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8" r:id="rId3"/>
    <p:sldMasterId id="2147483701" r:id="rId4"/>
    <p:sldMasterId id="2147483714" r:id="rId5"/>
    <p:sldMasterId id="2147483727" r:id="rId6"/>
    <p:sldMasterId id="2147483740" r:id="rId7"/>
    <p:sldMasterId id="2147483753" r:id="rId8"/>
    <p:sldMasterId id="2147483766" r:id="rId9"/>
    <p:sldMasterId id="2147483779" r:id="rId10"/>
  </p:sldMasterIdLst>
  <p:notesMasterIdLst>
    <p:notesMasterId r:id="rId99"/>
  </p:notesMasterIdLst>
  <p:sldIdLst>
    <p:sldId id="344" r:id="rId11"/>
    <p:sldId id="345" r:id="rId12"/>
    <p:sldId id="346" r:id="rId13"/>
    <p:sldId id="347" r:id="rId14"/>
    <p:sldId id="348" r:id="rId15"/>
    <p:sldId id="349" r:id="rId16"/>
    <p:sldId id="479" r:id="rId17"/>
    <p:sldId id="437" r:id="rId18"/>
    <p:sldId id="442" r:id="rId19"/>
    <p:sldId id="441" r:id="rId20"/>
    <p:sldId id="440" r:id="rId21"/>
    <p:sldId id="439" r:id="rId22"/>
    <p:sldId id="350" r:id="rId23"/>
    <p:sldId id="487" r:id="rId24"/>
    <p:sldId id="488" r:id="rId25"/>
    <p:sldId id="489" r:id="rId26"/>
    <p:sldId id="490" r:id="rId27"/>
    <p:sldId id="491" r:id="rId28"/>
    <p:sldId id="493" r:id="rId29"/>
    <p:sldId id="494" r:id="rId30"/>
    <p:sldId id="495" r:id="rId31"/>
    <p:sldId id="496" r:id="rId32"/>
    <p:sldId id="497" r:id="rId33"/>
    <p:sldId id="507" r:id="rId34"/>
    <p:sldId id="351" r:id="rId35"/>
    <p:sldId id="359" r:id="rId36"/>
    <p:sldId id="360" r:id="rId37"/>
    <p:sldId id="510" r:id="rId38"/>
    <p:sldId id="509" r:id="rId39"/>
    <p:sldId id="361" r:id="rId40"/>
    <p:sldId id="362" r:id="rId41"/>
    <p:sldId id="513" r:id="rId42"/>
    <p:sldId id="508" r:id="rId43"/>
    <p:sldId id="512" r:id="rId44"/>
    <p:sldId id="511" r:id="rId45"/>
    <p:sldId id="514" r:id="rId46"/>
    <p:sldId id="363" r:id="rId47"/>
    <p:sldId id="364" r:id="rId48"/>
    <p:sldId id="366" r:id="rId49"/>
    <p:sldId id="520" r:id="rId50"/>
    <p:sldId id="523" r:id="rId51"/>
    <p:sldId id="519" r:id="rId52"/>
    <p:sldId id="518" r:id="rId53"/>
    <p:sldId id="521" r:id="rId54"/>
    <p:sldId id="522" r:id="rId55"/>
    <p:sldId id="524" r:id="rId56"/>
    <p:sldId id="374" r:id="rId57"/>
    <p:sldId id="375" r:id="rId58"/>
    <p:sldId id="525" r:id="rId59"/>
    <p:sldId id="379" r:id="rId60"/>
    <p:sldId id="526" r:id="rId61"/>
    <p:sldId id="527" r:id="rId62"/>
    <p:sldId id="528" r:id="rId63"/>
    <p:sldId id="409" r:id="rId64"/>
    <p:sldId id="515" r:id="rId65"/>
    <p:sldId id="516" r:id="rId66"/>
    <p:sldId id="498" r:id="rId67"/>
    <p:sldId id="480" r:id="rId68"/>
    <p:sldId id="427" r:id="rId69"/>
    <p:sldId id="410" r:id="rId70"/>
    <p:sldId id="529" r:id="rId71"/>
    <p:sldId id="530" r:id="rId72"/>
    <p:sldId id="413" r:id="rId73"/>
    <p:sldId id="414" r:id="rId74"/>
    <p:sldId id="426" r:id="rId75"/>
    <p:sldId id="415" r:id="rId76"/>
    <p:sldId id="416" r:id="rId77"/>
    <p:sldId id="417" r:id="rId78"/>
    <p:sldId id="418" r:id="rId79"/>
    <p:sldId id="419" r:id="rId80"/>
    <p:sldId id="420" r:id="rId81"/>
    <p:sldId id="421" r:id="rId82"/>
    <p:sldId id="422" r:id="rId83"/>
    <p:sldId id="423" r:id="rId84"/>
    <p:sldId id="424" r:id="rId85"/>
    <p:sldId id="425" r:id="rId86"/>
    <p:sldId id="330" r:id="rId87"/>
    <p:sldId id="331" r:id="rId88"/>
    <p:sldId id="352" r:id="rId89"/>
    <p:sldId id="353" r:id="rId90"/>
    <p:sldId id="354" r:id="rId91"/>
    <p:sldId id="355" r:id="rId92"/>
    <p:sldId id="356" r:id="rId93"/>
    <p:sldId id="357" r:id="rId94"/>
    <p:sldId id="358" r:id="rId95"/>
    <p:sldId id="505" r:id="rId96"/>
    <p:sldId id="506" r:id="rId97"/>
    <p:sldId id="503"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62C3675-148D-4ED6-A658-392C2DF9D04B}">
          <p14:sldIdLst>
            <p14:sldId id="344"/>
            <p14:sldId id="345"/>
          </p14:sldIdLst>
        </p14:section>
        <p14:section name="Overview" id="{7B6A838B-05E4-4C74-8B15-DC51F2B25E28}">
          <p14:sldIdLst>
            <p14:sldId id="346"/>
            <p14:sldId id="347"/>
            <p14:sldId id="348"/>
          </p14:sldIdLst>
        </p14:section>
        <p14:section name="Economic Conditions" id="{D2A1DCBE-9C33-417B-86DF-2D95B0FA4759}">
          <p14:sldIdLst>
            <p14:sldId id="349"/>
            <p14:sldId id="479"/>
            <p14:sldId id="437"/>
            <p14:sldId id="442"/>
            <p14:sldId id="441"/>
            <p14:sldId id="440"/>
            <p14:sldId id="439"/>
          </p14:sldIdLst>
        </p14:section>
        <p14:section name="Sector Summaries" id="{2ABFD794-43E4-4B3C-A1E3-033D4E9766B3}">
          <p14:sldIdLst>
            <p14:sldId id="350"/>
            <p14:sldId id="487"/>
            <p14:sldId id="488"/>
            <p14:sldId id="489"/>
            <p14:sldId id="490"/>
            <p14:sldId id="491"/>
            <p14:sldId id="493"/>
            <p14:sldId id="494"/>
            <p14:sldId id="495"/>
            <p14:sldId id="496"/>
            <p14:sldId id="497"/>
            <p14:sldId id="507"/>
          </p14:sldIdLst>
        </p14:section>
        <p14:section name="Portfolio Strategy &amp; Composition" id="{A4179759-0A2B-40C5-84BB-671176B926CE}">
          <p14:sldIdLst>
            <p14:sldId id="351"/>
            <p14:sldId id="359"/>
            <p14:sldId id="360"/>
            <p14:sldId id="510"/>
            <p14:sldId id="509"/>
            <p14:sldId id="361"/>
            <p14:sldId id="362"/>
            <p14:sldId id="513"/>
            <p14:sldId id="508"/>
            <p14:sldId id="512"/>
            <p14:sldId id="511"/>
            <p14:sldId id="514"/>
            <p14:sldId id="363"/>
            <p14:sldId id="364"/>
            <p14:sldId id="366"/>
            <p14:sldId id="520"/>
            <p14:sldId id="523"/>
            <p14:sldId id="519"/>
            <p14:sldId id="518"/>
            <p14:sldId id="521"/>
            <p14:sldId id="522"/>
            <p14:sldId id="524"/>
            <p14:sldId id="374"/>
            <p14:sldId id="375"/>
            <p14:sldId id="525"/>
            <p14:sldId id="379"/>
            <p14:sldId id="526"/>
            <p14:sldId id="527"/>
            <p14:sldId id="528"/>
          </p14:sldIdLst>
        </p14:section>
        <p14:section name="Risk Analysis" id="{3616546D-A6F7-4B64-89C8-147FAF167FF0}">
          <p14:sldIdLst>
            <p14:sldId id="409"/>
            <p14:sldId id="515"/>
            <p14:sldId id="516"/>
            <p14:sldId id="498"/>
            <p14:sldId id="480"/>
          </p14:sldIdLst>
        </p14:section>
        <p14:section name="Performance" id="{5C30F05C-B088-4EA4-AB81-44019BDC1C04}">
          <p14:sldIdLst>
            <p14:sldId id="427"/>
            <p14:sldId id="410"/>
            <p14:sldId id="529"/>
            <p14:sldId id="530"/>
            <p14:sldId id="413"/>
            <p14:sldId id="414"/>
            <p14:sldId id="426"/>
            <p14:sldId id="415"/>
            <p14:sldId id="416"/>
            <p14:sldId id="417"/>
            <p14:sldId id="418"/>
            <p14:sldId id="419"/>
            <p14:sldId id="420"/>
            <p14:sldId id="421"/>
            <p14:sldId id="422"/>
            <p14:sldId id="423"/>
            <p14:sldId id="424"/>
            <p14:sldId id="425"/>
          </p14:sldIdLst>
        </p14:section>
        <p14:section name="Student Biographies" id="{7A341879-4000-461D-8DFC-00D4F6163F9C}">
          <p14:sldIdLst>
            <p14:sldId id="330"/>
            <p14:sldId id="331"/>
            <p14:sldId id="352"/>
            <p14:sldId id="353"/>
            <p14:sldId id="354"/>
            <p14:sldId id="355"/>
            <p14:sldId id="356"/>
            <p14:sldId id="357"/>
            <p14:sldId id="358"/>
            <p14:sldId id="505"/>
            <p14:sldId id="506"/>
            <p14:sldId id="5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3" autoAdjust="0"/>
    <p:restoredTop sz="94249" autoAdjust="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ttybabcock:Downloads:DFGSDFGSDFGSDFGSDFGSDF.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10.bin"/><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12.bin"/><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ttybabcock:Downloads:DFGSDFGSDFGSDFGSDFGSDF.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Anuualized Return (3 yr) and Beta (3 yr)</a:t>
            </a:r>
          </a:p>
        </c:rich>
      </c:tx>
      <c:overlay val="0"/>
      <c:spPr>
        <a:noFill/>
        <a:ln>
          <a:noFill/>
        </a:ln>
        <a:effectLst/>
      </c:spPr>
    </c:title>
    <c:autoTitleDeleted val="0"/>
    <c:plotArea>
      <c:layout/>
      <c:scatterChart>
        <c:scatterStyle val="lineMarker"/>
        <c:varyColors val="0"/>
        <c:ser>
          <c:idx val="0"/>
          <c:order val="0"/>
          <c:tx>
            <c:strRef>
              <c:f>Sheet1!$D$1</c:f>
              <c:strCache>
                <c:ptCount val="1"/>
                <c:pt idx="0">
                  <c:v>Anuualized Return</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Sheet1!$C$2:$C$29</c:f>
              <c:numCache>
                <c:formatCode>General</c:formatCode>
                <c:ptCount val="28"/>
                <c:pt idx="0">
                  <c:v>0.93</c:v>
                </c:pt>
                <c:pt idx="1">
                  <c:v>0.34</c:v>
                </c:pt>
                <c:pt idx="2">
                  <c:v>0.48</c:v>
                </c:pt>
                <c:pt idx="3">
                  <c:v>0.47</c:v>
                </c:pt>
                <c:pt idx="4">
                  <c:v>0.12</c:v>
                </c:pt>
                <c:pt idx="5">
                  <c:v>0.93</c:v>
                </c:pt>
                <c:pt idx="6">
                  <c:v>0.05</c:v>
                </c:pt>
                <c:pt idx="7">
                  <c:v>0.85</c:v>
                </c:pt>
                <c:pt idx="8">
                  <c:v>1.07</c:v>
                </c:pt>
                <c:pt idx="9">
                  <c:v>0.88</c:v>
                </c:pt>
                <c:pt idx="10">
                  <c:v>1.24</c:v>
                </c:pt>
                <c:pt idx="11">
                  <c:v>0.98</c:v>
                </c:pt>
                <c:pt idx="12">
                  <c:v>0.97</c:v>
                </c:pt>
                <c:pt idx="13">
                  <c:v>1.1000000000000001</c:v>
                </c:pt>
                <c:pt idx="14">
                  <c:v>1.07</c:v>
                </c:pt>
                <c:pt idx="15">
                  <c:v>0.62</c:v>
                </c:pt>
                <c:pt idx="16">
                  <c:v>-0.1</c:v>
                </c:pt>
                <c:pt idx="17">
                  <c:v>1.82</c:v>
                </c:pt>
                <c:pt idx="18">
                  <c:v>0.99</c:v>
                </c:pt>
                <c:pt idx="19">
                  <c:v>1.28</c:v>
                </c:pt>
                <c:pt idx="20">
                  <c:v>1.51</c:v>
                </c:pt>
                <c:pt idx="21">
                  <c:v>0.62</c:v>
                </c:pt>
                <c:pt idx="22">
                  <c:v>1.23</c:v>
                </c:pt>
                <c:pt idx="23">
                  <c:v>0.09</c:v>
                </c:pt>
                <c:pt idx="24">
                  <c:v>0</c:v>
                </c:pt>
                <c:pt idx="25">
                  <c:v>1.82</c:v>
                </c:pt>
                <c:pt idx="26">
                  <c:v>1</c:v>
                </c:pt>
                <c:pt idx="27">
                  <c:v>0.28000000000000003</c:v>
                </c:pt>
              </c:numCache>
            </c:numRef>
          </c:xVal>
          <c:yVal>
            <c:numRef>
              <c:f>Sheet1!$D$2:$D$29</c:f>
              <c:numCache>
                <c:formatCode>0%</c:formatCode>
                <c:ptCount val="28"/>
                <c:pt idx="0">
                  <c:v>0.125</c:v>
                </c:pt>
                <c:pt idx="1">
                  <c:v>6.4899999999999999E-2</c:v>
                </c:pt>
                <c:pt idx="2">
                  <c:v>7.4200000000000002E-2</c:v>
                </c:pt>
                <c:pt idx="3">
                  <c:v>2.9899999999999999E-2</c:v>
                </c:pt>
                <c:pt idx="4">
                  <c:v>6.2199999999999998E-2</c:v>
                </c:pt>
                <c:pt idx="5">
                  <c:v>0.1404</c:v>
                </c:pt>
                <c:pt idx="6">
                  <c:v>0.1343</c:v>
                </c:pt>
                <c:pt idx="7">
                  <c:v>7.8600000000000003E-2</c:v>
                </c:pt>
                <c:pt idx="8">
                  <c:v>8.5199999999999998E-2</c:v>
                </c:pt>
                <c:pt idx="9">
                  <c:v>0.1173</c:v>
                </c:pt>
                <c:pt idx="10">
                  <c:v>0.23469999999999999</c:v>
                </c:pt>
                <c:pt idx="11">
                  <c:v>0.1018</c:v>
                </c:pt>
                <c:pt idx="12">
                  <c:v>0.1855</c:v>
                </c:pt>
                <c:pt idx="13">
                  <c:v>0.16839999999999999</c:v>
                </c:pt>
                <c:pt idx="14">
                  <c:v>9.9299999999999999E-2</c:v>
                </c:pt>
                <c:pt idx="15">
                  <c:v>0.32600000000000001</c:v>
                </c:pt>
                <c:pt idx="16">
                  <c:v>0.53200000000000003</c:v>
                </c:pt>
                <c:pt idx="17">
                  <c:v>0.32890000000000003</c:v>
                </c:pt>
                <c:pt idx="18">
                  <c:v>-1.7399999999999999E-2</c:v>
                </c:pt>
                <c:pt idx="19">
                  <c:v>8.8800000000000004E-2</c:v>
                </c:pt>
                <c:pt idx="20">
                  <c:v>0.16839999999999999</c:v>
                </c:pt>
                <c:pt idx="21">
                  <c:v>5.1499999999999997E-2</c:v>
                </c:pt>
                <c:pt idx="22">
                  <c:v>0.1229</c:v>
                </c:pt>
                <c:pt idx="23">
                  <c:v>0.10680000000000001</c:v>
                </c:pt>
                <c:pt idx="24">
                  <c:v>0.18</c:v>
                </c:pt>
                <c:pt idx="25">
                  <c:v>0.30809999999999998</c:v>
                </c:pt>
                <c:pt idx="26">
                  <c:v>8.9599999999999999E-2</c:v>
                </c:pt>
                <c:pt idx="27">
                  <c:v>0.36099999999999999</c:v>
                </c:pt>
              </c:numCache>
            </c:numRef>
          </c:yVal>
          <c:smooth val="0"/>
          <c:extLst xmlns:c16r2="http://schemas.microsoft.com/office/drawing/2015/06/chart">
            <c:ext xmlns:c16="http://schemas.microsoft.com/office/drawing/2014/chart" uri="{C3380CC4-5D6E-409C-BE32-E72D297353CC}">
              <c16:uniqueId val="{00000001-67C2-49CA-9140-E607EDFD0285}"/>
            </c:ext>
          </c:extLst>
        </c:ser>
        <c:dLbls>
          <c:showLegendKey val="0"/>
          <c:showVal val="0"/>
          <c:showCatName val="0"/>
          <c:showSerName val="0"/>
          <c:showPercent val="0"/>
          <c:showBubbleSize val="0"/>
        </c:dLbls>
        <c:axId val="186163488"/>
        <c:axId val="186162704"/>
      </c:scatterChart>
      <c:valAx>
        <c:axId val="186163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Beta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162704"/>
        <c:crosses val="autoZero"/>
        <c:crossBetween val="midCat"/>
      </c:valAx>
      <c:valAx>
        <c:axId val="186162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Annualized Return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16348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USG Price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Graphs.xlsx]USG'!$A$2:$A$31</c:f>
              <c:numCache>
                <c:formatCode>m/d/yyyy</c:formatCode>
                <c:ptCount val="30"/>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pt idx="19">
                  <c:v>43047</c:v>
                </c:pt>
                <c:pt idx="20">
                  <c:v>43046</c:v>
                </c:pt>
                <c:pt idx="21">
                  <c:v>43045</c:v>
                </c:pt>
                <c:pt idx="22">
                  <c:v>43042</c:v>
                </c:pt>
                <c:pt idx="23">
                  <c:v>43041</c:v>
                </c:pt>
                <c:pt idx="24">
                  <c:v>43040</c:v>
                </c:pt>
                <c:pt idx="25">
                  <c:v>43039</c:v>
                </c:pt>
                <c:pt idx="26">
                  <c:v>43038</c:v>
                </c:pt>
                <c:pt idx="27">
                  <c:v>43035</c:v>
                </c:pt>
                <c:pt idx="28">
                  <c:v>43034</c:v>
                </c:pt>
                <c:pt idx="29">
                  <c:v>43033</c:v>
                </c:pt>
              </c:numCache>
            </c:numRef>
          </c:cat>
          <c:val>
            <c:numRef>
              <c:f>'[Performance Stock Graphs.xlsx]USG'!$B$2:$B$31</c:f>
              <c:numCache>
                <c:formatCode>General</c:formatCode>
                <c:ptCount val="30"/>
                <c:pt idx="0">
                  <c:v>37.31</c:v>
                </c:pt>
                <c:pt idx="1">
                  <c:v>37.71</c:v>
                </c:pt>
                <c:pt idx="2">
                  <c:v>38.159999999999997</c:v>
                </c:pt>
                <c:pt idx="3">
                  <c:v>37.92</c:v>
                </c:pt>
                <c:pt idx="4">
                  <c:v>38.01</c:v>
                </c:pt>
                <c:pt idx="5">
                  <c:v>37.61</c:v>
                </c:pt>
                <c:pt idx="6">
                  <c:v>36.76</c:v>
                </c:pt>
                <c:pt idx="7">
                  <c:v>35.590000000000003</c:v>
                </c:pt>
                <c:pt idx="8">
                  <c:v>35.71</c:v>
                </c:pt>
                <c:pt idx="9">
                  <c:v>35.58</c:v>
                </c:pt>
                <c:pt idx="10">
                  <c:v>35.32</c:v>
                </c:pt>
                <c:pt idx="11">
                  <c:v>34.9</c:v>
                </c:pt>
                <c:pt idx="12">
                  <c:v>34.58</c:v>
                </c:pt>
                <c:pt idx="13">
                  <c:v>34.44</c:v>
                </c:pt>
                <c:pt idx="14">
                  <c:v>34.1</c:v>
                </c:pt>
                <c:pt idx="15">
                  <c:v>34.24</c:v>
                </c:pt>
                <c:pt idx="16">
                  <c:v>34.090000000000003</c:v>
                </c:pt>
                <c:pt idx="17">
                  <c:v>33.909999999999997</c:v>
                </c:pt>
                <c:pt idx="18">
                  <c:v>33.46</c:v>
                </c:pt>
                <c:pt idx="19">
                  <c:v>33.25</c:v>
                </c:pt>
                <c:pt idx="20">
                  <c:v>33.5</c:v>
                </c:pt>
                <c:pt idx="21">
                  <c:v>33.9</c:v>
                </c:pt>
                <c:pt idx="22">
                  <c:v>34.08</c:v>
                </c:pt>
                <c:pt idx="23">
                  <c:v>33.950000000000003</c:v>
                </c:pt>
                <c:pt idx="24">
                  <c:v>34.450000000000003</c:v>
                </c:pt>
                <c:pt idx="25">
                  <c:v>34.33</c:v>
                </c:pt>
                <c:pt idx="26">
                  <c:v>34.19</c:v>
                </c:pt>
                <c:pt idx="27">
                  <c:v>34.11</c:v>
                </c:pt>
                <c:pt idx="28">
                  <c:v>34.380000000000003</c:v>
                </c:pt>
                <c:pt idx="29">
                  <c:v>32.369999999999997</c:v>
                </c:pt>
              </c:numCache>
            </c:numRef>
          </c:val>
          <c:smooth val="0"/>
          <c:extLst xmlns:c16r2="http://schemas.microsoft.com/office/drawing/2015/06/chart">
            <c:ext xmlns:c16="http://schemas.microsoft.com/office/drawing/2014/chart" uri="{C3380CC4-5D6E-409C-BE32-E72D297353CC}">
              <c16:uniqueId val="{00000000-2358-4773-A301-D67AD4BE6A15}"/>
            </c:ext>
          </c:extLst>
        </c:ser>
        <c:dLbls>
          <c:showLegendKey val="0"/>
          <c:showVal val="0"/>
          <c:showCatName val="0"/>
          <c:showSerName val="0"/>
          <c:showPercent val="0"/>
          <c:showBubbleSize val="0"/>
        </c:dLbls>
        <c:smooth val="0"/>
        <c:axId val="636727344"/>
        <c:axId val="636728520"/>
      </c:lineChart>
      <c:dateAx>
        <c:axId val="6367273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8520"/>
        <c:crosses val="autoZero"/>
        <c:auto val="1"/>
        <c:lblOffset val="100"/>
        <c:baseTimeUnit val="days"/>
      </c:dateAx>
      <c:valAx>
        <c:axId val="636728520"/>
        <c:scaling>
          <c:orientation val="minMax"/>
          <c:min val="3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7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Stanley Black &amp; Decker Price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Graphs.xlsx]Stanley'!$A$2:$A$49</c:f>
              <c:numCache>
                <c:formatCode>m/d/yyyy</c:formatCode>
                <c:ptCount val="48"/>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pt idx="19">
                  <c:v>43047</c:v>
                </c:pt>
                <c:pt idx="20">
                  <c:v>43046</c:v>
                </c:pt>
                <c:pt idx="21">
                  <c:v>43045</c:v>
                </c:pt>
                <c:pt idx="22">
                  <c:v>43042</c:v>
                </c:pt>
                <c:pt idx="23">
                  <c:v>43041</c:v>
                </c:pt>
                <c:pt idx="24">
                  <c:v>43040</c:v>
                </c:pt>
                <c:pt idx="25">
                  <c:v>43039</c:v>
                </c:pt>
                <c:pt idx="26">
                  <c:v>43038</c:v>
                </c:pt>
                <c:pt idx="27">
                  <c:v>43035</c:v>
                </c:pt>
                <c:pt idx="28">
                  <c:v>43034</c:v>
                </c:pt>
                <c:pt idx="29">
                  <c:v>43033</c:v>
                </c:pt>
                <c:pt idx="30">
                  <c:v>43032</c:v>
                </c:pt>
                <c:pt idx="31">
                  <c:v>43031</c:v>
                </c:pt>
                <c:pt idx="32">
                  <c:v>43028</c:v>
                </c:pt>
                <c:pt idx="33">
                  <c:v>43027</c:v>
                </c:pt>
                <c:pt idx="34">
                  <c:v>43026</c:v>
                </c:pt>
                <c:pt idx="35">
                  <c:v>43025</c:v>
                </c:pt>
                <c:pt idx="36">
                  <c:v>43024</c:v>
                </c:pt>
                <c:pt idx="37">
                  <c:v>43021</c:v>
                </c:pt>
                <c:pt idx="38">
                  <c:v>43020</c:v>
                </c:pt>
                <c:pt idx="39">
                  <c:v>43019</c:v>
                </c:pt>
                <c:pt idx="40">
                  <c:v>43018</c:v>
                </c:pt>
                <c:pt idx="41">
                  <c:v>43017</c:v>
                </c:pt>
                <c:pt idx="42">
                  <c:v>43014</c:v>
                </c:pt>
                <c:pt idx="43">
                  <c:v>43013</c:v>
                </c:pt>
                <c:pt idx="44">
                  <c:v>43012</c:v>
                </c:pt>
                <c:pt idx="45">
                  <c:v>43011</c:v>
                </c:pt>
                <c:pt idx="46">
                  <c:v>43010</c:v>
                </c:pt>
                <c:pt idx="47">
                  <c:v>43007</c:v>
                </c:pt>
              </c:numCache>
            </c:numRef>
          </c:cat>
          <c:val>
            <c:numRef>
              <c:f>'[Performance Stock Graphs.xlsx]Stanley'!$B$2:$B$49</c:f>
              <c:numCache>
                <c:formatCode>General</c:formatCode>
                <c:ptCount val="48"/>
                <c:pt idx="0">
                  <c:v>168.47</c:v>
                </c:pt>
                <c:pt idx="1">
                  <c:v>168.34</c:v>
                </c:pt>
                <c:pt idx="2">
                  <c:v>169.81</c:v>
                </c:pt>
                <c:pt idx="3">
                  <c:v>168.73</c:v>
                </c:pt>
                <c:pt idx="4">
                  <c:v>169.63</c:v>
                </c:pt>
                <c:pt idx="5">
                  <c:v>167.61</c:v>
                </c:pt>
                <c:pt idx="6">
                  <c:v>169.1</c:v>
                </c:pt>
                <c:pt idx="7">
                  <c:v>165.89</c:v>
                </c:pt>
                <c:pt idx="8">
                  <c:v>165.99</c:v>
                </c:pt>
                <c:pt idx="9">
                  <c:v>165.99</c:v>
                </c:pt>
                <c:pt idx="10">
                  <c:v>165.99</c:v>
                </c:pt>
                <c:pt idx="11">
                  <c:v>164.51</c:v>
                </c:pt>
                <c:pt idx="12">
                  <c:v>163.27000000000001</c:v>
                </c:pt>
                <c:pt idx="13">
                  <c:v>162.99</c:v>
                </c:pt>
                <c:pt idx="14">
                  <c:v>163.44</c:v>
                </c:pt>
                <c:pt idx="15">
                  <c:v>164.11</c:v>
                </c:pt>
                <c:pt idx="16">
                  <c:v>163.97</c:v>
                </c:pt>
                <c:pt idx="17">
                  <c:v>162.97</c:v>
                </c:pt>
                <c:pt idx="18">
                  <c:v>162.85</c:v>
                </c:pt>
                <c:pt idx="19">
                  <c:v>165.72</c:v>
                </c:pt>
                <c:pt idx="20">
                  <c:v>165.2</c:v>
                </c:pt>
                <c:pt idx="21">
                  <c:v>163.56</c:v>
                </c:pt>
                <c:pt idx="22">
                  <c:v>163.13</c:v>
                </c:pt>
                <c:pt idx="23">
                  <c:v>161.81</c:v>
                </c:pt>
                <c:pt idx="24">
                  <c:v>161.04</c:v>
                </c:pt>
                <c:pt idx="25">
                  <c:v>161.55000000000001</c:v>
                </c:pt>
                <c:pt idx="26">
                  <c:v>161.63</c:v>
                </c:pt>
                <c:pt idx="27">
                  <c:v>164.71</c:v>
                </c:pt>
                <c:pt idx="28">
                  <c:v>164.7</c:v>
                </c:pt>
                <c:pt idx="29">
                  <c:v>163.53</c:v>
                </c:pt>
                <c:pt idx="30">
                  <c:v>165.74</c:v>
                </c:pt>
                <c:pt idx="31">
                  <c:v>158.19</c:v>
                </c:pt>
                <c:pt idx="32">
                  <c:v>160.12</c:v>
                </c:pt>
                <c:pt idx="33">
                  <c:v>157.16</c:v>
                </c:pt>
                <c:pt idx="34">
                  <c:v>156.85</c:v>
                </c:pt>
                <c:pt idx="35">
                  <c:v>156.63999999999999</c:v>
                </c:pt>
                <c:pt idx="36">
                  <c:v>158.65</c:v>
                </c:pt>
                <c:pt idx="37">
                  <c:v>158.71</c:v>
                </c:pt>
                <c:pt idx="38">
                  <c:v>158.28</c:v>
                </c:pt>
                <c:pt idx="39">
                  <c:v>156.49</c:v>
                </c:pt>
                <c:pt idx="40">
                  <c:v>155.82</c:v>
                </c:pt>
                <c:pt idx="41">
                  <c:v>156.66999999999999</c:v>
                </c:pt>
                <c:pt idx="42">
                  <c:v>155.49</c:v>
                </c:pt>
                <c:pt idx="43">
                  <c:v>156.13</c:v>
                </c:pt>
                <c:pt idx="44">
                  <c:v>156.71</c:v>
                </c:pt>
                <c:pt idx="45">
                  <c:v>155.43</c:v>
                </c:pt>
                <c:pt idx="46">
                  <c:v>154.53</c:v>
                </c:pt>
                <c:pt idx="47">
                  <c:v>150.97</c:v>
                </c:pt>
              </c:numCache>
            </c:numRef>
          </c:val>
          <c:smooth val="0"/>
          <c:extLst xmlns:c16r2="http://schemas.microsoft.com/office/drawing/2015/06/chart">
            <c:ext xmlns:c16="http://schemas.microsoft.com/office/drawing/2014/chart" uri="{C3380CC4-5D6E-409C-BE32-E72D297353CC}">
              <c16:uniqueId val="{00000000-AF96-466B-814B-C586DD091544}"/>
            </c:ext>
          </c:extLst>
        </c:ser>
        <c:dLbls>
          <c:showLegendKey val="0"/>
          <c:showVal val="0"/>
          <c:showCatName val="0"/>
          <c:showSerName val="0"/>
          <c:showPercent val="0"/>
          <c:showBubbleSize val="0"/>
        </c:dLbls>
        <c:smooth val="0"/>
        <c:axId val="636728912"/>
        <c:axId val="636719112"/>
      </c:lineChart>
      <c:dateAx>
        <c:axId val="63672891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19112"/>
        <c:crosses val="autoZero"/>
        <c:auto val="1"/>
        <c:lblOffset val="100"/>
        <c:baseTimeUnit val="days"/>
      </c:dateAx>
      <c:valAx>
        <c:axId val="636719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Wal-Mart</a:t>
            </a:r>
            <a:r>
              <a:rPr lang="en-US" baseline="0"/>
              <a:t> Price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Graphs.xlsx]WalMart'!$A$2:$A$37</c:f>
              <c:numCache>
                <c:formatCode>m/d/yyyy</c:formatCode>
                <c:ptCount val="36"/>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pt idx="19">
                  <c:v>43047</c:v>
                </c:pt>
                <c:pt idx="20">
                  <c:v>43046</c:v>
                </c:pt>
                <c:pt idx="21">
                  <c:v>43045</c:v>
                </c:pt>
                <c:pt idx="22">
                  <c:v>43042</c:v>
                </c:pt>
                <c:pt idx="23">
                  <c:v>43041</c:v>
                </c:pt>
                <c:pt idx="24">
                  <c:v>43040</c:v>
                </c:pt>
                <c:pt idx="25">
                  <c:v>43039</c:v>
                </c:pt>
                <c:pt idx="26">
                  <c:v>43038</c:v>
                </c:pt>
                <c:pt idx="27">
                  <c:v>43035</c:v>
                </c:pt>
                <c:pt idx="28">
                  <c:v>43034</c:v>
                </c:pt>
                <c:pt idx="29">
                  <c:v>43033</c:v>
                </c:pt>
                <c:pt idx="30">
                  <c:v>43032</c:v>
                </c:pt>
                <c:pt idx="31">
                  <c:v>43031</c:v>
                </c:pt>
                <c:pt idx="32">
                  <c:v>43028</c:v>
                </c:pt>
                <c:pt idx="33">
                  <c:v>43027</c:v>
                </c:pt>
                <c:pt idx="34">
                  <c:v>43026</c:v>
                </c:pt>
                <c:pt idx="35">
                  <c:v>43025</c:v>
                </c:pt>
              </c:numCache>
            </c:numRef>
          </c:cat>
          <c:val>
            <c:numRef>
              <c:f>'[Performance Stock Graphs.xlsx]WalMart'!$B$2:$B$37</c:f>
              <c:numCache>
                <c:formatCode>General</c:formatCode>
                <c:ptCount val="36"/>
                <c:pt idx="0">
                  <c:v>97.28</c:v>
                </c:pt>
                <c:pt idx="1">
                  <c:v>97.83</c:v>
                </c:pt>
                <c:pt idx="2">
                  <c:v>97.01</c:v>
                </c:pt>
                <c:pt idx="3">
                  <c:v>97.35</c:v>
                </c:pt>
                <c:pt idx="4">
                  <c:v>97.23</c:v>
                </c:pt>
                <c:pt idx="5">
                  <c:v>97.56</c:v>
                </c:pt>
                <c:pt idx="6">
                  <c:v>96.77</c:v>
                </c:pt>
                <c:pt idx="7">
                  <c:v>96.62</c:v>
                </c:pt>
                <c:pt idx="8">
                  <c:v>96.62</c:v>
                </c:pt>
                <c:pt idx="9">
                  <c:v>96.41</c:v>
                </c:pt>
                <c:pt idx="10">
                  <c:v>96.52</c:v>
                </c:pt>
                <c:pt idx="11">
                  <c:v>97.48</c:v>
                </c:pt>
                <c:pt idx="12">
                  <c:v>97.47</c:v>
                </c:pt>
                <c:pt idx="13">
                  <c:v>99.62</c:v>
                </c:pt>
                <c:pt idx="14">
                  <c:v>89.83</c:v>
                </c:pt>
                <c:pt idx="15">
                  <c:v>91.09</c:v>
                </c:pt>
                <c:pt idx="16">
                  <c:v>90.99</c:v>
                </c:pt>
                <c:pt idx="17">
                  <c:v>90.92</c:v>
                </c:pt>
                <c:pt idx="18">
                  <c:v>90.3</c:v>
                </c:pt>
                <c:pt idx="19">
                  <c:v>90.26</c:v>
                </c:pt>
                <c:pt idx="20">
                  <c:v>88.95</c:v>
                </c:pt>
                <c:pt idx="21">
                  <c:v>88.7</c:v>
                </c:pt>
                <c:pt idx="22">
                  <c:v>89.679999999999978</c:v>
                </c:pt>
                <c:pt idx="23">
                  <c:v>88.8</c:v>
                </c:pt>
                <c:pt idx="24">
                  <c:v>87.94</c:v>
                </c:pt>
                <c:pt idx="25">
                  <c:v>87.31</c:v>
                </c:pt>
                <c:pt idx="26">
                  <c:v>86.95</c:v>
                </c:pt>
                <c:pt idx="27">
                  <c:v>88.169999999999973</c:v>
                </c:pt>
                <c:pt idx="28">
                  <c:v>88.62</c:v>
                </c:pt>
                <c:pt idx="29">
                  <c:v>88.48</c:v>
                </c:pt>
                <c:pt idx="30">
                  <c:v>87.98</c:v>
                </c:pt>
                <c:pt idx="31">
                  <c:v>88.65</c:v>
                </c:pt>
                <c:pt idx="32">
                  <c:v>87.44</c:v>
                </c:pt>
                <c:pt idx="33">
                  <c:v>86.4</c:v>
                </c:pt>
                <c:pt idx="34">
                  <c:v>86.22</c:v>
                </c:pt>
                <c:pt idx="35">
                  <c:v>85.98</c:v>
                </c:pt>
              </c:numCache>
            </c:numRef>
          </c:val>
          <c:smooth val="0"/>
          <c:extLst xmlns:c16r2="http://schemas.microsoft.com/office/drawing/2015/06/chart">
            <c:ext xmlns:c16="http://schemas.microsoft.com/office/drawing/2014/chart" uri="{C3380CC4-5D6E-409C-BE32-E72D297353CC}">
              <c16:uniqueId val="{00000000-20DC-4A8E-B0D5-4032D55C3B47}"/>
            </c:ext>
          </c:extLst>
        </c:ser>
        <c:dLbls>
          <c:showLegendKey val="0"/>
          <c:showVal val="0"/>
          <c:showCatName val="0"/>
          <c:showSerName val="0"/>
          <c:showPercent val="0"/>
          <c:showBubbleSize val="0"/>
        </c:dLbls>
        <c:smooth val="0"/>
        <c:axId val="636724992"/>
        <c:axId val="636729304"/>
      </c:lineChart>
      <c:dateAx>
        <c:axId val="6367249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9304"/>
        <c:crosses val="autoZero"/>
        <c:auto val="1"/>
        <c:lblOffset val="100"/>
        <c:baseTimeUnit val="days"/>
      </c:dateAx>
      <c:valAx>
        <c:axId val="636729304"/>
        <c:scaling>
          <c:orientation val="minMax"/>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Smucker</a:t>
            </a:r>
            <a:r>
              <a:rPr lang="en-US" baseline="0"/>
              <a:t> JM Company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Graphs.xlsx]Smuckers'!$A$2:$A$53</c:f>
              <c:numCache>
                <c:formatCode>m/d/yyyy</c:formatCode>
                <c:ptCount val="52"/>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pt idx="19">
                  <c:v>43047</c:v>
                </c:pt>
                <c:pt idx="20">
                  <c:v>43046</c:v>
                </c:pt>
                <c:pt idx="21">
                  <c:v>43045</c:v>
                </c:pt>
                <c:pt idx="22">
                  <c:v>43042</c:v>
                </c:pt>
                <c:pt idx="23">
                  <c:v>43041</c:v>
                </c:pt>
                <c:pt idx="24">
                  <c:v>43040</c:v>
                </c:pt>
                <c:pt idx="25">
                  <c:v>43039</c:v>
                </c:pt>
                <c:pt idx="26">
                  <c:v>43038</c:v>
                </c:pt>
                <c:pt idx="27">
                  <c:v>43035</c:v>
                </c:pt>
                <c:pt idx="28">
                  <c:v>43034</c:v>
                </c:pt>
                <c:pt idx="29">
                  <c:v>43033</c:v>
                </c:pt>
                <c:pt idx="30">
                  <c:v>43032</c:v>
                </c:pt>
                <c:pt idx="31">
                  <c:v>43031</c:v>
                </c:pt>
                <c:pt idx="32">
                  <c:v>43028</c:v>
                </c:pt>
                <c:pt idx="33">
                  <c:v>43027</c:v>
                </c:pt>
                <c:pt idx="34">
                  <c:v>43026</c:v>
                </c:pt>
                <c:pt idx="35">
                  <c:v>43025</c:v>
                </c:pt>
                <c:pt idx="36">
                  <c:v>43024</c:v>
                </c:pt>
                <c:pt idx="37">
                  <c:v>43021</c:v>
                </c:pt>
                <c:pt idx="38">
                  <c:v>43020</c:v>
                </c:pt>
                <c:pt idx="39">
                  <c:v>43019</c:v>
                </c:pt>
                <c:pt idx="40">
                  <c:v>43018</c:v>
                </c:pt>
                <c:pt idx="41">
                  <c:v>43017</c:v>
                </c:pt>
                <c:pt idx="42">
                  <c:v>43014</c:v>
                </c:pt>
                <c:pt idx="43">
                  <c:v>43013</c:v>
                </c:pt>
                <c:pt idx="44">
                  <c:v>43012</c:v>
                </c:pt>
                <c:pt idx="45">
                  <c:v>43011</c:v>
                </c:pt>
                <c:pt idx="46">
                  <c:v>43010</c:v>
                </c:pt>
                <c:pt idx="47">
                  <c:v>43007</c:v>
                </c:pt>
                <c:pt idx="48">
                  <c:v>43006</c:v>
                </c:pt>
                <c:pt idx="49">
                  <c:v>43005</c:v>
                </c:pt>
                <c:pt idx="50">
                  <c:v>43004</c:v>
                </c:pt>
                <c:pt idx="51">
                  <c:v>43003</c:v>
                </c:pt>
              </c:numCache>
            </c:numRef>
          </c:cat>
          <c:val>
            <c:numRef>
              <c:f>'[Performance Stock Graphs.xlsx]Smuckers'!$B$2:$B$53</c:f>
              <c:numCache>
                <c:formatCode>General</c:formatCode>
                <c:ptCount val="52"/>
                <c:pt idx="0">
                  <c:v>118.91</c:v>
                </c:pt>
                <c:pt idx="1">
                  <c:v>117.46</c:v>
                </c:pt>
                <c:pt idx="2">
                  <c:v>119.39</c:v>
                </c:pt>
                <c:pt idx="3">
                  <c:v>115.61</c:v>
                </c:pt>
                <c:pt idx="4">
                  <c:v>116.67</c:v>
                </c:pt>
                <c:pt idx="5">
                  <c:v>117.66</c:v>
                </c:pt>
                <c:pt idx="6">
                  <c:v>114.93</c:v>
                </c:pt>
                <c:pt idx="7">
                  <c:v>113.25</c:v>
                </c:pt>
                <c:pt idx="8">
                  <c:v>111.37</c:v>
                </c:pt>
                <c:pt idx="9">
                  <c:v>112.7</c:v>
                </c:pt>
                <c:pt idx="10">
                  <c:v>113.54</c:v>
                </c:pt>
                <c:pt idx="11">
                  <c:v>114.01</c:v>
                </c:pt>
                <c:pt idx="12">
                  <c:v>114.19</c:v>
                </c:pt>
                <c:pt idx="13">
                  <c:v>116.65</c:v>
                </c:pt>
                <c:pt idx="14">
                  <c:v>106.51</c:v>
                </c:pt>
                <c:pt idx="15">
                  <c:v>108.19</c:v>
                </c:pt>
                <c:pt idx="16">
                  <c:v>106.49</c:v>
                </c:pt>
                <c:pt idx="17">
                  <c:v>104.12</c:v>
                </c:pt>
                <c:pt idx="18">
                  <c:v>102.6</c:v>
                </c:pt>
                <c:pt idx="19">
                  <c:v>103.38</c:v>
                </c:pt>
                <c:pt idx="20">
                  <c:v>101.77</c:v>
                </c:pt>
                <c:pt idx="21">
                  <c:v>99.99</c:v>
                </c:pt>
                <c:pt idx="22">
                  <c:v>102.22</c:v>
                </c:pt>
                <c:pt idx="23">
                  <c:v>103.13</c:v>
                </c:pt>
                <c:pt idx="24">
                  <c:v>105.22</c:v>
                </c:pt>
                <c:pt idx="25">
                  <c:v>106.05</c:v>
                </c:pt>
                <c:pt idx="26">
                  <c:v>101.91</c:v>
                </c:pt>
                <c:pt idx="27">
                  <c:v>103.71</c:v>
                </c:pt>
                <c:pt idx="28">
                  <c:v>104.14</c:v>
                </c:pt>
                <c:pt idx="29">
                  <c:v>103.93</c:v>
                </c:pt>
                <c:pt idx="30">
                  <c:v>104.42</c:v>
                </c:pt>
                <c:pt idx="31">
                  <c:v>104.79</c:v>
                </c:pt>
                <c:pt idx="32">
                  <c:v>104.22</c:v>
                </c:pt>
                <c:pt idx="33">
                  <c:v>104</c:v>
                </c:pt>
                <c:pt idx="34">
                  <c:v>104.14</c:v>
                </c:pt>
                <c:pt idx="35">
                  <c:v>104.65</c:v>
                </c:pt>
                <c:pt idx="36">
                  <c:v>105.96</c:v>
                </c:pt>
                <c:pt idx="37">
                  <c:v>105.11</c:v>
                </c:pt>
                <c:pt idx="38">
                  <c:v>106.01</c:v>
                </c:pt>
                <c:pt idx="39">
                  <c:v>104.27</c:v>
                </c:pt>
                <c:pt idx="40">
                  <c:v>103.69</c:v>
                </c:pt>
                <c:pt idx="41">
                  <c:v>102.9</c:v>
                </c:pt>
                <c:pt idx="42">
                  <c:v>104.24</c:v>
                </c:pt>
                <c:pt idx="43">
                  <c:v>105.6</c:v>
                </c:pt>
                <c:pt idx="44">
                  <c:v>105.02</c:v>
                </c:pt>
                <c:pt idx="45">
                  <c:v>104.29</c:v>
                </c:pt>
                <c:pt idx="46">
                  <c:v>104.72</c:v>
                </c:pt>
                <c:pt idx="47">
                  <c:v>104.93</c:v>
                </c:pt>
                <c:pt idx="48">
                  <c:v>105.12</c:v>
                </c:pt>
                <c:pt idx="49">
                  <c:v>106.8</c:v>
                </c:pt>
                <c:pt idx="50">
                  <c:v>106.08</c:v>
                </c:pt>
                <c:pt idx="51">
                  <c:v>105.57</c:v>
                </c:pt>
              </c:numCache>
            </c:numRef>
          </c:val>
          <c:smooth val="0"/>
          <c:extLst xmlns:c16r2="http://schemas.microsoft.com/office/drawing/2015/06/chart">
            <c:ext xmlns:c16="http://schemas.microsoft.com/office/drawing/2014/chart" uri="{C3380CC4-5D6E-409C-BE32-E72D297353CC}">
              <c16:uniqueId val="{00000000-23D3-4638-B3DA-A258F7495188}"/>
            </c:ext>
          </c:extLst>
        </c:ser>
        <c:dLbls>
          <c:showLegendKey val="0"/>
          <c:showVal val="0"/>
          <c:showCatName val="0"/>
          <c:showSerName val="0"/>
          <c:showPercent val="0"/>
          <c:showBubbleSize val="0"/>
        </c:dLbls>
        <c:smooth val="0"/>
        <c:axId val="636729696"/>
        <c:axId val="636719896"/>
      </c:lineChart>
      <c:dateAx>
        <c:axId val="63672969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19896"/>
        <c:crosses val="autoZero"/>
        <c:auto val="1"/>
        <c:lblOffset val="100"/>
        <c:baseTimeUnit val="days"/>
      </c:dateAx>
      <c:valAx>
        <c:axId val="636719896"/>
        <c:scaling>
          <c:orientation val="minMax"/>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9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Thor Industries</a:t>
            </a:r>
            <a:r>
              <a:rPr lang="en-US" baseline="0"/>
              <a:t> </a:t>
            </a:r>
            <a:r>
              <a:rPr lang="en-US"/>
              <a:t>Price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Graphs.xlsx]Thor'!$A$2:$A$7</c:f>
              <c:numCache>
                <c:formatCode>m/d/yyyy</c:formatCode>
                <c:ptCount val="6"/>
                <c:pt idx="0">
                  <c:v>43075</c:v>
                </c:pt>
                <c:pt idx="1">
                  <c:v>43074</c:v>
                </c:pt>
                <c:pt idx="2">
                  <c:v>43073</c:v>
                </c:pt>
                <c:pt idx="3">
                  <c:v>43070</c:v>
                </c:pt>
                <c:pt idx="4">
                  <c:v>43069</c:v>
                </c:pt>
                <c:pt idx="5">
                  <c:v>43068</c:v>
                </c:pt>
              </c:numCache>
            </c:numRef>
          </c:cat>
          <c:val>
            <c:numRef>
              <c:f>'[Performance Stock Graphs.xlsx]Thor'!$B$2:$B$7</c:f>
              <c:numCache>
                <c:formatCode>General</c:formatCode>
                <c:ptCount val="6"/>
                <c:pt idx="0">
                  <c:v>148.51</c:v>
                </c:pt>
                <c:pt idx="1">
                  <c:v>149.96</c:v>
                </c:pt>
                <c:pt idx="2">
                  <c:v>148.66999999999999</c:v>
                </c:pt>
                <c:pt idx="3">
                  <c:v>151.59</c:v>
                </c:pt>
                <c:pt idx="4">
                  <c:v>153.55000000000001</c:v>
                </c:pt>
                <c:pt idx="5">
                  <c:v>155.25</c:v>
                </c:pt>
              </c:numCache>
            </c:numRef>
          </c:val>
          <c:smooth val="0"/>
          <c:extLst xmlns:c16r2="http://schemas.microsoft.com/office/drawing/2015/06/chart">
            <c:ext xmlns:c16="http://schemas.microsoft.com/office/drawing/2014/chart" uri="{C3380CC4-5D6E-409C-BE32-E72D297353CC}">
              <c16:uniqueId val="{00000000-FFE2-4746-A306-70A80284FBEC}"/>
            </c:ext>
          </c:extLst>
        </c:ser>
        <c:dLbls>
          <c:showLegendKey val="0"/>
          <c:showVal val="0"/>
          <c:showCatName val="0"/>
          <c:showSerName val="0"/>
          <c:showPercent val="0"/>
          <c:showBubbleSize val="0"/>
        </c:dLbls>
        <c:smooth val="0"/>
        <c:axId val="636730480"/>
        <c:axId val="636722248"/>
      </c:lineChart>
      <c:dateAx>
        <c:axId val="6367304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2248"/>
        <c:crosses val="autoZero"/>
        <c:auto val="1"/>
        <c:lblOffset val="100"/>
        <c:baseTimeUnit val="days"/>
      </c:dateAx>
      <c:valAx>
        <c:axId val="636722248"/>
        <c:scaling>
          <c:orientation val="minMax"/>
          <c:min val="14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3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Becton Dickinson &amp; Company Price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Graphs.xlsx]Becton'!$A$2:$A$7</c:f>
              <c:numCache>
                <c:formatCode>m/d/yyyy</c:formatCode>
                <c:ptCount val="6"/>
                <c:pt idx="0">
                  <c:v>43075</c:v>
                </c:pt>
                <c:pt idx="1">
                  <c:v>43074</c:v>
                </c:pt>
                <c:pt idx="2">
                  <c:v>43073</c:v>
                </c:pt>
                <c:pt idx="3">
                  <c:v>43070</c:v>
                </c:pt>
                <c:pt idx="4">
                  <c:v>43069</c:v>
                </c:pt>
                <c:pt idx="5">
                  <c:v>43068</c:v>
                </c:pt>
              </c:numCache>
            </c:numRef>
          </c:cat>
          <c:val>
            <c:numRef>
              <c:f>'[Performance Stock Graphs.xlsx]Becton'!$B$2:$B$7</c:f>
              <c:numCache>
                <c:formatCode>General</c:formatCode>
                <c:ptCount val="6"/>
                <c:pt idx="0">
                  <c:v>218.92</c:v>
                </c:pt>
                <c:pt idx="1">
                  <c:v>219.07</c:v>
                </c:pt>
                <c:pt idx="2">
                  <c:v>218.92</c:v>
                </c:pt>
                <c:pt idx="3">
                  <c:v>226.33</c:v>
                </c:pt>
                <c:pt idx="4">
                  <c:v>228.21</c:v>
                </c:pt>
                <c:pt idx="5">
                  <c:v>227.11</c:v>
                </c:pt>
              </c:numCache>
            </c:numRef>
          </c:val>
          <c:smooth val="0"/>
          <c:extLst xmlns:c16r2="http://schemas.microsoft.com/office/drawing/2015/06/chart">
            <c:ext xmlns:c16="http://schemas.microsoft.com/office/drawing/2014/chart" uri="{C3380CC4-5D6E-409C-BE32-E72D297353CC}">
              <c16:uniqueId val="{00000000-FF7F-4AF5-ABD1-862DFF4857A8}"/>
            </c:ext>
          </c:extLst>
        </c:ser>
        <c:dLbls>
          <c:showLegendKey val="0"/>
          <c:showVal val="0"/>
          <c:showCatName val="0"/>
          <c:showSerName val="0"/>
          <c:showPercent val="0"/>
          <c:showBubbleSize val="0"/>
        </c:dLbls>
        <c:smooth val="0"/>
        <c:axId val="636730872"/>
        <c:axId val="636720680"/>
      </c:lineChart>
      <c:dateAx>
        <c:axId val="63673087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20680"/>
        <c:crosses val="autoZero"/>
        <c:auto val="1"/>
        <c:lblOffset val="100"/>
        <c:baseTimeUnit val="days"/>
      </c:dateAx>
      <c:valAx>
        <c:axId val="636720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30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Lam</a:t>
            </a:r>
            <a:r>
              <a:rPr lang="en-US" baseline="0"/>
              <a:t> Research Price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Graphs.xlsx]LAM'!$A$2:$A$20</c:f>
              <c:numCache>
                <c:formatCode>m/d/yyyy</c:formatCode>
                <c:ptCount val="19"/>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numCache>
            </c:numRef>
          </c:cat>
          <c:val>
            <c:numRef>
              <c:f>'[Performance Stock Graphs.xlsx]LAM'!$B$2:$B$20</c:f>
              <c:numCache>
                <c:formatCode>General</c:formatCode>
                <c:ptCount val="19"/>
                <c:pt idx="0">
                  <c:v>184.23</c:v>
                </c:pt>
                <c:pt idx="1">
                  <c:v>180.53</c:v>
                </c:pt>
                <c:pt idx="2">
                  <c:v>180.74</c:v>
                </c:pt>
                <c:pt idx="3">
                  <c:v>187.81</c:v>
                </c:pt>
                <c:pt idx="4">
                  <c:v>192.33</c:v>
                </c:pt>
                <c:pt idx="5">
                  <c:v>194.64</c:v>
                </c:pt>
                <c:pt idx="6">
                  <c:v>213.14</c:v>
                </c:pt>
                <c:pt idx="7">
                  <c:v>210.93</c:v>
                </c:pt>
                <c:pt idx="8">
                  <c:v>216.83</c:v>
                </c:pt>
                <c:pt idx="9">
                  <c:v>215.17</c:v>
                </c:pt>
                <c:pt idx="10">
                  <c:v>218.91</c:v>
                </c:pt>
                <c:pt idx="11">
                  <c:v>215.1</c:v>
                </c:pt>
                <c:pt idx="12">
                  <c:v>210.47</c:v>
                </c:pt>
                <c:pt idx="13">
                  <c:v>213.22</c:v>
                </c:pt>
                <c:pt idx="14">
                  <c:v>207.86</c:v>
                </c:pt>
                <c:pt idx="15">
                  <c:v>208.64</c:v>
                </c:pt>
                <c:pt idx="16">
                  <c:v>209.23</c:v>
                </c:pt>
                <c:pt idx="17">
                  <c:v>207.39</c:v>
                </c:pt>
                <c:pt idx="18">
                  <c:v>206.29</c:v>
                </c:pt>
              </c:numCache>
            </c:numRef>
          </c:val>
          <c:smooth val="0"/>
          <c:extLst xmlns:c16r2="http://schemas.microsoft.com/office/drawing/2015/06/chart">
            <c:ext xmlns:c16="http://schemas.microsoft.com/office/drawing/2014/chart" uri="{C3380CC4-5D6E-409C-BE32-E72D297353CC}">
              <c16:uniqueId val="{00000000-31DE-418F-847C-5567190A7188}"/>
            </c:ext>
          </c:extLst>
        </c:ser>
        <c:dLbls>
          <c:showLegendKey val="0"/>
          <c:showVal val="0"/>
          <c:showCatName val="0"/>
          <c:showSerName val="0"/>
          <c:showPercent val="0"/>
          <c:showBubbleSize val="0"/>
        </c:dLbls>
        <c:smooth val="0"/>
        <c:axId val="636734400"/>
        <c:axId val="636738712"/>
      </c:lineChart>
      <c:dateAx>
        <c:axId val="63673440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38712"/>
        <c:crosses val="autoZero"/>
        <c:auto val="1"/>
        <c:lblOffset val="100"/>
        <c:baseTimeUnit val="days"/>
      </c:dateAx>
      <c:valAx>
        <c:axId val="636738712"/>
        <c:scaling>
          <c:orientation val="minMax"/>
          <c:min val="1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34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Stamps.com</a:t>
            </a:r>
            <a:r>
              <a:rPr lang="en-US" baseline="0"/>
              <a:t> Price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'[Performance Stock Graphs.xlsx]Stamps'!$A$2:$A$20</c:f>
              <c:numCache>
                <c:formatCode>m/d/yyyy</c:formatCode>
                <c:ptCount val="19"/>
                <c:pt idx="0">
                  <c:v>43075</c:v>
                </c:pt>
                <c:pt idx="1">
                  <c:v>43074</c:v>
                </c:pt>
                <c:pt idx="2">
                  <c:v>43073</c:v>
                </c:pt>
                <c:pt idx="3">
                  <c:v>43070</c:v>
                </c:pt>
                <c:pt idx="4">
                  <c:v>43069</c:v>
                </c:pt>
                <c:pt idx="5">
                  <c:v>43068</c:v>
                </c:pt>
                <c:pt idx="6">
                  <c:v>43067</c:v>
                </c:pt>
                <c:pt idx="7">
                  <c:v>43066</c:v>
                </c:pt>
                <c:pt idx="8">
                  <c:v>43063</c:v>
                </c:pt>
                <c:pt idx="9">
                  <c:v>43061</c:v>
                </c:pt>
                <c:pt idx="10">
                  <c:v>43060</c:v>
                </c:pt>
                <c:pt idx="11">
                  <c:v>43059</c:v>
                </c:pt>
                <c:pt idx="12">
                  <c:v>43056</c:v>
                </c:pt>
                <c:pt idx="13">
                  <c:v>43055</c:v>
                </c:pt>
                <c:pt idx="14">
                  <c:v>43054</c:v>
                </c:pt>
                <c:pt idx="15">
                  <c:v>43053</c:v>
                </c:pt>
                <c:pt idx="16">
                  <c:v>43052</c:v>
                </c:pt>
                <c:pt idx="17">
                  <c:v>43049</c:v>
                </c:pt>
                <c:pt idx="18">
                  <c:v>43048</c:v>
                </c:pt>
              </c:numCache>
            </c:numRef>
          </c:cat>
          <c:val>
            <c:numRef>
              <c:f>'[Performance Stock Graphs.xlsx]Stamps'!$B$2:$B$20</c:f>
              <c:numCache>
                <c:formatCode>General</c:formatCode>
                <c:ptCount val="19"/>
                <c:pt idx="0">
                  <c:v>168.85</c:v>
                </c:pt>
                <c:pt idx="1">
                  <c:v>171.25</c:v>
                </c:pt>
                <c:pt idx="2">
                  <c:v>169.75</c:v>
                </c:pt>
                <c:pt idx="3">
                  <c:v>167.55</c:v>
                </c:pt>
                <c:pt idx="4">
                  <c:v>168.4</c:v>
                </c:pt>
                <c:pt idx="5">
                  <c:v>176.7</c:v>
                </c:pt>
                <c:pt idx="6">
                  <c:v>176.8</c:v>
                </c:pt>
                <c:pt idx="7">
                  <c:v>179.9</c:v>
                </c:pt>
                <c:pt idx="8">
                  <c:v>176.65</c:v>
                </c:pt>
                <c:pt idx="9">
                  <c:v>176.65</c:v>
                </c:pt>
                <c:pt idx="10">
                  <c:v>176</c:v>
                </c:pt>
                <c:pt idx="11">
                  <c:v>174.05</c:v>
                </c:pt>
                <c:pt idx="12">
                  <c:v>175.1</c:v>
                </c:pt>
                <c:pt idx="13">
                  <c:v>175.25</c:v>
                </c:pt>
                <c:pt idx="14">
                  <c:v>174.3</c:v>
                </c:pt>
                <c:pt idx="15">
                  <c:v>175.05</c:v>
                </c:pt>
                <c:pt idx="16">
                  <c:v>178</c:v>
                </c:pt>
                <c:pt idx="17">
                  <c:v>175</c:v>
                </c:pt>
                <c:pt idx="18">
                  <c:v>174.3</c:v>
                </c:pt>
              </c:numCache>
            </c:numRef>
          </c:val>
          <c:smooth val="0"/>
          <c:extLst xmlns:c16r2="http://schemas.microsoft.com/office/drawing/2015/06/chart">
            <c:ext xmlns:c16="http://schemas.microsoft.com/office/drawing/2014/chart" uri="{C3380CC4-5D6E-409C-BE32-E72D297353CC}">
              <c16:uniqueId val="{00000000-E1C3-478D-AD53-20D6D405DF8A}"/>
            </c:ext>
          </c:extLst>
        </c:ser>
        <c:dLbls>
          <c:showLegendKey val="0"/>
          <c:showVal val="0"/>
          <c:showCatName val="0"/>
          <c:showSerName val="0"/>
          <c:showPercent val="0"/>
          <c:showBubbleSize val="0"/>
        </c:dLbls>
        <c:smooth val="0"/>
        <c:axId val="636739888"/>
        <c:axId val="636741848"/>
      </c:lineChart>
      <c:dateAx>
        <c:axId val="6367398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41848"/>
        <c:crosses val="autoZero"/>
        <c:auto val="1"/>
        <c:lblOffset val="100"/>
        <c:baseTimeUnit val="days"/>
      </c:dateAx>
      <c:valAx>
        <c:axId val="636741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39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Soft</a:t>
            </a:r>
            <a:r>
              <a:rPr lang="en-US" baseline="0"/>
              <a:t> Bank ADR  Price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46166104237"/>
          <c:y val="0.18477841069397499"/>
          <c:w val="0.87275262467191606"/>
          <c:h val="0.60893224862408302"/>
        </c:manualLayout>
      </c:layout>
      <c:lineChart>
        <c:grouping val="standard"/>
        <c:varyColors val="0"/>
        <c:ser>
          <c:idx val="0"/>
          <c:order val="0"/>
          <c:spPr>
            <a:ln w="28575" cap="rnd">
              <a:solidFill>
                <a:schemeClr val="accent1"/>
              </a:solidFill>
              <a:round/>
            </a:ln>
            <a:effectLst/>
          </c:spPr>
          <c:marker>
            <c:symbol val="none"/>
          </c:marker>
          <c:cat>
            <c:numRef>
              <c:f>'[Performance Stock Graphs.xlsx]Soft Bank'!$A$2:$A$7</c:f>
              <c:numCache>
                <c:formatCode>m/d/yyyy</c:formatCode>
                <c:ptCount val="6"/>
                <c:pt idx="0">
                  <c:v>43075</c:v>
                </c:pt>
                <c:pt idx="1">
                  <c:v>43074</c:v>
                </c:pt>
                <c:pt idx="2">
                  <c:v>43073</c:v>
                </c:pt>
                <c:pt idx="3">
                  <c:v>43070</c:v>
                </c:pt>
                <c:pt idx="4">
                  <c:v>43069</c:v>
                </c:pt>
                <c:pt idx="5">
                  <c:v>43068</c:v>
                </c:pt>
              </c:numCache>
            </c:numRef>
          </c:cat>
          <c:val>
            <c:numRef>
              <c:f>'[Performance Stock Graphs.xlsx]Soft Bank'!$B$2:$B$7</c:f>
              <c:numCache>
                <c:formatCode>General</c:formatCode>
                <c:ptCount val="6"/>
                <c:pt idx="0">
                  <c:v>41.07</c:v>
                </c:pt>
                <c:pt idx="1">
                  <c:v>41.21</c:v>
                </c:pt>
                <c:pt idx="2">
                  <c:v>41.06</c:v>
                </c:pt>
                <c:pt idx="3">
                  <c:v>41.984999999999999</c:v>
                </c:pt>
                <c:pt idx="4">
                  <c:v>42.45</c:v>
                </c:pt>
                <c:pt idx="5">
                  <c:v>43.54</c:v>
                </c:pt>
              </c:numCache>
            </c:numRef>
          </c:val>
          <c:smooth val="0"/>
          <c:extLst xmlns:c16r2="http://schemas.microsoft.com/office/drawing/2015/06/chart">
            <c:ext xmlns:c16="http://schemas.microsoft.com/office/drawing/2014/chart" uri="{C3380CC4-5D6E-409C-BE32-E72D297353CC}">
              <c16:uniqueId val="{00000000-0751-4CBF-8954-A4811CA62B8E}"/>
            </c:ext>
          </c:extLst>
        </c:ser>
        <c:dLbls>
          <c:showLegendKey val="0"/>
          <c:showVal val="0"/>
          <c:showCatName val="0"/>
          <c:showSerName val="0"/>
          <c:showPercent val="0"/>
          <c:showBubbleSize val="0"/>
        </c:dLbls>
        <c:smooth val="0"/>
        <c:axId val="636741456"/>
        <c:axId val="636742240"/>
      </c:lineChart>
      <c:dateAx>
        <c:axId val="63674145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42240"/>
        <c:crosses val="autoZero"/>
        <c:auto val="1"/>
        <c:lblOffset val="100"/>
        <c:baseTimeUnit val="days"/>
      </c:dateAx>
      <c:valAx>
        <c:axId val="636742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41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Annualized</a:t>
            </a:r>
            <a:r>
              <a:rPr lang="en-US" baseline="0"/>
              <a:t> Return and Weighted Beta</a:t>
            </a:r>
            <a:endParaRPr lang="en-US"/>
          </a:p>
        </c:rich>
      </c:tx>
      <c:overlay val="0"/>
      <c:spPr>
        <a:noFill/>
        <a:ln>
          <a:noFill/>
        </a:ln>
        <a:effectLst/>
      </c:spPr>
    </c:title>
    <c:autoTitleDeleted val="0"/>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Sheet3!$B$1:$B$25</c:f>
              <c:numCache>
                <c:formatCode>General</c:formatCode>
                <c:ptCount val="25"/>
                <c:pt idx="0">
                  <c:v>0.92</c:v>
                </c:pt>
                <c:pt idx="1">
                  <c:v>3.39</c:v>
                </c:pt>
                <c:pt idx="2">
                  <c:v>2.2400000000000002</c:v>
                </c:pt>
                <c:pt idx="3">
                  <c:v>1.54</c:v>
                </c:pt>
                <c:pt idx="4">
                  <c:v>0.6</c:v>
                </c:pt>
                <c:pt idx="5">
                  <c:v>0.62</c:v>
                </c:pt>
                <c:pt idx="6">
                  <c:v>1.2</c:v>
                </c:pt>
                <c:pt idx="7">
                  <c:v>0.21</c:v>
                </c:pt>
                <c:pt idx="8">
                  <c:v>0.94</c:v>
                </c:pt>
                <c:pt idx="9">
                  <c:v>1.89</c:v>
                </c:pt>
                <c:pt idx="10">
                  <c:v>0.74</c:v>
                </c:pt>
                <c:pt idx="11">
                  <c:v>0.48</c:v>
                </c:pt>
                <c:pt idx="12">
                  <c:v>-0.16</c:v>
                </c:pt>
                <c:pt idx="13">
                  <c:v>1.32</c:v>
                </c:pt>
                <c:pt idx="14">
                  <c:v>0.62</c:v>
                </c:pt>
                <c:pt idx="15">
                  <c:v>0.92</c:v>
                </c:pt>
                <c:pt idx="16">
                  <c:v>2.58</c:v>
                </c:pt>
                <c:pt idx="17">
                  <c:v>2.35</c:v>
                </c:pt>
                <c:pt idx="18">
                  <c:v>0.71</c:v>
                </c:pt>
                <c:pt idx="19">
                  <c:v>1.74</c:v>
                </c:pt>
                <c:pt idx="20">
                  <c:v>1.49</c:v>
                </c:pt>
                <c:pt idx="21">
                  <c:v>-2.92</c:v>
                </c:pt>
                <c:pt idx="22">
                  <c:v>-7.0000000000000007E-2</c:v>
                </c:pt>
                <c:pt idx="23">
                  <c:v>-0.36</c:v>
                </c:pt>
                <c:pt idx="24">
                  <c:v>0.28999999999999998</c:v>
                </c:pt>
              </c:numCache>
            </c:numRef>
          </c:xVal>
          <c:yVal>
            <c:numRef>
              <c:f>Sheet3!$C$1:$C$25</c:f>
              <c:numCache>
                <c:formatCode>0%</c:formatCode>
                <c:ptCount val="25"/>
                <c:pt idx="0">
                  <c:v>0.125</c:v>
                </c:pt>
                <c:pt idx="1">
                  <c:v>6.4899999999999999E-2</c:v>
                </c:pt>
                <c:pt idx="2">
                  <c:v>7.4200000000000002E-2</c:v>
                </c:pt>
                <c:pt idx="3">
                  <c:v>0.14000000000000001</c:v>
                </c:pt>
                <c:pt idx="4">
                  <c:v>0.08</c:v>
                </c:pt>
                <c:pt idx="5">
                  <c:v>0.09</c:v>
                </c:pt>
                <c:pt idx="6">
                  <c:v>0.12</c:v>
                </c:pt>
                <c:pt idx="7">
                  <c:v>0.23</c:v>
                </c:pt>
                <c:pt idx="8">
                  <c:v>0.17</c:v>
                </c:pt>
                <c:pt idx="9">
                  <c:v>0.1</c:v>
                </c:pt>
                <c:pt idx="10">
                  <c:v>-0.02</c:v>
                </c:pt>
                <c:pt idx="11">
                  <c:v>0.09</c:v>
                </c:pt>
                <c:pt idx="12">
                  <c:v>0.17</c:v>
                </c:pt>
                <c:pt idx="13">
                  <c:v>0.11</c:v>
                </c:pt>
                <c:pt idx="14">
                  <c:v>0.33</c:v>
                </c:pt>
                <c:pt idx="15">
                  <c:v>0.03</c:v>
                </c:pt>
                <c:pt idx="16">
                  <c:v>0.13</c:v>
                </c:pt>
                <c:pt idx="17">
                  <c:v>0.06</c:v>
                </c:pt>
                <c:pt idx="18">
                  <c:v>0.12</c:v>
                </c:pt>
                <c:pt idx="19">
                  <c:v>0.1</c:v>
                </c:pt>
                <c:pt idx="20">
                  <c:v>0.19</c:v>
                </c:pt>
                <c:pt idx="21">
                  <c:v>0.53</c:v>
                </c:pt>
                <c:pt idx="22">
                  <c:v>0.31</c:v>
                </c:pt>
                <c:pt idx="23">
                  <c:v>0.09</c:v>
                </c:pt>
                <c:pt idx="24">
                  <c:v>0.36</c:v>
                </c:pt>
              </c:numCache>
            </c:numRef>
          </c:yVal>
          <c:smooth val="0"/>
          <c:extLst xmlns:c16r2="http://schemas.microsoft.com/office/drawing/2015/06/chart">
            <c:ext xmlns:c16="http://schemas.microsoft.com/office/drawing/2014/chart" uri="{C3380CC4-5D6E-409C-BE32-E72D297353CC}">
              <c16:uniqueId val="{00000000-A106-476D-8A94-AF28F1D4805B}"/>
            </c:ext>
          </c:extLst>
        </c:ser>
        <c:dLbls>
          <c:showLegendKey val="0"/>
          <c:showVal val="0"/>
          <c:showCatName val="0"/>
          <c:showSerName val="0"/>
          <c:showPercent val="0"/>
          <c:showBubbleSize val="0"/>
        </c:dLbls>
        <c:axId val="186160352"/>
        <c:axId val="626511640"/>
      </c:scatterChart>
      <c:valAx>
        <c:axId val="186160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Weighted</a:t>
                </a:r>
                <a:r>
                  <a:rPr lang="en-US" baseline="0"/>
                  <a:t> Beta</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11640"/>
        <c:crosses val="autoZero"/>
        <c:crossBetween val="midCat"/>
      </c:valAx>
      <c:valAx>
        <c:axId val="626511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Annualized Return</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16035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SAP </c:v>
                </c:pt>
              </c:strCache>
            </c:strRef>
          </c:tx>
          <c:spPr>
            <a:ln w="28575" cap="rnd">
              <a:solidFill>
                <a:srgbClr val="006857"/>
              </a:solidFill>
              <a:round/>
            </a:ln>
            <a:effectLst/>
          </c:spPr>
          <c:marker>
            <c:symbol val="none"/>
          </c:marker>
          <c:cat>
            <c:numRef>
              <c:f>Sheet1!$A$2:$A$10</c:f>
              <c:numCache>
                <c:formatCode>m/d/yyyy</c:formatCode>
                <c:ptCount val="9"/>
                <c:pt idx="0">
                  <c:v>43017</c:v>
                </c:pt>
                <c:pt idx="1">
                  <c:v>43021</c:v>
                </c:pt>
                <c:pt idx="2">
                  <c:v>43028</c:v>
                </c:pt>
                <c:pt idx="3">
                  <c:v>43035</c:v>
                </c:pt>
                <c:pt idx="4">
                  <c:v>43042</c:v>
                </c:pt>
                <c:pt idx="5">
                  <c:v>43049</c:v>
                </c:pt>
                <c:pt idx="6">
                  <c:v>43056</c:v>
                </c:pt>
                <c:pt idx="7">
                  <c:v>43063</c:v>
                </c:pt>
                <c:pt idx="8">
                  <c:v>43081</c:v>
                </c:pt>
              </c:numCache>
            </c:numRef>
          </c:cat>
          <c:val>
            <c:numRef>
              <c:f>Sheet1!$B$2:$B$10</c:f>
              <c:numCache>
                <c:formatCode>0.00%</c:formatCode>
                <c:ptCount val="9"/>
                <c:pt idx="0">
                  <c:v>8.0600000000000005E-2</c:v>
                </c:pt>
                <c:pt idx="1">
                  <c:v>8.09E-2</c:v>
                </c:pt>
                <c:pt idx="2">
                  <c:v>0.1152</c:v>
                </c:pt>
                <c:pt idx="3">
                  <c:v>0.1336</c:v>
                </c:pt>
                <c:pt idx="4">
                  <c:v>0.13250000000000001</c:v>
                </c:pt>
                <c:pt idx="5">
                  <c:v>0.11550000000000001</c:v>
                </c:pt>
                <c:pt idx="6">
                  <c:v>0.14180000000000001</c:v>
                </c:pt>
                <c:pt idx="7">
                  <c:v>0.17649999999999999</c:v>
                </c:pt>
                <c:pt idx="8">
                  <c:v>0.25359999999999999</c:v>
                </c:pt>
              </c:numCache>
            </c:numRef>
          </c:val>
          <c:smooth val="0"/>
          <c:extLst xmlns:c16r2="http://schemas.microsoft.com/office/drawing/2015/06/chart">
            <c:ext xmlns:c16="http://schemas.microsoft.com/office/drawing/2014/chart" uri="{C3380CC4-5D6E-409C-BE32-E72D297353CC}">
              <c16:uniqueId val="{00000000-9153-4A7C-87E7-E63B69209FC2}"/>
            </c:ext>
          </c:extLst>
        </c:ser>
        <c:ser>
          <c:idx val="1"/>
          <c:order val="1"/>
          <c:tx>
            <c:strRef>
              <c:f>Sheet1!$C$1</c:f>
              <c:strCache>
                <c:ptCount val="1"/>
                <c:pt idx="0">
                  <c:v>S&amp;P </c:v>
                </c:pt>
              </c:strCache>
            </c:strRef>
          </c:tx>
          <c:spPr>
            <a:ln w="28575" cap="rnd">
              <a:solidFill>
                <a:schemeClr val="bg1">
                  <a:lumMod val="75000"/>
                </a:schemeClr>
              </a:solidFill>
              <a:round/>
            </a:ln>
            <a:effectLst/>
          </c:spPr>
          <c:marker>
            <c:symbol val="none"/>
          </c:marker>
          <c:cat>
            <c:numRef>
              <c:f>Sheet1!$A$2:$A$10</c:f>
              <c:numCache>
                <c:formatCode>m/d/yyyy</c:formatCode>
                <c:ptCount val="9"/>
                <c:pt idx="0">
                  <c:v>43017</c:v>
                </c:pt>
                <c:pt idx="1">
                  <c:v>43021</c:v>
                </c:pt>
                <c:pt idx="2">
                  <c:v>43028</c:v>
                </c:pt>
                <c:pt idx="3">
                  <c:v>43035</c:v>
                </c:pt>
                <c:pt idx="4">
                  <c:v>43042</c:v>
                </c:pt>
                <c:pt idx="5">
                  <c:v>43049</c:v>
                </c:pt>
                <c:pt idx="6">
                  <c:v>43056</c:v>
                </c:pt>
                <c:pt idx="7">
                  <c:v>43063</c:v>
                </c:pt>
                <c:pt idx="8">
                  <c:v>43081</c:v>
                </c:pt>
              </c:numCache>
            </c:numRef>
          </c:cat>
          <c:val>
            <c:numRef>
              <c:f>Sheet1!$C$2:$C$10</c:f>
              <c:numCache>
                <c:formatCode>0.00%</c:formatCode>
                <c:ptCount val="9"/>
                <c:pt idx="0">
                  <c:v>9.5299999999999996E-2</c:v>
                </c:pt>
                <c:pt idx="1">
                  <c:v>0.1052</c:v>
                </c:pt>
                <c:pt idx="2">
                  <c:v>0.1391</c:v>
                </c:pt>
                <c:pt idx="3">
                  <c:v>0.14829999999999999</c:v>
                </c:pt>
                <c:pt idx="4">
                  <c:v>0.1605</c:v>
                </c:pt>
                <c:pt idx="5">
                  <c:v>0.1547</c:v>
                </c:pt>
                <c:pt idx="6">
                  <c:v>0.151</c:v>
                </c:pt>
                <c:pt idx="7">
                  <c:v>0.19159999999999999</c:v>
                </c:pt>
                <c:pt idx="8">
                  <c:v>0.32590000000000002</c:v>
                </c:pt>
              </c:numCache>
            </c:numRef>
          </c:val>
          <c:smooth val="0"/>
          <c:extLst xmlns:c16r2="http://schemas.microsoft.com/office/drawing/2015/06/chart">
            <c:ext xmlns:c16="http://schemas.microsoft.com/office/drawing/2014/chart" uri="{C3380CC4-5D6E-409C-BE32-E72D297353CC}">
              <c16:uniqueId val="{00000001-9153-4A7C-87E7-E63B69209FC2}"/>
            </c:ext>
          </c:extLst>
        </c:ser>
        <c:dLbls>
          <c:showLegendKey val="0"/>
          <c:showVal val="0"/>
          <c:showCatName val="0"/>
          <c:showSerName val="0"/>
          <c:showPercent val="0"/>
          <c:showBubbleSize val="0"/>
        </c:dLbls>
        <c:smooth val="0"/>
        <c:axId val="636746160"/>
        <c:axId val="636744592"/>
      </c:lineChart>
      <c:dateAx>
        <c:axId val="63674616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44592"/>
        <c:crosses val="autoZero"/>
        <c:auto val="1"/>
        <c:lblOffset val="100"/>
        <c:baseTimeUnit val="days"/>
        <c:majorUnit val="7"/>
        <c:majorTimeUnit val="days"/>
      </c:dateAx>
      <c:valAx>
        <c:axId val="6367445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74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pieChart>
        <c:varyColors val="1"/>
        <c:ser>
          <c:idx val="1"/>
          <c:order val="1"/>
          <c:cat>
            <c:strRef>
              <c:f>'[The SAP Portfolio(1) (2).xlsm]Sheet1'!$E$1:$E$38</c:f>
              <c:strCache>
                <c:ptCount val="38"/>
                <c:pt idx="0">
                  <c:v>Priceline</c:v>
                </c:pt>
                <c:pt idx="1">
                  <c:v>Starbuck's Corporation</c:v>
                </c:pt>
                <c:pt idx="2">
                  <c:v>Whirlpool Corporation</c:v>
                </c:pt>
                <c:pt idx="3">
                  <c:v>Time Warner Inc</c:v>
                </c:pt>
                <c:pt idx="4">
                  <c:v>New Media</c:v>
                </c:pt>
                <c:pt idx="5">
                  <c:v>Johnson Controls Inc</c:v>
                </c:pt>
                <c:pt idx="6">
                  <c:v>Hasbro, Inc.</c:v>
                </c:pt>
                <c:pt idx="7">
                  <c:v>Costco</c:v>
                </c:pt>
                <c:pt idx="8">
                  <c:v>Pepsico Inc.</c:v>
                </c:pt>
                <c:pt idx="9">
                  <c:v>CVS Health Corp</c:v>
                </c:pt>
                <c:pt idx="10">
                  <c:v>Consumer Staples ETF</c:v>
                </c:pt>
                <c:pt idx="11">
                  <c:v>Estee Lauderco Inc</c:v>
                </c:pt>
                <c:pt idx="12">
                  <c:v>Blackrock</c:v>
                </c:pt>
                <c:pt idx="13">
                  <c:v>MetLife, Inc.</c:v>
                </c:pt>
                <c:pt idx="14">
                  <c:v>Regions Financial Co.</c:v>
                </c:pt>
                <c:pt idx="15">
                  <c:v>Financials ETF</c:v>
                </c:pt>
                <c:pt idx="16">
                  <c:v>Abbott Laboratories</c:v>
                </c:pt>
                <c:pt idx="17">
                  <c:v>Becton, Dickinson and Company</c:v>
                </c:pt>
                <c:pt idx="18">
                  <c:v>Anthem Inc</c:v>
                </c:pt>
                <c:pt idx="19">
                  <c:v>Gilead Sciences Inc</c:v>
                </c:pt>
                <c:pt idx="20">
                  <c:v>Merck &amp; Co</c:v>
                </c:pt>
                <c:pt idx="21">
                  <c:v>Johnson &amp; Johnson</c:v>
                </c:pt>
                <c:pt idx="22">
                  <c:v>Sucampo Pharmaceuticals, Inc.</c:v>
                </c:pt>
                <c:pt idx="23">
                  <c:v>Stanley Black &amp; Decker Inc</c:v>
                </c:pt>
                <c:pt idx="24">
                  <c:v>Southwest Airlines</c:v>
                </c:pt>
                <c:pt idx="25">
                  <c:v>Industrials ETF</c:v>
                </c:pt>
                <c:pt idx="26">
                  <c:v>Texas Instruments</c:v>
                </c:pt>
                <c:pt idx="27">
                  <c:v>Apple Inc.</c:v>
                </c:pt>
                <c:pt idx="28">
                  <c:v>Facebook</c:v>
                </c:pt>
                <c:pt idx="29">
                  <c:v>Flir Systems, Inc.</c:v>
                </c:pt>
                <c:pt idx="30">
                  <c:v>Microsoft, Corp.</c:v>
                </c:pt>
                <c:pt idx="31">
                  <c:v>Intel Corp</c:v>
                </c:pt>
                <c:pt idx="32">
                  <c:v>Broadcom, Ltd.</c:v>
                </c:pt>
                <c:pt idx="33">
                  <c:v>Cisco</c:v>
                </c:pt>
                <c:pt idx="34">
                  <c:v>Technology ETF</c:v>
                </c:pt>
                <c:pt idx="35">
                  <c:v>SeaDrill Partners LLC F</c:v>
                </c:pt>
                <c:pt idx="36">
                  <c:v>Energy ETF</c:v>
                </c:pt>
                <c:pt idx="37">
                  <c:v>CASH</c:v>
                </c:pt>
              </c:strCache>
            </c:strRef>
          </c:cat>
          <c:val>
            <c:numRef>
              <c:f>'[The SAP Portfolio(1) (2).xlsm]Sheet1'!$G$1:$G$38</c:f>
            </c:numRef>
          </c:val>
          <c:extLst xmlns:c16r2="http://schemas.microsoft.com/office/drawing/2015/06/chart">
            <c:ext xmlns:c16="http://schemas.microsoft.com/office/drawing/2014/chart" uri="{C3380CC4-5D6E-409C-BE32-E72D297353CC}">
              <c16:uniqueId val="{0000004D-165F-46BC-8611-5763C80C4D74}"/>
            </c:ext>
          </c:extLst>
        </c:ser>
        <c:ser>
          <c:idx val="0"/>
          <c:order val="0"/>
          <c:cat>
            <c:strRef>
              <c:f>'[The SAP Portfolio(1) (2).xlsm]Sheet1'!$E$1:$E$38</c:f>
              <c:strCache>
                <c:ptCount val="38"/>
                <c:pt idx="0">
                  <c:v>Priceline</c:v>
                </c:pt>
                <c:pt idx="1">
                  <c:v>Starbuck's Corporation</c:v>
                </c:pt>
                <c:pt idx="2">
                  <c:v>Whirlpool Corporation</c:v>
                </c:pt>
                <c:pt idx="3">
                  <c:v>Time Warner Inc</c:v>
                </c:pt>
                <c:pt idx="4">
                  <c:v>New Media</c:v>
                </c:pt>
                <c:pt idx="5">
                  <c:v>Johnson Controls Inc</c:v>
                </c:pt>
                <c:pt idx="6">
                  <c:v>Hasbro, Inc.</c:v>
                </c:pt>
                <c:pt idx="7">
                  <c:v>Costco</c:v>
                </c:pt>
                <c:pt idx="8">
                  <c:v>Pepsico Inc.</c:v>
                </c:pt>
                <c:pt idx="9">
                  <c:v>CVS Health Corp</c:v>
                </c:pt>
                <c:pt idx="10">
                  <c:v>Consumer Staples ETF</c:v>
                </c:pt>
                <c:pt idx="11">
                  <c:v>Estee Lauderco Inc</c:v>
                </c:pt>
                <c:pt idx="12">
                  <c:v>Blackrock</c:v>
                </c:pt>
                <c:pt idx="13">
                  <c:v>MetLife, Inc.</c:v>
                </c:pt>
                <c:pt idx="14">
                  <c:v>Regions Financial Co.</c:v>
                </c:pt>
                <c:pt idx="15">
                  <c:v>Financials ETF</c:v>
                </c:pt>
                <c:pt idx="16">
                  <c:v>Abbott Laboratories</c:v>
                </c:pt>
                <c:pt idx="17">
                  <c:v>Becton, Dickinson and Company</c:v>
                </c:pt>
                <c:pt idx="18">
                  <c:v>Anthem Inc</c:v>
                </c:pt>
                <c:pt idx="19">
                  <c:v>Gilead Sciences Inc</c:v>
                </c:pt>
                <c:pt idx="20">
                  <c:v>Merck &amp; Co</c:v>
                </c:pt>
                <c:pt idx="21">
                  <c:v>Johnson &amp; Johnson</c:v>
                </c:pt>
                <c:pt idx="22">
                  <c:v>Sucampo Pharmaceuticals, Inc.</c:v>
                </c:pt>
                <c:pt idx="23">
                  <c:v>Stanley Black &amp; Decker Inc</c:v>
                </c:pt>
                <c:pt idx="24">
                  <c:v>Southwest Airlines</c:v>
                </c:pt>
                <c:pt idx="25">
                  <c:v>Industrials ETF</c:v>
                </c:pt>
                <c:pt idx="26">
                  <c:v>Texas Instruments</c:v>
                </c:pt>
                <c:pt idx="27">
                  <c:v>Apple Inc.</c:v>
                </c:pt>
                <c:pt idx="28">
                  <c:v>Facebook</c:v>
                </c:pt>
                <c:pt idx="29">
                  <c:v>Flir Systems, Inc.</c:v>
                </c:pt>
                <c:pt idx="30">
                  <c:v>Microsoft, Corp.</c:v>
                </c:pt>
                <c:pt idx="31">
                  <c:v>Intel Corp</c:v>
                </c:pt>
                <c:pt idx="32">
                  <c:v>Broadcom, Ltd.</c:v>
                </c:pt>
                <c:pt idx="33">
                  <c:v>Cisco</c:v>
                </c:pt>
                <c:pt idx="34">
                  <c:v>Technology ETF</c:v>
                </c:pt>
                <c:pt idx="35">
                  <c:v>SeaDrill Partners LLC F</c:v>
                </c:pt>
                <c:pt idx="36">
                  <c:v>Energy ETF</c:v>
                </c:pt>
                <c:pt idx="37">
                  <c:v>CASH</c:v>
                </c:pt>
              </c:strCache>
            </c:strRef>
          </c:cat>
          <c:val>
            <c:numRef>
              <c:f>'[The SAP Portfolio(1) (2).xlsm]Sheet1'!$F$1:$F$38</c:f>
            </c:numRef>
          </c:val>
          <c:extLst xmlns:c16r2="http://schemas.microsoft.com/office/drawing/2015/06/chart">
            <c:ext xmlns:c16="http://schemas.microsoft.com/office/drawing/2014/chart" uri="{C3380CC4-5D6E-409C-BE32-E72D297353CC}">
              <c16:uniqueId val="{0000004E-165F-46BC-8611-5763C80C4D74}"/>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32264371587901"/>
          <c:y val="8.6331930591219297E-2"/>
          <c:w val="0.50121797193476003"/>
          <c:h val="0.91366806940878098"/>
        </c:manualLayout>
      </c:layout>
      <c:pieChart>
        <c:varyColors val="1"/>
        <c:ser>
          <c:idx val="0"/>
          <c:order val="0"/>
          <c:cat>
            <c:strRef>
              <c:f>'SAP - Analysis Fund'!$B$14:$I$44</c:f>
              <c:strCache>
                <c:ptCount val="50"/>
                <c:pt idx="0">
                  <c:v>Consumer Discretionary ETF</c:v>
                </c:pt>
                <c:pt idx="1">
                  <c:v>Smucker JM Company</c:v>
                </c:pt>
                <c:pt idx="2">
                  <c:v>Thor Industries, Inc.</c:v>
                </c:pt>
                <c:pt idx="3">
                  <c:v>Vail Resorts, Inc.</c:v>
                </c:pt>
                <c:pt idx="4">
                  <c:v>Consumer Discretionary</c:v>
                </c:pt>
                <c:pt idx="5">
                  <c:v>Consumer Discretionary</c:v>
                </c:pt>
                <c:pt idx="6">
                  <c:v>Consumer Discretionary</c:v>
                </c:pt>
                <c:pt idx="7">
                  <c:v>Consumer Discretionary</c:v>
                </c:pt>
                <c:pt idx="8">
                  <c:v>Proctor &amp; Gamble</c:v>
                </c:pt>
                <c:pt idx="9">
                  <c:v>Wal-Mart Stores, Inc.</c:v>
                </c:pt>
                <c:pt idx="10">
                  <c:v>Financials ETF</c:v>
                </c:pt>
                <c:pt idx="11">
                  <c:v>BOFI Holding, Inc.</c:v>
                </c:pt>
                <c:pt idx="12">
                  <c:v>Health Care ETF</c:v>
                </c:pt>
                <c:pt idx="13">
                  <c:v>Pfizer, Inc.</c:v>
                </c:pt>
                <c:pt idx="14">
                  <c:v>Becton Dickinson &amp; Company</c:v>
                </c:pt>
                <c:pt idx="15">
                  <c:v>Consumer Staples</c:v>
                </c:pt>
                <c:pt idx="16">
                  <c:v>Consumer Staples</c:v>
                </c:pt>
                <c:pt idx="17">
                  <c:v>Financials</c:v>
                </c:pt>
                <c:pt idx="18">
                  <c:v>Financials</c:v>
                </c:pt>
                <c:pt idx="19">
                  <c:v>Health Care</c:v>
                </c:pt>
                <c:pt idx="20">
                  <c:v>Health Care</c:v>
                </c:pt>
                <c:pt idx="21">
                  <c:v>Health Care</c:v>
                </c:pt>
                <c:pt idx="22">
                  <c:v>Stanley Black &amp; Decker, Inc.</c:v>
                </c:pt>
                <c:pt idx="23">
                  <c:v>USG Corporation</c:v>
                </c:pt>
                <c:pt idx="24">
                  <c:v>Honeywell International, Inc.</c:v>
                </c:pt>
                <c:pt idx="25">
                  <c:v>Technology ETF</c:v>
                </c:pt>
                <c:pt idx="26">
                  <c:v>Cognizant</c:v>
                </c:pt>
                <c:pt idx="27">
                  <c:v>Facebook, Inc.</c:v>
                </c:pt>
                <c:pt idx="28">
                  <c:v>Stamps.com, Inc.</c:v>
                </c:pt>
                <c:pt idx="29">
                  <c:v>Lam Research Corp.</c:v>
                </c:pt>
                <c:pt idx="30">
                  <c:v>Softbank Group ADR</c:v>
                </c:pt>
                <c:pt idx="31">
                  <c:v>Industrials</c:v>
                </c:pt>
                <c:pt idx="32">
                  <c:v>Industrials</c:v>
                </c:pt>
                <c:pt idx="33">
                  <c:v>Industrials</c:v>
                </c:pt>
                <c:pt idx="34">
                  <c:v>Information-Technology</c:v>
                </c:pt>
                <c:pt idx="35">
                  <c:v>Information-Technology</c:v>
                </c:pt>
                <c:pt idx="36">
                  <c:v>Information-Technology</c:v>
                </c:pt>
                <c:pt idx="37">
                  <c:v>Information-Technology</c:v>
                </c:pt>
                <c:pt idx="38">
                  <c:v>Information-Technology</c:v>
                </c:pt>
                <c:pt idx="39">
                  <c:v>Information-Technology</c:v>
                </c:pt>
                <c:pt idx="40">
                  <c:v>Materials ETF</c:v>
                </c:pt>
                <c:pt idx="41">
                  <c:v>DowDupont, Inc.</c:v>
                </c:pt>
                <c:pt idx="42">
                  <c:v>Materials</c:v>
                </c:pt>
                <c:pt idx="43">
                  <c:v>Materials</c:v>
                </c:pt>
                <c:pt idx="44">
                  <c:v>Comcast Corporation</c:v>
                </c:pt>
                <c:pt idx="45">
                  <c:v>Utilities ETF</c:v>
                </c:pt>
                <c:pt idx="46">
                  <c:v>Telecommunications</c:v>
                </c:pt>
                <c:pt idx="47">
                  <c:v>Utilities</c:v>
                </c:pt>
                <c:pt idx="48">
                  <c:v>Cash</c:v>
                </c:pt>
                <c:pt idx="49">
                  <c:v>Cash</c:v>
                </c:pt>
              </c:strCache>
            </c:strRef>
          </c:cat>
          <c:val>
            <c:numRef>
              <c:f>'SAP - Analysis Fund'!$J$14:$J$44</c:f>
            </c:numRef>
          </c:val>
          <c:extLst xmlns:c16r2="http://schemas.microsoft.com/office/drawing/2015/06/chart">
            <c:ext xmlns:c16="http://schemas.microsoft.com/office/drawing/2014/chart" uri="{C3380CC4-5D6E-409C-BE32-E72D297353CC}">
              <c16:uniqueId val="{00000000-4169-4F31-832D-F7FF9BE18687}"/>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33248793311578"/>
          <c:y val="6.8056648308418594E-2"/>
          <c:w val="0.25970363576969602"/>
          <c:h val="0.86388653278861405"/>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accent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09840610094054"/>
          <c:y val="2.7562790214870202E-2"/>
          <c:w val="0.48479391222537899"/>
          <c:h val="0.97243720978513004"/>
        </c:manualLayout>
      </c:layout>
      <c:pieChart>
        <c:varyColors val="1"/>
        <c:ser>
          <c:idx val="0"/>
          <c:order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'SAP - Analysis Fund'!$B$14:$I$44</c:f>
              <c:strCache>
                <c:ptCount val="25"/>
                <c:pt idx="0">
                  <c:v>Consumer Discretionary ETF</c:v>
                </c:pt>
                <c:pt idx="1">
                  <c:v>Smucker JM Company</c:v>
                </c:pt>
                <c:pt idx="2">
                  <c:v>Thor Industries, Inc.</c:v>
                </c:pt>
                <c:pt idx="3">
                  <c:v>Vail Resorts, Inc.</c:v>
                </c:pt>
                <c:pt idx="4">
                  <c:v>Proctor &amp; Gamble</c:v>
                </c:pt>
                <c:pt idx="5">
                  <c:v>Wal-Mart Stores, Inc.</c:v>
                </c:pt>
                <c:pt idx="6">
                  <c:v>Financials ETF</c:v>
                </c:pt>
                <c:pt idx="7">
                  <c:v>BOFI Holding, Inc.</c:v>
                </c:pt>
                <c:pt idx="8">
                  <c:v>Health Care ETF</c:v>
                </c:pt>
                <c:pt idx="9">
                  <c:v>Pfizer, Inc.</c:v>
                </c:pt>
                <c:pt idx="10">
                  <c:v>Becton Dickinson &amp; Company</c:v>
                </c:pt>
                <c:pt idx="11">
                  <c:v>Stanley Black &amp; Decker, Inc.</c:v>
                </c:pt>
                <c:pt idx="12">
                  <c:v>USG Corporation</c:v>
                </c:pt>
                <c:pt idx="13">
                  <c:v>Honeywell International, Inc.</c:v>
                </c:pt>
                <c:pt idx="14">
                  <c:v>Technology ETF</c:v>
                </c:pt>
                <c:pt idx="15">
                  <c:v>Cognizant</c:v>
                </c:pt>
                <c:pt idx="16">
                  <c:v>Facebook, Inc.</c:v>
                </c:pt>
                <c:pt idx="17">
                  <c:v>Stamps.com, Inc.</c:v>
                </c:pt>
                <c:pt idx="18">
                  <c:v>Lam Research Corp.</c:v>
                </c:pt>
                <c:pt idx="19">
                  <c:v>Softbank Group ADR</c:v>
                </c:pt>
                <c:pt idx="20">
                  <c:v>Materials ETF</c:v>
                </c:pt>
                <c:pt idx="21">
                  <c:v>DowDupont, Inc.</c:v>
                </c:pt>
                <c:pt idx="22">
                  <c:v>Comcast Corporation</c:v>
                </c:pt>
                <c:pt idx="23">
                  <c:v>Utilities ETF</c:v>
                </c:pt>
                <c:pt idx="24">
                  <c:v>Cash</c:v>
                </c:pt>
              </c:strCache>
            </c:strRef>
          </c:cat>
          <c:val>
            <c:numRef>
              <c:f>'SAP - Analysis Fund'!$J$14:$J$44</c:f>
            </c:numRef>
          </c:val>
          <c:extLst xmlns:c16r2="http://schemas.microsoft.com/office/drawing/2015/06/chart">
            <c:ext xmlns:c16="http://schemas.microsoft.com/office/drawing/2014/chart" uri="{C3380CC4-5D6E-409C-BE32-E72D297353CC}">
              <c16:uniqueId val="{00000000-A7F8-4748-896E-2113C2807E49}"/>
            </c:ext>
          </c:extLst>
        </c:ser>
        <c:ser>
          <c:idx val="1"/>
          <c:order val="1"/>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A7F8-4748-896E-2113C2807E49}"/>
              </c:ext>
            </c:extLst>
          </c:dPt>
          <c:dPt>
            <c:idx val="1"/>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4-A7F8-4748-896E-2113C2807E49}"/>
              </c:ext>
            </c:extLst>
          </c:dPt>
          <c:dPt>
            <c:idx val="2"/>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6-A7F8-4748-896E-2113C2807E49}"/>
              </c:ext>
            </c:extLst>
          </c:dPt>
          <c:dPt>
            <c:idx val="3"/>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8-A7F8-4748-896E-2113C2807E49}"/>
              </c:ext>
            </c:extLst>
          </c:dPt>
          <c:dPt>
            <c:idx val="4"/>
            <c:bubble3D val="0"/>
            <c:spPr>
              <a:solidFill>
                <a:schemeClr val="dk1">
                  <a:tint val="3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A7F8-4748-896E-2113C2807E49}"/>
              </c:ext>
            </c:extLst>
          </c:dPt>
          <c:dPt>
            <c:idx val="5"/>
            <c:bubble3D val="0"/>
            <c:spPr>
              <a:solidFill>
                <a:schemeClr val="dk1">
                  <a:tint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A7F8-4748-896E-2113C2807E49}"/>
              </c:ext>
            </c:extLst>
          </c:dPt>
          <c:dPt>
            <c:idx val="6"/>
            <c:bubble3D val="0"/>
            <c:spPr>
              <a:solidFill>
                <a:schemeClr val="dk1">
                  <a:tint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E-A7F8-4748-896E-2113C2807E49}"/>
              </c:ext>
            </c:extLst>
          </c:dPt>
          <c:dPt>
            <c:idx val="7"/>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0-A7F8-4748-896E-2113C2807E49}"/>
              </c:ext>
            </c:extLst>
          </c:dPt>
          <c:dPt>
            <c:idx val="8"/>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2-A7F8-4748-896E-2113C2807E49}"/>
              </c:ext>
            </c:extLst>
          </c:dPt>
          <c:dPt>
            <c:idx val="9"/>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4-A7F8-4748-896E-2113C2807E49}"/>
              </c:ext>
            </c:extLst>
          </c:dPt>
          <c:dPt>
            <c:idx val="10"/>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6-A7F8-4748-896E-2113C2807E49}"/>
              </c:ext>
            </c:extLst>
          </c:dPt>
          <c:dPt>
            <c:idx val="11"/>
            <c:bubble3D val="0"/>
            <c:spPr>
              <a:solidFill>
                <a:schemeClr val="dk1">
                  <a:tint val="3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8-A7F8-4748-896E-2113C2807E49}"/>
              </c:ext>
            </c:extLst>
          </c:dPt>
          <c:dPt>
            <c:idx val="12"/>
            <c:bubble3D val="0"/>
            <c:spPr>
              <a:solidFill>
                <a:schemeClr val="dk1">
                  <a:tint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A-A7F8-4748-896E-2113C2807E49}"/>
              </c:ext>
            </c:extLst>
          </c:dPt>
          <c:dPt>
            <c:idx val="13"/>
            <c:bubble3D val="0"/>
            <c:spPr>
              <a:solidFill>
                <a:schemeClr val="dk1">
                  <a:tint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C-A7F8-4748-896E-2113C2807E49}"/>
              </c:ext>
            </c:extLst>
          </c:dPt>
          <c:dPt>
            <c:idx val="14"/>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E-A7F8-4748-896E-2113C2807E49}"/>
              </c:ext>
            </c:extLst>
          </c:dPt>
          <c:dPt>
            <c:idx val="15"/>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0-A7F8-4748-896E-2113C2807E49}"/>
              </c:ext>
            </c:extLst>
          </c:dPt>
          <c:dPt>
            <c:idx val="16"/>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2-A7F8-4748-896E-2113C2807E49}"/>
              </c:ext>
            </c:extLst>
          </c:dPt>
          <c:dPt>
            <c:idx val="17"/>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4-A7F8-4748-896E-2113C2807E49}"/>
              </c:ext>
            </c:extLst>
          </c:dPt>
          <c:dPt>
            <c:idx val="18"/>
            <c:bubble3D val="0"/>
            <c:spPr>
              <a:solidFill>
                <a:schemeClr val="dk1">
                  <a:tint val="3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6-A7F8-4748-896E-2113C2807E49}"/>
              </c:ext>
            </c:extLst>
          </c:dPt>
          <c:dPt>
            <c:idx val="19"/>
            <c:bubble3D val="0"/>
            <c:spPr>
              <a:solidFill>
                <a:schemeClr val="dk1">
                  <a:tint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8-A7F8-4748-896E-2113C2807E49}"/>
              </c:ext>
            </c:extLst>
          </c:dPt>
          <c:dPt>
            <c:idx val="20"/>
            <c:bubble3D val="0"/>
            <c:spPr>
              <a:solidFill>
                <a:schemeClr val="dk1">
                  <a:tint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A-A7F8-4748-896E-2113C2807E49}"/>
              </c:ext>
            </c:extLst>
          </c:dPt>
          <c:dPt>
            <c:idx val="21"/>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C-A7F8-4748-896E-2113C2807E49}"/>
              </c:ext>
            </c:extLst>
          </c:dPt>
          <c:dPt>
            <c:idx val="22"/>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2E-A7F8-4748-896E-2113C2807E49}"/>
              </c:ext>
            </c:extLst>
          </c:dPt>
          <c:dPt>
            <c:idx val="23"/>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0-A7F8-4748-896E-2113C2807E49}"/>
              </c:ext>
            </c:extLst>
          </c:dPt>
          <c:dPt>
            <c:idx val="24"/>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32-A7F8-4748-896E-2113C2807E4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'SAP - Analysis Fund'!$B$14:$I$44</c:f>
              <c:strCache>
                <c:ptCount val="25"/>
                <c:pt idx="0">
                  <c:v>Consumer Discretionary ETF</c:v>
                </c:pt>
                <c:pt idx="1">
                  <c:v>Smucker JM Company</c:v>
                </c:pt>
                <c:pt idx="2">
                  <c:v>Thor Industries, Inc.</c:v>
                </c:pt>
                <c:pt idx="3">
                  <c:v>Vail Resorts, Inc.</c:v>
                </c:pt>
                <c:pt idx="4">
                  <c:v>Proctor &amp; Gamble</c:v>
                </c:pt>
                <c:pt idx="5">
                  <c:v>Wal-Mart Stores, Inc.</c:v>
                </c:pt>
                <c:pt idx="6">
                  <c:v>Financials ETF</c:v>
                </c:pt>
                <c:pt idx="7">
                  <c:v>BOFI Holding, Inc.</c:v>
                </c:pt>
                <c:pt idx="8">
                  <c:v>Health Care ETF</c:v>
                </c:pt>
                <c:pt idx="9">
                  <c:v>Pfizer, Inc.</c:v>
                </c:pt>
                <c:pt idx="10">
                  <c:v>Becton Dickinson &amp; Company</c:v>
                </c:pt>
                <c:pt idx="11">
                  <c:v>Stanley Black &amp; Decker, Inc.</c:v>
                </c:pt>
                <c:pt idx="12">
                  <c:v>USG Corporation</c:v>
                </c:pt>
                <c:pt idx="13">
                  <c:v>Honeywell International, Inc.</c:v>
                </c:pt>
                <c:pt idx="14">
                  <c:v>Technology ETF</c:v>
                </c:pt>
                <c:pt idx="15">
                  <c:v>Cognizant</c:v>
                </c:pt>
                <c:pt idx="16">
                  <c:v>Facebook, Inc.</c:v>
                </c:pt>
                <c:pt idx="17">
                  <c:v>Stamps.com, Inc.</c:v>
                </c:pt>
                <c:pt idx="18">
                  <c:v>Lam Research Corp.</c:v>
                </c:pt>
                <c:pt idx="19">
                  <c:v>Softbank Group ADR</c:v>
                </c:pt>
                <c:pt idx="20">
                  <c:v>Materials ETF</c:v>
                </c:pt>
                <c:pt idx="21">
                  <c:v>DowDupont, Inc.</c:v>
                </c:pt>
                <c:pt idx="22">
                  <c:v>Comcast Corporation</c:v>
                </c:pt>
                <c:pt idx="23">
                  <c:v>Utilities ETF</c:v>
                </c:pt>
                <c:pt idx="24">
                  <c:v>Cash</c:v>
                </c:pt>
              </c:strCache>
            </c:strRef>
          </c:cat>
          <c:val>
            <c:numRef>
              <c:f>'SAP - Analysis Fund'!$K$14:$K$44</c:f>
              <c:numCache>
                <c:formatCode>_("$"* #,##0.00_);_("$"* \(#,##0.00\);_("$"* "-"??_);_(@_)</c:formatCode>
                <c:ptCount val="25"/>
                <c:pt idx="0">
                  <c:v>44467.15</c:v>
                </c:pt>
                <c:pt idx="1">
                  <c:v>11222.66</c:v>
                </c:pt>
                <c:pt idx="2">
                  <c:v>19327.099999999991</c:v>
                </c:pt>
                <c:pt idx="3">
                  <c:v>19435.68</c:v>
                </c:pt>
                <c:pt idx="4">
                  <c:v>15082.65</c:v>
                </c:pt>
                <c:pt idx="5">
                  <c:v>16976.75</c:v>
                </c:pt>
                <c:pt idx="6">
                  <c:v>57400</c:v>
                </c:pt>
                <c:pt idx="7">
                  <c:v>20370.54</c:v>
                </c:pt>
                <c:pt idx="8">
                  <c:v>46899.6</c:v>
                </c:pt>
                <c:pt idx="9">
                  <c:v>10818</c:v>
                </c:pt>
                <c:pt idx="10">
                  <c:v>22767.68</c:v>
                </c:pt>
                <c:pt idx="11">
                  <c:v>16981</c:v>
                </c:pt>
                <c:pt idx="12">
                  <c:v>17172</c:v>
                </c:pt>
                <c:pt idx="13">
                  <c:v>30754</c:v>
                </c:pt>
                <c:pt idx="14">
                  <c:v>23746.2</c:v>
                </c:pt>
                <c:pt idx="15">
                  <c:v>14415.6</c:v>
                </c:pt>
                <c:pt idx="16">
                  <c:v>14917.89</c:v>
                </c:pt>
                <c:pt idx="17">
                  <c:v>18672.5</c:v>
                </c:pt>
                <c:pt idx="18">
                  <c:v>17531.78000000001</c:v>
                </c:pt>
                <c:pt idx="19">
                  <c:v>22993.599999999999</c:v>
                </c:pt>
                <c:pt idx="20">
                  <c:v>10444</c:v>
                </c:pt>
                <c:pt idx="21">
                  <c:v>10386.719999999999</c:v>
                </c:pt>
                <c:pt idx="22">
                  <c:v>13305.6</c:v>
                </c:pt>
                <c:pt idx="23">
                  <c:v>15705.2</c:v>
                </c:pt>
                <c:pt idx="24">
                  <c:v>14250.94</c:v>
                </c:pt>
              </c:numCache>
            </c:numRef>
          </c:val>
          <c:extLst xmlns:c16r2="http://schemas.microsoft.com/office/drawing/2015/06/chart">
            <c:ext xmlns:c16="http://schemas.microsoft.com/office/drawing/2014/chart" uri="{C3380CC4-5D6E-409C-BE32-E72D297353CC}">
              <c16:uniqueId val="{00000033-A7F8-4748-896E-2113C2807E49}"/>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ivotFmts>
      <c:pivotFmt>
        <c:idx val="0"/>
        <c:spPr>
          <a:solidFill>
            <a:schemeClr val="dk1">
              <a:tint val="88500"/>
            </a:schemeClr>
          </a:solidFill>
          <a:ln w="19050">
            <a:solidFill>
              <a:schemeClr val="lt1"/>
            </a:solidFill>
          </a:ln>
          <a:effectLst/>
        </c:spPr>
        <c:marker>
          <c:symbol val="none"/>
        </c:marker>
      </c:pivotFmt>
      <c:pivotFmt>
        <c:idx val="1"/>
        <c:spPr>
          <a:solidFill>
            <a:schemeClr val="dk1">
              <a:tint val="88500"/>
            </a:schemeClr>
          </a:solidFill>
          <a:ln w="19050">
            <a:solidFill>
              <a:schemeClr val="lt1"/>
            </a:solidFill>
          </a:ln>
          <a:effectLst/>
        </c:spPr>
        <c:marker>
          <c:symbol val="none"/>
        </c:marker>
      </c:pivotFmt>
      <c:pivotFmt>
        <c:idx val="2"/>
        <c:spPr>
          <a:solidFill>
            <a:schemeClr val="dk1">
              <a:tint val="88500"/>
            </a:schemeClr>
          </a:solidFill>
          <a:ln w="19050">
            <a:solidFill>
              <a:schemeClr val="lt1"/>
            </a:solidFill>
          </a:ln>
          <a:effectLst/>
        </c:spPr>
      </c:pivotFmt>
      <c:pivotFmt>
        <c:idx val="3"/>
        <c:spPr>
          <a:solidFill>
            <a:schemeClr val="dk1">
              <a:tint val="88500"/>
            </a:schemeClr>
          </a:solidFill>
          <a:ln w="19050">
            <a:solidFill>
              <a:schemeClr val="lt1"/>
            </a:solidFill>
          </a:ln>
          <a:effectLst/>
        </c:spPr>
      </c:pivotFmt>
      <c:pivotFmt>
        <c:idx val="4"/>
        <c:spPr>
          <a:solidFill>
            <a:schemeClr val="dk1">
              <a:tint val="88500"/>
            </a:schemeClr>
          </a:solidFill>
          <a:ln w="19050">
            <a:solidFill>
              <a:schemeClr val="lt1"/>
            </a:solidFill>
          </a:ln>
          <a:effectLst/>
        </c:spPr>
      </c:pivotFmt>
      <c:pivotFmt>
        <c:idx val="5"/>
        <c:spPr>
          <a:solidFill>
            <a:schemeClr val="dk1">
              <a:tint val="88500"/>
            </a:schemeClr>
          </a:solidFill>
          <a:ln w="19050">
            <a:solidFill>
              <a:schemeClr val="lt1"/>
            </a:solidFill>
          </a:ln>
          <a:effectLst/>
        </c:spPr>
      </c:pivotFmt>
      <c:pivotFmt>
        <c:idx val="6"/>
        <c:spPr>
          <a:solidFill>
            <a:schemeClr val="dk1">
              <a:tint val="88500"/>
            </a:schemeClr>
          </a:solidFill>
          <a:ln w="19050">
            <a:solidFill>
              <a:schemeClr val="lt1"/>
            </a:solidFill>
          </a:ln>
          <a:effectLst/>
        </c:spPr>
      </c:pivotFmt>
      <c:pivotFmt>
        <c:idx val="7"/>
        <c:spPr>
          <a:solidFill>
            <a:schemeClr val="dk1">
              <a:tint val="88500"/>
            </a:schemeClr>
          </a:solidFill>
          <a:ln w="19050">
            <a:solidFill>
              <a:schemeClr val="lt1"/>
            </a:solidFill>
          </a:ln>
          <a:effectLst/>
        </c:spPr>
      </c:pivotFmt>
      <c:pivotFmt>
        <c:idx val="8"/>
        <c:spPr>
          <a:solidFill>
            <a:schemeClr val="dk1">
              <a:tint val="88500"/>
            </a:schemeClr>
          </a:solidFill>
          <a:ln w="19050">
            <a:solidFill>
              <a:schemeClr val="lt1"/>
            </a:solidFill>
          </a:ln>
          <a:effectLst/>
        </c:spPr>
      </c:pivotFmt>
      <c:pivotFmt>
        <c:idx val="9"/>
        <c:spPr>
          <a:solidFill>
            <a:schemeClr val="dk1">
              <a:tint val="88500"/>
            </a:schemeClr>
          </a:solidFill>
          <a:ln w="19050">
            <a:solidFill>
              <a:schemeClr val="lt1"/>
            </a:solidFill>
          </a:ln>
          <a:effectLst/>
        </c:spPr>
      </c:pivotFmt>
      <c:pivotFmt>
        <c:idx val="10"/>
        <c:spPr>
          <a:solidFill>
            <a:schemeClr val="dk1">
              <a:tint val="88500"/>
            </a:schemeClr>
          </a:solidFill>
          <a:ln w="19050">
            <a:solidFill>
              <a:schemeClr val="lt1"/>
            </a:solidFill>
          </a:ln>
          <a:effectLst/>
        </c:spPr>
      </c:pivotFmt>
      <c:pivotFmt>
        <c:idx val="11"/>
        <c:spPr>
          <a:solidFill>
            <a:schemeClr val="dk1">
              <a:tint val="88500"/>
            </a:schemeClr>
          </a:solidFill>
          <a:ln w="19050">
            <a:solidFill>
              <a:schemeClr val="lt1"/>
            </a:solidFill>
          </a:ln>
          <a:effectLst/>
        </c:spPr>
      </c:pivotFmt>
      <c:pivotFmt>
        <c:idx val="12"/>
        <c:spPr>
          <a:solidFill>
            <a:schemeClr val="dk1">
              <a:tint val="88500"/>
            </a:schemeClr>
          </a:solidFill>
          <a:ln w="19050">
            <a:solidFill>
              <a:schemeClr val="lt1"/>
            </a:solidFill>
          </a:ln>
          <a:effectLst/>
        </c:spPr>
      </c:pivotFmt>
      <c:pivotFmt>
        <c:idx val="13"/>
        <c:spPr>
          <a:solidFill>
            <a:schemeClr val="dk1">
              <a:tint val="88500"/>
            </a:schemeClr>
          </a:solidFill>
          <a:ln w="19050">
            <a:solidFill>
              <a:schemeClr val="lt1"/>
            </a:solidFill>
          </a:ln>
          <a:effectLst/>
        </c:spPr>
      </c:pivotFmt>
    </c:pivotFmts>
    <c:plotArea>
      <c:layout>
        <c:manualLayout>
          <c:layoutTarget val="inner"/>
          <c:xMode val="edge"/>
          <c:yMode val="edge"/>
          <c:x val="7.0387918572813402E-2"/>
          <c:y val="0.19772652563372101"/>
          <c:w val="0.70249519565993801"/>
          <c:h val="0.77063695415403199"/>
        </c:manualLayout>
      </c:layout>
      <c:doughnutChart>
        <c:varyColors val="1"/>
        <c:ser>
          <c:idx val="0"/>
          <c:order val="0"/>
          <c:tx>
            <c:v>Total</c:v>
          </c:tx>
          <c:explosion val="1"/>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4DD-4846-A121-FE71AA5BE262}"/>
              </c:ext>
            </c:extLst>
          </c:dPt>
          <c:dPt>
            <c:idx val="1"/>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4DD-4846-A121-FE71AA5BE262}"/>
              </c:ext>
            </c:extLst>
          </c:dPt>
          <c:dPt>
            <c:idx val="2"/>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04DD-4846-A121-FE71AA5BE262}"/>
              </c:ext>
            </c:extLst>
          </c:dPt>
          <c:dPt>
            <c:idx val="3"/>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04DD-4846-A121-FE71AA5BE262}"/>
              </c:ext>
            </c:extLst>
          </c:dPt>
          <c:dPt>
            <c:idx val="4"/>
            <c:bubble3D val="0"/>
            <c:spPr>
              <a:solidFill>
                <a:schemeClr val="dk1">
                  <a:tint val="3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04DD-4846-A121-FE71AA5BE262}"/>
              </c:ext>
            </c:extLst>
          </c:dPt>
          <c:dPt>
            <c:idx val="5"/>
            <c:bubble3D val="0"/>
            <c:spPr>
              <a:solidFill>
                <a:schemeClr val="dk1">
                  <a:tint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04DD-4846-A121-FE71AA5BE262}"/>
              </c:ext>
            </c:extLst>
          </c:dPt>
          <c:dPt>
            <c:idx val="6"/>
            <c:bubble3D val="0"/>
            <c:spPr>
              <a:solidFill>
                <a:schemeClr val="dk1">
                  <a:tint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04DD-4846-A121-FE71AA5BE262}"/>
              </c:ext>
            </c:extLst>
          </c:dPt>
          <c:dPt>
            <c:idx val="7"/>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04DD-4846-A121-FE71AA5BE262}"/>
              </c:ext>
            </c:extLst>
          </c:dPt>
          <c:dPt>
            <c:idx val="8"/>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04DD-4846-A121-FE71AA5BE262}"/>
              </c:ext>
            </c:extLst>
          </c:dPt>
          <c:dPt>
            <c:idx val="9"/>
            <c:bubble3D val="0"/>
            <c:spPr>
              <a:solidFill>
                <a:schemeClr val="dk1">
                  <a:tint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04DD-4846-A121-FE71AA5BE262}"/>
              </c:ext>
            </c:extLst>
          </c:dPt>
          <c:dPt>
            <c:idx val="10"/>
            <c:bubble3D val="0"/>
            <c:spPr>
              <a:solidFill>
                <a:schemeClr val="dk1">
                  <a:tint val="9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04DD-4846-A121-FE71AA5BE262}"/>
              </c:ext>
            </c:extLst>
          </c:dPt>
          <c:dPt>
            <c:idx val="11"/>
            <c:bubble3D val="0"/>
            <c:spPr>
              <a:solidFill>
                <a:schemeClr val="dk1">
                  <a:tint val="3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04DD-4846-A121-FE71AA5BE26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Lit>
              <c:ptCount val="12"/>
              <c:pt idx="0">
                <c:v>Consumer Discretionary</c:v>
              </c:pt>
              <c:pt idx="1">
                <c:v>Consumer Staples</c:v>
              </c:pt>
              <c:pt idx="2">
                <c:v>Financials</c:v>
              </c:pt>
              <c:pt idx="3">
                <c:v>Health Care</c:v>
              </c:pt>
              <c:pt idx="4">
                <c:v>Industrials</c:v>
              </c:pt>
              <c:pt idx="5">
                <c:v>Information-Technology</c:v>
              </c:pt>
              <c:pt idx="6">
                <c:v>Cash</c:v>
              </c:pt>
              <c:pt idx="7">
                <c:v>Energy</c:v>
              </c:pt>
              <c:pt idx="8">
                <c:v>Materials</c:v>
              </c:pt>
              <c:pt idx="9">
                <c:v>Telecommunications</c:v>
              </c:pt>
              <c:pt idx="10">
                <c:v>Utilities</c:v>
              </c:pt>
              <c:pt idx="11">
                <c:v>Real Estate</c:v>
              </c:pt>
            </c:strLit>
          </c:cat>
          <c:val>
            <c:numLit>
              <c:formatCode>General</c:formatCode>
              <c:ptCount val="12"/>
              <c:pt idx="0">
                <c:v>94452.59</c:v>
              </c:pt>
              <c:pt idx="1">
                <c:v>32059.4</c:v>
              </c:pt>
              <c:pt idx="2">
                <c:v>77770.540000000008</c:v>
              </c:pt>
              <c:pt idx="3">
                <c:v>80485.280000000013</c:v>
              </c:pt>
              <c:pt idx="4">
                <c:v>64907</c:v>
              </c:pt>
              <c:pt idx="5">
                <c:v>112277.57</c:v>
              </c:pt>
              <c:pt idx="6">
                <c:v>14250.94</c:v>
              </c:pt>
              <c:pt idx="7">
                <c:v>0</c:v>
              </c:pt>
              <c:pt idx="8">
                <c:v>20830.72</c:v>
              </c:pt>
              <c:pt idx="9">
                <c:v>13305.6</c:v>
              </c:pt>
              <c:pt idx="10">
                <c:v>15705.2</c:v>
              </c:pt>
              <c:pt idx="11">
                <c:v>0</c:v>
              </c:pt>
            </c:numLit>
          </c:val>
          <c:extLst xmlns:c16r2="http://schemas.microsoft.com/office/drawing/2015/06/chart">
            <c:ext xmlns:c16="http://schemas.microsoft.com/office/drawing/2014/chart" uri="{C3380CC4-5D6E-409C-BE32-E72D297353CC}">
              <c16:uniqueId val="{00000018-04DD-4846-A121-FE71AA5BE26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Entry>
      <c:layout>
        <c:manualLayout>
          <c:xMode val="edge"/>
          <c:yMode val="edge"/>
          <c:x val="0.77847621639087805"/>
          <c:y val="0.19086428336299599"/>
          <c:w val="0.20856482032618501"/>
          <c:h val="0.756729078936404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xmlns:c16r2="http://schemas.microsoft.com/office/drawing/2015/06/chart"/>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0504035870559997E-2"/>
          <c:y val="9.0980519595692894E-2"/>
          <c:w val="0.75499694542492501"/>
          <c:h val="0.89824787952902396"/>
        </c:manualLayout>
      </c:layout>
      <c:doughnutChart>
        <c:varyColors val="1"/>
        <c:ser>
          <c:idx val="0"/>
          <c:order val="0"/>
          <c:dPt>
            <c:idx val="0"/>
            <c:bubble3D val="0"/>
            <c:spPr>
              <a:solidFill>
                <a:schemeClr val="tx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B4BC-4E30-A278-38AC1F8D0B44}"/>
              </c:ext>
            </c:extLst>
          </c:dPt>
          <c:dPt>
            <c:idx val="1"/>
            <c:bubble3D val="0"/>
            <c:spPr>
              <a:solidFill>
                <a:schemeClr val="accent1">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4BC-4E30-A278-38AC1F8D0B44}"/>
              </c:ext>
            </c:extLst>
          </c:dPt>
          <c:dPt>
            <c:idx val="2"/>
            <c:bubble3D val="0"/>
            <c:spPr>
              <a:solidFill>
                <a:schemeClr val="accent1">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B4BC-4E30-A278-38AC1F8D0B44}"/>
              </c:ext>
            </c:extLst>
          </c:dPt>
          <c:dPt>
            <c:idx val="3"/>
            <c:bubble3D val="0"/>
            <c:spPr>
              <a:solidFill>
                <a:schemeClr val="accent1">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B4BC-4E30-A278-38AC1F8D0B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Sheet1!$L$6:$L$9</c:f>
              <c:strCache>
                <c:ptCount val="4"/>
                <c:pt idx="0">
                  <c:v>Dividend</c:v>
                </c:pt>
                <c:pt idx="1">
                  <c:v>Value</c:v>
                </c:pt>
                <c:pt idx="2">
                  <c:v>ETF </c:v>
                </c:pt>
                <c:pt idx="3">
                  <c:v>Growth </c:v>
                </c:pt>
              </c:strCache>
            </c:strRef>
          </c:cat>
          <c:val>
            <c:numRef>
              <c:f>Sheet1!$M$6:$M$9</c:f>
              <c:numCache>
                <c:formatCode>General</c:formatCode>
                <c:ptCount val="4"/>
                <c:pt idx="0">
                  <c:v>1</c:v>
                </c:pt>
                <c:pt idx="1">
                  <c:v>9</c:v>
                </c:pt>
                <c:pt idx="2">
                  <c:v>6</c:v>
                </c:pt>
                <c:pt idx="3">
                  <c:v>8</c:v>
                </c:pt>
              </c:numCache>
            </c:numRef>
          </c:val>
          <c:extLst xmlns:c16r2="http://schemas.microsoft.com/office/drawing/2015/06/chart">
            <c:ext xmlns:c16="http://schemas.microsoft.com/office/drawing/2014/chart" uri="{C3380CC4-5D6E-409C-BE32-E72D297353CC}">
              <c16:uniqueId val="{00000008-B4BC-4E30-A278-38AC1F8D0B4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legendEntry>
      <c:layout>
        <c:manualLayout>
          <c:xMode val="edge"/>
          <c:yMode val="edge"/>
          <c:x val="0.83430601812715"/>
          <c:y val="0.41051563013890302"/>
          <c:w val="0.10789913114308999"/>
          <c:h val="0.163584006305638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S&amp;P Contribution (%)</c:v>
                </c:pt>
              </c:strCache>
            </c:strRef>
          </c:tx>
          <c:spPr>
            <a:solidFill>
              <a:schemeClr val="bg1">
                <a:lumMod val="75000"/>
              </a:schemeClr>
            </a:solidFill>
            <a:ln>
              <a:noFill/>
            </a:ln>
            <a:effectLst/>
          </c:spPr>
          <c:invertIfNegative val="0"/>
          <c:cat>
            <c:strRef>
              <c:f>Sheet1!$A$2:$A$13</c:f>
              <c:strCache>
                <c:ptCount val="12"/>
                <c:pt idx="0">
                  <c:v>Cash</c:v>
                </c:pt>
                <c:pt idx="1">
                  <c:v>Real Estate</c:v>
                </c:pt>
                <c:pt idx="2">
                  <c:v>Utilities</c:v>
                </c:pt>
                <c:pt idx="3">
                  <c:v>Telecommunications</c:v>
                </c:pt>
                <c:pt idx="4">
                  <c:v>Materials</c:v>
                </c:pt>
                <c:pt idx="5">
                  <c:v>Information-Technology</c:v>
                </c:pt>
                <c:pt idx="6">
                  <c:v>Industrials</c:v>
                </c:pt>
                <c:pt idx="7">
                  <c:v>Health Care</c:v>
                </c:pt>
                <c:pt idx="8">
                  <c:v>Financials</c:v>
                </c:pt>
                <c:pt idx="9">
                  <c:v>Energy</c:v>
                </c:pt>
                <c:pt idx="10">
                  <c:v>Consumer Staples</c:v>
                </c:pt>
                <c:pt idx="11">
                  <c:v>Consumer Discretionary</c:v>
                </c:pt>
              </c:strCache>
            </c:strRef>
          </c:cat>
          <c:val>
            <c:numRef>
              <c:f>Sheet1!$B$2:$B$13</c:f>
              <c:numCache>
                <c:formatCode>0.00%</c:formatCode>
                <c:ptCount val="12"/>
                <c:pt idx="0">
                  <c:v>0</c:v>
                </c:pt>
                <c:pt idx="1">
                  <c:v>2.8899999999999999E-2</c:v>
                </c:pt>
                <c:pt idx="2">
                  <c:v>3.2599999999999997E-2</c:v>
                </c:pt>
                <c:pt idx="3">
                  <c:v>2.2100000000000002E-2</c:v>
                </c:pt>
                <c:pt idx="4">
                  <c:v>2.81E-2</c:v>
                </c:pt>
                <c:pt idx="5">
                  <c:v>0.23169999999999999</c:v>
                </c:pt>
                <c:pt idx="6">
                  <c:v>0.1016</c:v>
                </c:pt>
                <c:pt idx="7">
                  <c:v>0.1389</c:v>
                </c:pt>
                <c:pt idx="8">
                  <c:v>0.13719999999999999</c:v>
                </c:pt>
                <c:pt idx="9">
                  <c:v>0.06</c:v>
                </c:pt>
                <c:pt idx="10">
                  <c:v>9.4200000000000006E-2</c:v>
                </c:pt>
                <c:pt idx="11">
                  <c:v>0.12470000000000001</c:v>
                </c:pt>
              </c:numCache>
            </c:numRef>
          </c:val>
          <c:extLst xmlns:c16r2="http://schemas.microsoft.com/office/drawing/2015/06/chart">
            <c:ext xmlns:c16="http://schemas.microsoft.com/office/drawing/2014/chart" uri="{C3380CC4-5D6E-409C-BE32-E72D297353CC}">
              <c16:uniqueId val="{00000000-71E0-46FF-B574-0AAC41553BCC}"/>
            </c:ext>
          </c:extLst>
        </c:ser>
        <c:ser>
          <c:idx val="1"/>
          <c:order val="1"/>
          <c:tx>
            <c:strRef>
              <c:f>Sheet1!$C$1</c:f>
              <c:strCache>
                <c:ptCount val="1"/>
                <c:pt idx="0">
                  <c:v>Portfolio Contribution (%)</c:v>
                </c:pt>
              </c:strCache>
            </c:strRef>
          </c:tx>
          <c:spPr>
            <a:solidFill>
              <a:srgbClr val="006857"/>
            </a:solidFill>
            <a:ln>
              <a:noFill/>
            </a:ln>
            <a:effectLst/>
          </c:spPr>
          <c:invertIfNegative val="0"/>
          <c:cat>
            <c:strRef>
              <c:f>Sheet1!$A$2:$A$13</c:f>
              <c:strCache>
                <c:ptCount val="12"/>
                <c:pt idx="0">
                  <c:v>Cash</c:v>
                </c:pt>
                <c:pt idx="1">
                  <c:v>Real Estate</c:v>
                </c:pt>
                <c:pt idx="2">
                  <c:v>Utilities</c:v>
                </c:pt>
                <c:pt idx="3">
                  <c:v>Telecommunications</c:v>
                </c:pt>
                <c:pt idx="4">
                  <c:v>Materials</c:v>
                </c:pt>
                <c:pt idx="5">
                  <c:v>Information-Technology</c:v>
                </c:pt>
                <c:pt idx="6">
                  <c:v>Industrials</c:v>
                </c:pt>
                <c:pt idx="7">
                  <c:v>Health Care</c:v>
                </c:pt>
                <c:pt idx="8">
                  <c:v>Financials</c:v>
                </c:pt>
                <c:pt idx="9">
                  <c:v>Energy</c:v>
                </c:pt>
                <c:pt idx="10">
                  <c:v>Consumer Staples</c:v>
                </c:pt>
                <c:pt idx="11">
                  <c:v>Consumer Discretionary</c:v>
                </c:pt>
              </c:strCache>
            </c:strRef>
          </c:cat>
          <c:val>
            <c:numRef>
              <c:f>Sheet1!$C$2:$C$13</c:f>
              <c:numCache>
                <c:formatCode>0.00%</c:formatCode>
                <c:ptCount val="12"/>
                <c:pt idx="0">
                  <c:v>2.7099999999999999E-2</c:v>
                </c:pt>
                <c:pt idx="1">
                  <c:v>0</c:v>
                </c:pt>
                <c:pt idx="2">
                  <c:v>2.9899999999999999E-2</c:v>
                </c:pt>
                <c:pt idx="3">
                  <c:v>2.53E-2</c:v>
                </c:pt>
                <c:pt idx="4">
                  <c:v>3.9600000000000003E-2</c:v>
                </c:pt>
                <c:pt idx="5">
                  <c:v>0.21340000000000001</c:v>
                </c:pt>
                <c:pt idx="6">
                  <c:v>0.1234</c:v>
                </c:pt>
                <c:pt idx="7">
                  <c:v>0.153</c:v>
                </c:pt>
                <c:pt idx="8">
                  <c:v>0.14779999999999999</c:v>
                </c:pt>
                <c:pt idx="9">
                  <c:v>0</c:v>
                </c:pt>
                <c:pt idx="10">
                  <c:v>6.0900000000000003E-2</c:v>
                </c:pt>
                <c:pt idx="11">
                  <c:v>0.17929999999999999</c:v>
                </c:pt>
              </c:numCache>
            </c:numRef>
          </c:val>
          <c:extLst xmlns:c16r2="http://schemas.microsoft.com/office/drawing/2015/06/chart">
            <c:ext xmlns:c16="http://schemas.microsoft.com/office/drawing/2014/chart" uri="{C3380CC4-5D6E-409C-BE32-E72D297353CC}">
              <c16:uniqueId val="{00000001-71E0-46FF-B574-0AAC41553BCC}"/>
            </c:ext>
          </c:extLst>
        </c:ser>
        <c:dLbls>
          <c:showLegendKey val="0"/>
          <c:showVal val="0"/>
          <c:showCatName val="0"/>
          <c:showSerName val="0"/>
          <c:showPercent val="0"/>
          <c:showBubbleSize val="0"/>
        </c:dLbls>
        <c:gapWidth val="182"/>
        <c:axId val="626506936"/>
        <c:axId val="626515560"/>
      </c:barChart>
      <c:catAx>
        <c:axId val="626506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15560"/>
        <c:crosses val="autoZero"/>
        <c:auto val="1"/>
        <c:lblAlgn val="ctr"/>
        <c:lblOffset val="100"/>
        <c:noMultiLvlLbl val="0"/>
      </c:catAx>
      <c:valAx>
        <c:axId val="62651556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6506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005A3C"/>
        </a:solidFill>
      </dgm:spPr>
      <dgm:t>
        <a:bodyPr/>
        <a:lstStyle/>
        <a:p>
          <a:r>
            <a:rPr lang="en-US" dirty="0">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1C5036-E24A-4C29-A44B-0FB2BEFC1CCA}" srcId="{3C79F202-46A3-4E8C-BFFB-E5230CDF8E28}" destId="{5F803A5B-22BE-4F34-85A6-10EBFB51D6CF}" srcOrd="0" destOrd="0" parTransId="{92CC963A-E024-49D6-A3F9-522A10DAD15F}" sibTransId="{EFCABC26-A0ED-4FAD-A1CF-FF820C0E94D3}"/>
    <dgm:cxn modelId="{5AA6A292-0F73-468A-A63C-1D866F0E7E77}" type="presOf" srcId="{3C79F202-46A3-4E8C-BFFB-E5230CDF8E28}" destId="{14A16B3F-CB0E-40A4-B333-7069C057FBA2}" srcOrd="0" destOrd="0" presId="urn:microsoft.com/office/officeart/2005/8/layout/chevron1"/>
    <dgm:cxn modelId="{36FFEB00-93C5-4072-99A3-B0C1B188CCE4}" srcId="{3C79F202-46A3-4E8C-BFFB-E5230CDF8E28}" destId="{AE028A22-C341-40CA-827D-B5042E6B1D80}" srcOrd="1" destOrd="0" parTransId="{156EB9FA-05E1-4075-A044-62459FF7C7F6}" sibTransId="{5C6B81ED-DF34-4B12-9451-3190049FAC42}"/>
    <dgm:cxn modelId="{2595EE8E-72DB-4860-A348-2336FAF3E8DF}" type="presOf" srcId="{BF3BE9EB-683D-42D7-8B7B-69E3A26F8DCF}" destId="{C37871B3-EE4C-43B5-84AD-B8B376C4415D}" srcOrd="0" destOrd="0" presId="urn:microsoft.com/office/officeart/2005/8/layout/chevron1"/>
    <dgm:cxn modelId="{E772989E-01D9-4623-8C63-CEB13FB82764}" type="presOf" srcId="{7D0E81F6-2069-415D-A38D-9A2442D6F072}" destId="{23385F22-28E8-4903-8ED4-C59D31D2B08B}"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4CB53A94-E72F-4F9B-AEE6-DE70423847B8}" type="presOf" srcId="{706B95C1-C338-45B7-BA0B-A50F3207F412}" destId="{B4AEAA16-2F9F-40E9-87CF-FBCCCCCB0E50}"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D6A1A73F-5653-443C-91CD-E8824CFAB58F}" srcId="{3C79F202-46A3-4E8C-BFFB-E5230CDF8E28}" destId="{7D0E81F6-2069-415D-A38D-9A2442D6F072}" srcOrd="5" destOrd="0" parTransId="{69DF0798-6463-415C-976A-B0E41262E338}" sibTransId="{BF32C263-AD54-45E7-8E47-F06D6BD01BC6}"/>
    <dgm:cxn modelId="{577064D2-B5FE-47E2-B8D1-C0ACE4C67495}" type="presOf" srcId="{5F803A5B-22BE-4F34-85A6-10EBFB51D6CF}" destId="{C2FA0260-AF8B-4C60-97DC-FCA88A0CE119}"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19EFA931-D9E9-402F-8612-CACDAB641D7E}" type="presOf" srcId="{EBE436B8-21CF-4736-9906-1D324CB1504C}" destId="{DD5B0AA9-FD91-4124-808B-603D3166253C}" srcOrd="0" destOrd="0" presId="urn:microsoft.com/office/officeart/2005/8/layout/chevron1"/>
    <dgm:cxn modelId="{932F65A1-E0F8-44FE-A109-AA30DA8C41CD}" type="presOf" srcId="{F45E658C-CC05-431A-9742-6C84849C6A16}" destId="{1C52663C-4804-444C-B9B9-C325ABAEDAEE}" srcOrd="0" destOrd="0" presId="urn:microsoft.com/office/officeart/2005/8/layout/chevron1"/>
    <dgm:cxn modelId="{B688BA00-1910-476B-B89D-A7ACB1A25AA8}" srcId="{3C79F202-46A3-4E8C-BFFB-E5230CDF8E28}" destId="{EBE436B8-21CF-4736-9906-1D324CB1504C}" srcOrd="4" destOrd="0" parTransId="{8D3E429C-83E6-439A-8E18-3293405ED7DC}" sibTransId="{97AD9ABE-C019-4AC4-B342-6B9565B3B760}"/>
    <dgm:cxn modelId="{EB7507C5-C16B-4DC4-9397-615F6A3649D1}" type="presOf" srcId="{AE028A22-C341-40CA-827D-B5042E6B1D80}" destId="{2BC94F5E-8EB4-4F53-A153-CBBA496E5432}" srcOrd="0" destOrd="0" presId="urn:microsoft.com/office/officeart/2005/8/layout/chevron1"/>
    <dgm:cxn modelId="{B9D5C3F4-6057-4B7D-896C-DC3A9BFF6A61}" type="presParOf" srcId="{14A16B3F-CB0E-40A4-B333-7069C057FBA2}" destId="{C2FA0260-AF8B-4C60-97DC-FCA88A0CE119}" srcOrd="0" destOrd="0" presId="urn:microsoft.com/office/officeart/2005/8/layout/chevron1"/>
    <dgm:cxn modelId="{308E4903-70DD-494F-9059-753E2BED0F4B}" type="presParOf" srcId="{14A16B3F-CB0E-40A4-B333-7069C057FBA2}" destId="{24E8C84A-C2E3-4FE8-8DAF-F097F8E5CB4F}" srcOrd="1" destOrd="0" presId="urn:microsoft.com/office/officeart/2005/8/layout/chevron1"/>
    <dgm:cxn modelId="{76E88B55-DC5D-479F-98F9-6EDBE75FDC3A}" type="presParOf" srcId="{14A16B3F-CB0E-40A4-B333-7069C057FBA2}" destId="{2BC94F5E-8EB4-4F53-A153-CBBA496E5432}" srcOrd="2" destOrd="0" presId="urn:microsoft.com/office/officeart/2005/8/layout/chevron1"/>
    <dgm:cxn modelId="{0508CCDD-A54F-42EC-ABAA-B878DD7BC49F}" type="presParOf" srcId="{14A16B3F-CB0E-40A4-B333-7069C057FBA2}" destId="{078376D3-0A69-43B0-BA11-AA605078D740}" srcOrd="3" destOrd="0" presId="urn:microsoft.com/office/officeart/2005/8/layout/chevron1"/>
    <dgm:cxn modelId="{269B5822-9E45-4492-B519-A741B8E52662}" type="presParOf" srcId="{14A16B3F-CB0E-40A4-B333-7069C057FBA2}" destId="{B4AEAA16-2F9F-40E9-87CF-FBCCCCCB0E50}" srcOrd="4" destOrd="0" presId="urn:microsoft.com/office/officeart/2005/8/layout/chevron1"/>
    <dgm:cxn modelId="{F47CC93A-613C-469E-A10D-67B4EB99EE20}" type="presParOf" srcId="{14A16B3F-CB0E-40A4-B333-7069C057FBA2}" destId="{FB16C91A-ECE2-4021-971C-97D60E4B55F1}" srcOrd="5" destOrd="0" presId="urn:microsoft.com/office/officeart/2005/8/layout/chevron1"/>
    <dgm:cxn modelId="{0F216A36-CD02-4104-A904-012B26569247}" type="presParOf" srcId="{14A16B3F-CB0E-40A4-B333-7069C057FBA2}" destId="{C37871B3-EE4C-43B5-84AD-B8B376C4415D}" srcOrd="6" destOrd="0" presId="urn:microsoft.com/office/officeart/2005/8/layout/chevron1"/>
    <dgm:cxn modelId="{E153C85B-E95C-41D4-8DA6-8119FF03F0A3}" type="presParOf" srcId="{14A16B3F-CB0E-40A4-B333-7069C057FBA2}" destId="{3539B5FE-FBD7-4C5E-91B8-DDE08B3CB238}" srcOrd="7" destOrd="0" presId="urn:microsoft.com/office/officeart/2005/8/layout/chevron1"/>
    <dgm:cxn modelId="{DB1883BE-A512-4EE9-BCC0-4C04B2237BC3}" type="presParOf" srcId="{14A16B3F-CB0E-40A4-B333-7069C057FBA2}" destId="{DD5B0AA9-FD91-4124-808B-603D3166253C}" srcOrd="8" destOrd="0" presId="urn:microsoft.com/office/officeart/2005/8/layout/chevron1"/>
    <dgm:cxn modelId="{FEAF0C56-889D-4330-BEE7-C21BB1CDE86F}" type="presParOf" srcId="{14A16B3F-CB0E-40A4-B333-7069C057FBA2}" destId="{5B5BC6B2-71A0-4363-BDB0-7033B75897C4}" srcOrd="9" destOrd="0" presId="urn:microsoft.com/office/officeart/2005/8/layout/chevron1"/>
    <dgm:cxn modelId="{B11B6211-ABCB-49D5-A24F-2D703BA1B79A}" type="presParOf" srcId="{14A16B3F-CB0E-40A4-B333-7069C057FBA2}" destId="{23385F22-28E8-4903-8ED4-C59D31D2B08B}" srcOrd="10" destOrd="0" presId="urn:microsoft.com/office/officeart/2005/8/layout/chevron1"/>
    <dgm:cxn modelId="{3CF2A8D8-3D91-43CA-983E-3DCAC4DDB544}" type="presParOf" srcId="{14A16B3F-CB0E-40A4-B333-7069C057FBA2}" destId="{5BB195CE-30B6-4897-8F6C-9F66C8385790}" srcOrd="11" destOrd="0" presId="urn:microsoft.com/office/officeart/2005/8/layout/chevron1"/>
    <dgm:cxn modelId="{394691FC-A1E0-4EC9-8C11-1C909C12CD8C}"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Risk Analysis</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DD5B0AA9-FD91-4124-808B-603D3166253C}" type="pres">
      <dgm:prSet presAssocID="{EBE436B8-21CF-4736-9906-1D324CB1504C}" presName="parTxOnly" presStyleLbl="node1" presStyleIdx="3"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C37871B3-EE4C-43B5-84AD-B8B376C4415D}" type="pres">
      <dgm:prSet presAssocID="{BF3BE9EB-683D-42D7-8B7B-69E3A26F8DCF}" presName="parTxOnly" presStyleLbl="node1" presStyleIdx="4"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1C5036-E24A-4C29-A44B-0FB2BEFC1CCA}" srcId="{3C79F202-46A3-4E8C-BFFB-E5230CDF8E28}" destId="{5F803A5B-22BE-4F34-85A6-10EBFB51D6CF}" srcOrd="0" destOrd="0" parTransId="{92CC963A-E024-49D6-A3F9-522A10DAD15F}" sibTransId="{EFCABC26-A0ED-4FAD-A1CF-FF820C0E94D3}"/>
    <dgm:cxn modelId="{36FFEB00-93C5-4072-99A3-B0C1B188CCE4}" srcId="{3C79F202-46A3-4E8C-BFFB-E5230CDF8E28}" destId="{AE028A22-C341-40CA-827D-B5042E6B1D80}" srcOrd="1" destOrd="0" parTransId="{156EB9FA-05E1-4075-A044-62459FF7C7F6}" sibTransId="{5C6B81ED-DF34-4B12-9451-3190049FAC42}"/>
    <dgm:cxn modelId="{E153E7AC-8FBB-4E76-9134-F0154336D961}" type="presOf" srcId="{F45E658C-CC05-431A-9742-6C84849C6A16}" destId="{1C52663C-4804-444C-B9B9-C325ABAEDAEE}" srcOrd="0" destOrd="0" presId="urn:microsoft.com/office/officeart/2005/8/layout/chevron1"/>
    <dgm:cxn modelId="{3B4AB082-5A15-4DA7-BAD3-7808E9234F21}" type="presOf" srcId="{3C79F202-46A3-4E8C-BFFB-E5230CDF8E28}" destId="{14A16B3F-CB0E-40A4-B333-7069C057FBA2}"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C56970F2-EDD8-4A6D-B469-C2785B2F7294}" type="presOf" srcId="{BF3BE9EB-683D-42D7-8B7B-69E3A26F8DCF}" destId="{C37871B3-EE4C-43B5-84AD-B8B376C4415D}" srcOrd="0" destOrd="0" presId="urn:microsoft.com/office/officeart/2005/8/layout/chevron1"/>
    <dgm:cxn modelId="{DCE0E45D-99BE-4E73-B9DC-4DD25516F11F}" type="presOf" srcId="{AE028A22-C341-40CA-827D-B5042E6B1D80}" destId="{2BC94F5E-8EB4-4F53-A153-CBBA496E5432}"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D6A1A73F-5653-443C-91CD-E8824CFAB58F}" srcId="{3C79F202-46A3-4E8C-BFFB-E5230CDF8E28}" destId="{7D0E81F6-2069-415D-A38D-9A2442D6F072}" srcOrd="5" destOrd="0" parTransId="{69DF0798-6463-415C-976A-B0E41262E338}" sibTransId="{BF32C263-AD54-45E7-8E47-F06D6BD01BC6}"/>
    <dgm:cxn modelId="{30D852F7-A1FF-4BAA-9C1F-87ED66CDF367}" srcId="{3C79F202-46A3-4E8C-BFFB-E5230CDF8E28}" destId="{BF3BE9EB-683D-42D7-8B7B-69E3A26F8DCF}" srcOrd="4" destOrd="0" parTransId="{AD86BED1-BDB7-4F90-A85C-C107562A7212}" sibTransId="{0211ED15-6018-4919-ADD6-F8684B308927}"/>
    <dgm:cxn modelId="{9959C525-F33A-4551-908F-D2F1F5EDD49D}" type="presOf" srcId="{5F803A5B-22BE-4F34-85A6-10EBFB51D6CF}" destId="{C2FA0260-AF8B-4C60-97DC-FCA88A0CE119}" srcOrd="0" destOrd="0" presId="urn:microsoft.com/office/officeart/2005/8/layout/chevron1"/>
    <dgm:cxn modelId="{3851668E-B552-495A-9845-7907148057F2}" type="presOf" srcId="{7D0E81F6-2069-415D-A38D-9A2442D6F072}" destId="{23385F22-28E8-4903-8ED4-C59D31D2B08B}" srcOrd="0" destOrd="0" presId="urn:microsoft.com/office/officeart/2005/8/layout/chevron1"/>
    <dgm:cxn modelId="{B688BA00-1910-476B-B89D-A7ACB1A25AA8}" srcId="{3C79F202-46A3-4E8C-BFFB-E5230CDF8E28}" destId="{EBE436B8-21CF-4736-9906-1D324CB1504C}" srcOrd="3" destOrd="0" parTransId="{8D3E429C-83E6-439A-8E18-3293405ED7DC}" sibTransId="{97AD9ABE-C019-4AC4-B342-6B9565B3B760}"/>
    <dgm:cxn modelId="{3FA7774D-B712-4E08-A5D1-A7D007AC59C7}" type="presOf" srcId="{EBE436B8-21CF-4736-9906-1D324CB1504C}" destId="{DD5B0AA9-FD91-4124-808B-603D3166253C}" srcOrd="0" destOrd="0" presId="urn:microsoft.com/office/officeart/2005/8/layout/chevron1"/>
    <dgm:cxn modelId="{01752826-41B5-4DC6-9CA0-7AAD7C8A021F}" type="presOf" srcId="{706B95C1-C338-45B7-BA0B-A50F3207F412}" destId="{B4AEAA16-2F9F-40E9-87CF-FBCCCCCB0E50}" srcOrd="0" destOrd="0" presId="urn:microsoft.com/office/officeart/2005/8/layout/chevron1"/>
    <dgm:cxn modelId="{DCB8F027-6871-40AD-8BBD-9745EEBC57B0}" type="presParOf" srcId="{14A16B3F-CB0E-40A4-B333-7069C057FBA2}" destId="{C2FA0260-AF8B-4C60-97DC-FCA88A0CE119}" srcOrd="0" destOrd="0" presId="urn:microsoft.com/office/officeart/2005/8/layout/chevron1"/>
    <dgm:cxn modelId="{7595311C-CFE4-47E5-9279-88436CE0A706}" type="presParOf" srcId="{14A16B3F-CB0E-40A4-B333-7069C057FBA2}" destId="{24E8C84A-C2E3-4FE8-8DAF-F097F8E5CB4F}" srcOrd="1" destOrd="0" presId="urn:microsoft.com/office/officeart/2005/8/layout/chevron1"/>
    <dgm:cxn modelId="{2A3275D5-747B-468F-98EB-54670100B322}" type="presParOf" srcId="{14A16B3F-CB0E-40A4-B333-7069C057FBA2}" destId="{2BC94F5E-8EB4-4F53-A153-CBBA496E5432}" srcOrd="2" destOrd="0" presId="urn:microsoft.com/office/officeart/2005/8/layout/chevron1"/>
    <dgm:cxn modelId="{B7FE7349-9BB9-45B1-821C-33E01AEE2CE8}" type="presParOf" srcId="{14A16B3F-CB0E-40A4-B333-7069C057FBA2}" destId="{078376D3-0A69-43B0-BA11-AA605078D740}" srcOrd="3" destOrd="0" presId="urn:microsoft.com/office/officeart/2005/8/layout/chevron1"/>
    <dgm:cxn modelId="{298D49C7-B32E-4053-8A60-9676485249D5}" type="presParOf" srcId="{14A16B3F-CB0E-40A4-B333-7069C057FBA2}" destId="{B4AEAA16-2F9F-40E9-87CF-FBCCCCCB0E50}" srcOrd="4" destOrd="0" presId="urn:microsoft.com/office/officeart/2005/8/layout/chevron1"/>
    <dgm:cxn modelId="{DD2419EA-2210-4CC9-8897-B33D56144418}" type="presParOf" srcId="{14A16B3F-CB0E-40A4-B333-7069C057FBA2}" destId="{FB16C91A-ECE2-4021-971C-97D60E4B55F1}" srcOrd="5" destOrd="0" presId="urn:microsoft.com/office/officeart/2005/8/layout/chevron1"/>
    <dgm:cxn modelId="{C15BBA9E-E309-4359-B676-92CC118C61B3}" type="presParOf" srcId="{14A16B3F-CB0E-40A4-B333-7069C057FBA2}" destId="{DD5B0AA9-FD91-4124-808B-603D3166253C}" srcOrd="6" destOrd="0" presId="urn:microsoft.com/office/officeart/2005/8/layout/chevron1"/>
    <dgm:cxn modelId="{A75E47F1-184C-4AF2-BE59-39496C79C5F1}" type="presParOf" srcId="{14A16B3F-CB0E-40A4-B333-7069C057FBA2}" destId="{5B5BC6B2-71A0-4363-BDB0-7033B75897C4}" srcOrd="7" destOrd="0" presId="urn:microsoft.com/office/officeart/2005/8/layout/chevron1"/>
    <dgm:cxn modelId="{C7FE9D05-F16B-4150-BF17-6304227A46C1}" type="presParOf" srcId="{14A16B3F-CB0E-40A4-B333-7069C057FBA2}" destId="{C37871B3-EE4C-43B5-84AD-B8B376C4415D}" srcOrd="8" destOrd="0" presId="urn:microsoft.com/office/officeart/2005/8/layout/chevron1"/>
    <dgm:cxn modelId="{0A1A7214-E37C-4C20-8307-5A068EFB6448}" type="presParOf" srcId="{14A16B3F-CB0E-40A4-B333-7069C057FBA2}" destId="{3539B5FE-FBD7-4C5E-91B8-DDE08B3CB238}" srcOrd="9" destOrd="0" presId="urn:microsoft.com/office/officeart/2005/8/layout/chevron1"/>
    <dgm:cxn modelId="{DDA3CCAB-7832-4554-96C9-EE9CC8D516B5}" type="presParOf" srcId="{14A16B3F-CB0E-40A4-B333-7069C057FBA2}" destId="{23385F22-28E8-4903-8ED4-C59D31D2B08B}" srcOrd="10" destOrd="0" presId="urn:microsoft.com/office/officeart/2005/8/layout/chevron1"/>
    <dgm:cxn modelId="{289C8BB2-AB12-4955-86C6-A6DD77413912}" type="presParOf" srcId="{14A16B3F-CB0E-40A4-B333-7069C057FBA2}" destId="{5BB195CE-30B6-4897-8F6C-9F66C8385790}" srcOrd="11" destOrd="0" presId="urn:microsoft.com/office/officeart/2005/8/layout/chevron1"/>
    <dgm:cxn modelId="{8B03EE87-54D5-4A40-B5BB-3DC533D19CBB}"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471AE3-35AD-4659-A537-64469A1192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C67929-4F3E-40A5-B522-39D9C17F17FA}">
      <dgm:prSet custT="1"/>
      <dgm:spPr>
        <a:solidFill>
          <a:srgbClr val="005A3C"/>
        </a:solidFill>
      </dgm:spPr>
      <dgm:t>
        <a:bodyPr/>
        <a:lstStyle/>
        <a:p>
          <a:pPr algn="ctr" rtl="0"/>
          <a:r>
            <a:rPr lang="en-US" sz="1800" dirty="0">
              <a:latin typeface="Cambria" panose="02040503050406030204" pitchFamily="18" charset="0"/>
            </a:rPr>
            <a:t>Lam Research, </a:t>
          </a:r>
          <a:r>
            <a:rPr lang="en-US" sz="1800" dirty="0" err="1">
              <a:latin typeface="Cambria" panose="02040503050406030204" pitchFamily="18" charset="0"/>
            </a:rPr>
            <a:t>DowDupont</a:t>
          </a:r>
          <a:r>
            <a:rPr lang="en-US" sz="1800" dirty="0">
              <a:latin typeface="Cambria" panose="02040503050406030204" pitchFamily="18" charset="0"/>
            </a:rPr>
            <a:t>, Stanley Black &amp; Decker</a:t>
          </a:r>
        </a:p>
      </dgm:t>
    </dgm:pt>
    <dgm:pt modelId="{031FE35B-1B1F-4B00-BCB0-D5A5E66A1398}" type="parTrans" cxnId="{CE9516F1-0D74-4825-A300-F25C82B4DCA1}">
      <dgm:prSet/>
      <dgm:spPr/>
      <dgm:t>
        <a:bodyPr/>
        <a:lstStyle/>
        <a:p>
          <a:endParaRPr lang="en-US">
            <a:latin typeface="Cambria" panose="02040503050406030204" pitchFamily="18" charset="0"/>
          </a:endParaRPr>
        </a:p>
      </dgm:t>
    </dgm:pt>
    <dgm:pt modelId="{765FF3C8-971C-4B6D-9287-A2334860355B}" type="sibTrans" cxnId="{CE9516F1-0D74-4825-A300-F25C82B4DCA1}">
      <dgm:prSet/>
      <dgm:spPr/>
      <dgm:t>
        <a:bodyPr/>
        <a:lstStyle/>
        <a:p>
          <a:endParaRPr lang="en-US">
            <a:latin typeface="Cambria" panose="02040503050406030204" pitchFamily="18" charset="0"/>
          </a:endParaRPr>
        </a:p>
      </dgm:t>
    </dgm:pt>
    <dgm:pt modelId="{19561BD5-D916-4016-B8F2-F4151225BD3C}">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Highest betas in the Fall 2017 SAP fund</a:t>
          </a:r>
        </a:p>
      </dgm:t>
    </dgm:pt>
    <dgm:pt modelId="{76852190-2469-4A41-8442-330D896BCED7}" type="parTrans" cxnId="{71C3316C-825C-4CBB-93D8-438988216A42}">
      <dgm:prSet/>
      <dgm:spPr/>
      <dgm:t>
        <a:bodyPr/>
        <a:lstStyle/>
        <a:p>
          <a:endParaRPr lang="en-US">
            <a:latin typeface="Cambria" panose="02040503050406030204" pitchFamily="18" charset="0"/>
          </a:endParaRPr>
        </a:p>
      </dgm:t>
    </dgm:pt>
    <dgm:pt modelId="{01C0FCEA-8FCE-47FF-8C9D-B287E57346AD}" type="sibTrans" cxnId="{71C3316C-825C-4CBB-93D8-438988216A42}">
      <dgm:prSet/>
      <dgm:spPr/>
      <dgm:t>
        <a:bodyPr/>
        <a:lstStyle/>
        <a:p>
          <a:endParaRPr lang="en-US">
            <a:latin typeface="Cambria" panose="02040503050406030204" pitchFamily="18" charset="0"/>
          </a:endParaRPr>
        </a:p>
      </dgm:t>
    </dgm:pt>
    <dgm:pt modelId="{42031ACC-6574-4D38-916E-D3FE9DDEC056}">
      <dgm:prSet custT="1"/>
      <dgm:spPr>
        <a:solidFill>
          <a:srgbClr val="005A3C"/>
        </a:solidFill>
      </dgm:spPr>
      <dgm:t>
        <a:bodyPr/>
        <a:lstStyle/>
        <a:p>
          <a:pPr rtl="0"/>
          <a:r>
            <a:rPr lang="en-US" sz="1800" dirty="0">
              <a:latin typeface="Cambria" panose="02040503050406030204" pitchFamily="18" charset="0"/>
            </a:rPr>
            <a:t>Risk ≠ Reward</a:t>
          </a:r>
        </a:p>
      </dgm:t>
    </dgm:pt>
    <dgm:pt modelId="{0659352E-C4BD-4632-98B9-44268C41CBFB}" type="parTrans" cxnId="{1B435D30-461B-4D1E-ACBE-2194191B0304}">
      <dgm:prSet/>
      <dgm:spPr/>
      <dgm:t>
        <a:bodyPr/>
        <a:lstStyle/>
        <a:p>
          <a:endParaRPr lang="en-US">
            <a:latin typeface="Cambria" panose="02040503050406030204" pitchFamily="18" charset="0"/>
          </a:endParaRPr>
        </a:p>
      </dgm:t>
    </dgm:pt>
    <dgm:pt modelId="{246C1DBD-5663-40DD-9ED1-6D7ACCA5792D}" type="sibTrans" cxnId="{1B435D30-461B-4D1E-ACBE-2194191B0304}">
      <dgm:prSet/>
      <dgm:spPr/>
      <dgm:t>
        <a:bodyPr/>
        <a:lstStyle/>
        <a:p>
          <a:endParaRPr lang="en-US">
            <a:latin typeface="Cambria" panose="02040503050406030204" pitchFamily="18" charset="0"/>
          </a:endParaRPr>
        </a:p>
      </dgm:t>
    </dgm:pt>
    <dgm:pt modelId="{BF24DA59-026C-4815-9F03-9D8CBAD68190}">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The high risk stocks in our portfolio did not necessarily generate the highest reward, and we even hold one negatively correlated stock (</a:t>
          </a:r>
          <a:r>
            <a:rPr lang="en-US" sz="1200" dirty="0" err="1">
              <a:latin typeface="Cambria" panose="02040503050406030204" pitchFamily="18" charset="0"/>
            </a:rPr>
            <a:t>Stamps.com</a:t>
          </a:r>
          <a:r>
            <a:rPr lang="en-US" sz="1200" dirty="0">
              <a:latin typeface="Cambria" panose="02040503050406030204" pitchFamily="18" charset="0"/>
            </a:rPr>
            <a:t>)</a:t>
          </a:r>
        </a:p>
      </dgm:t>
    </dgm:pt>
    <dgm:pt modelId="{129B1169-BA9B-4ABE-A877-3D8124A405C4}" type="parTrans" cxnId="{24A3AED4-FE67-4BA8-92CE-59041C710C78}">
      <dgm:prSet/>
      <dgm:spPr/>
      <dgm:t>
        <a:bodyPr/>
        <a:lstStyle/>
        <a:p>
          <a:endParaRPr lang="en-US">
            <a:latin typeface="Cambria" panose="02040503050406030204" pitchFamily="18" charset="0"/>
          </a:endParaRPr>
        </a:p>
      </dgm:t>
    </dgm:pt>
    <dgm:pt modelId="{6EDC0D22-91C7-4DB2-875A-49C5C31BE87B}" type="sibTrans" cxnId="{24A3AED4-FE67-4BA8-92CE-59041C710C78}">
      <dgm:prSet/>
      <dgm:spPr/>
      <dgm:t>
        <a:bodyPr/>
        <a:lstStyle/>
        <a:p>
          <a:endParaRPr lang="en-US">
            <a:latin typeface="Cambria" panose="02040503050406030204" pitchFamily="18" charset="0"/>
          </a:endParaRPr>
        </a:p>
      </dgm:t>
    </dgm:pt>
    <dgm:pt modelId="{A18A9C17-9390-45A0-9885-C461F53A3FB1}" type="pres">
      <dgm:prSet presAssocID="{0F471AE3-35AD-4659-A537-64469A1192B7}" presName="linear" presStyleCnt="0">
        <dgm:presLayoutVars>
          <dgm:dir/>
          <dgm:animLvl val="lvl"/>
          <dgm:resizeHandles val="exact"/>
        </dgm:presLayoutVars>
      </dgm:prSet>
      <dgm:spPr/>
      <dgm:t>
        <a:bodyPr/>
        <a:lstStyle/>
        <a:p>
          <a:endParaRPr lang="en-US"/>
        </a:p>
      </dgm:t>
    </dgm:pt>
    <dgm:pt modelId="{058A2EBD-9C5A-44D7-A7B9-847DD30F7892}" type="pres">
      <dgm:prSet presAssocID="{5FC67929-4F3E-40A5-B522-39D9C17F17FA}" presName="parentLin" presStyleCnt="0"/>
      <dgm:spPr/>
    </dgm:pt>
    <dgm:pt modelId="{21294880-741F-4BF1-BAA5-B30CF3150C41}" type="pres">
      <dgm:prSet presAssocID="{5FC67929-4F3E-40A5-B522-39D9C17F17FA}" presName="parentLeftMargin" presStyleLbl="node1" presStyleIdx="0" presStyleCnt="2"/>
      <dgm:spPr/>
      <dgm:t>
        <a:bodyPr/>
        <a:lstStyle/>
        <a:p>
          <a:endParaRPr lang="en-US"/>
        </a:p>
      </dgm:t>
    </dgm:pt>
    <dgm:pt modelId="{388E9321-8D70-4823-B5EB-615A95EE3FAF}" type="pres">
      <dgm:prSet presAssocID="{5FC67929-4F3E-40A5-B522-39D9C17F17FA}" presName="parentText" presStyleLbl="node1" presStyleIdx="0" presStyleCnt="2" custScaleX="115787" custScaleY="204521">
        <dgm:presLayoutVars>
          <dgm:chMax val="0"/>
          <dgm:bulletEnabled val="1"/>
        </dgm:presLayoutVars>
      </dgm:prSet>
      <dgm:spPr/>
      <dgm:t>
        <a:bodyPr/>
        <a:lstStyle/>
        <a:p>
          <a:endParaRPr lang="en-US"/>
        </a:p>
      </dgm:t>
    </dgm:pt>
    <dgm:pt modelId="{68023199-5233-441C-B208-9C98B45D0BA7}" type="pres">
      <dgm:prSet presAssocID="{5FC67929-4F3E-40A5-B522-39D9C17F17FA}" presName="negativeSpace" presStyleCnt="0"/>
      <dgm:spPr/>
    </dgm:pt>
    <dgm:pt modelId="{64A7C398-1706-4F22-9E19-8A05FD4866AD}" type="pres">
      <dgm:prSet presAssocID="{5FC67929-4F3E-40A5-B522-39D9C17F17FA}" presName="childText" presStyleLbl="conFgAcc1" presStyleIdx="0" presStyleCnt="2" custScaleY="102639">
        <dgm:presLayoutVars>
          <dgm:bulletEnabled val="1"/>
        </dgm:presLayoutVars>
      </dgm:prSet>
      <dgm:spPr/>
      <dgm:t>
        <a:bodyPr/>
        <a:lstStyle/>
        <a:p>
          <a:endParaRPr lang="en-US"/>
        </a:p>
      </dgm:t>
    </dgm:pt>
    <dgm:pt modelId="{4F507270-8CAC-47DB-AF87-20CF4F733458}" type="pres">
      <dgm:prSet presAssocID="{765FF3C8-971C-4B6D-9287-A2334860355B}" presName="spaceBetweenRectangles" presStyleCnt="0"/>
      <dgm:spPr/>
    </dgm:pt>
    <dgm:pt modelId="{222BBF98-EF9E-4F9C-A8D1-DFFE511C290E}" type="pres">
      <dgm:prSet presAssocID="{42031ACC-6574-4D38-916E-D3FE9DDEC056}" presName="parentLin" presStyleCnt="0"/>
      <dgm:spPr/>
    </dgm:pt>
    <dgm:pt modelId="{F948596F-66AB-4CEB-BC73-71F94FC1E782}" type="pres">
      <dgm:prSet presAssocID="{42031ACC-6574-4D38-916E-D3FE9DDEC056}" presName="parentLeftMargin" presStyleLbl="node1" presStyleIdx="0" presStyleCnt="2"/>
      <dgm:spPr/>
      <dgm:t>
        <a:bodyPr/>
        <a:lstStyle/>
        <a:p>
          <a:endParaRPr lang="en-US"/>
        </a:p>
      </dgm:t>
    </dgm:pt>
    <dgm:pt modelId="{516D4855-D455-461D-B133-4A6ABF967E75}" type="pres">
      <dgm:prSet presAssocID="{42031ACC-6574-4D38-916E-D3FE9DDEC056}" presName="parentText" presStyleLbl="node1" presStyleIdx="1" presStyleCnt="2" custScaleX="115676" custScaleY="158707">
        <dgm:presLayoutVars>
          <dgm:chMax val="0"/>
          <dgm:bulletEnabled val="1"/>
        </dgm:presLayoutVars>
      </dgm:prSet>
      <dgm:spPr/>
      <dgm:t>
        <a:bodyPr/>
        <a:lstStyle/>
        <a:p>
          <a:endParaRPr lang="en-US"/>
        </a:p>
      </dgm:t>
    </dgm:pt>
    <dgm:pt modelId="{1044C2FB-B0AD-4122-B7BB-A2BF90DD06D1}" type="pres">
      <dgm:prSet presAssocID="{42031ACC-6574-4D38-916E-D3FE9DDEC056}" presName="negativeSpace" presStyleCnt="0"/>
      <dgm:spPr/>
    </dgm:pt>
    <dgm:pt modelId="{868E0566-D896-4F80-B148-73E81DD805D9}" type="pres">
      <dgm:prSet presAssocID="{42031ACC-6574-4D38-916E-D3FE9DDEC056}" presName="childText" presStyleLbl="conFgAcc1" presStyleIdx="1" presStyleCnt="2">
        <dgm:presLayoutVars>
          <dgm:bulletEnabled val="1"/>
        </dgm:presLayoutVars>
      </dgm:prSet>
      <dgm:spPr/>
      <dgm:t>
        <a:bodyPr/>
        <a:lstStyle/>
        <a:p>
          <a:endParaRPr lang="en-US"/>
        </a:p>
      </dgm:t>
    </dgm:pt>
  </dgm:ptLst>
  <dgm:cxnLst>
    <dgm:cxn modelId="{1B435D30-461B-4D1E-ACBE-2194191B0304}" srcId="{0F471AE3-35AD-4659-A537-64469A1192B7}" destId="{42031ACC-6574-4D38-916E-D3FE9DDEC056}" srcOrd="1" destOrd="0" parTransId="{0659352E-C4BD-4632-98B9-44268C41CBFB}" sibTransId="{246C1DBD-5663-40DD-9ED1-6D7ACCA5792D}"/>
    <dgm:cxn modelId="{CE9516F1-0D74-4825-A300-F25C82B4DCA1}" srcId="{0F471AE3-35AD-4659-A537-64469A1192B7}" destId="{5FC67929-4F3E-40A5-B522-39D9C17F17FA}" srcOrd="0" destOrd="0" parTransId="{031FE35B-1B1F-4B00-BCB0-D5A5E66A1398}" sibTransId="{765FF3C8-971C-4B6D-9287-A2334860355B}"/>
    <dgm:cxn modelId="{CAE26696-3785-FE47-81C0-440DB1C6AB0C}" type="presOf" srcId="{42031ACC-6574-4D38-916E-D3FE9DDEC056}" destId="{F948596F-66AB-4CEB-BC73-71F94FC1E782}" srcOrd="0" destOrd="0" presId="urn:microsoft.com/office/officeart/2005/8/layout/list1"/>
    <dgm:cxn modelId="{5747330A-9E0C-D04A-8AA6-9DFEF749BD3E}" type="presOf" srcId="{19561BD5-D916-4016-B8F2-F4151225BD3C}" destId="{64A7C398-1706-4F22-9E19-8A05FD4866AD}" srcOrd="0" destOrd="0" presId="urn:microsoft.com/office/officeart/2005/8/layout/list1"/>
    <dgm:cxn modelId="{24A3AED4-FE67-4BA8-92CE-59041C710C78}" srcId="{42031ACC-6574-4D38-916E-D3FE9DDEC056}" destId="{BF24DA59-026C-4815-9F03-9D8CBAD68190}" srcOrd="0" destOrd="0" parTransId="{129B1169-BA9B-4ABE-A877-3D8124A405C4}" sibTransId="{6EDC0D22-91C7-4DB2-875A-49C5C31BE87B}"/>
    <dgm:cxn modelId="{753A8148-E274-C34C-BC1D-132DD0C8EB86}" type="presOf" srcId="{BF24DA59-026C-4815-9F03-9D8CBAD68190}" destId="{868E0566-D896-4F80-B148-73E81DD805D9}" srcOrd="0" destOrd="0" presId="urn:microsoft.com/office/officeart/2005/8/layout/list1"/>
    <dgm:cxn modelId="{5AD6A29F-3194-F246-804C-9A3309E3DF1F}" type="presOf" srcId="{5FC67929-4F3E-40A5-B522-39D9C17F17FA}" destId="{21294880-741F-4BF1-BAA5-B30CF3150C41}" srcOrd="0" destOrd="0" presId="urn:microsoft.com/office/officeart/2005/8/layout/list1"/>
    <dgm:cxn modelId="{71C3316C-825C-4CBB-93D8-438988216A42}" srcId="{5FC67929-4F3E-40A5-B522-39D9C17F17FA}" destId="{19561BD5-D916-4016-B8F2-F4151225BD3C}" srcOrd="0" destOrd="0" parTransId="{76852190-2469-4A41-8442-330D896BCED7}" sibTransId="{01C0FCEA-8FCE-47FF-8C9D-B287E57346AD}"/>
    <dgm:cxn modelId="{3DDBEF4C-E23E-1243-BE14-3B158019A52F}" type="presOf" srcId="{5FC67929-4F3E-40A5-B522-39D9C17F17FA}" destId="{388E9321-8D70-4823-B5EB-615A95EE3FAF}" srcOrd="1" destOrd="0" presId="urn:microsoft.com/office/officeart/2005/8/layout/list1"/>
    <dgm:cxn modelId="{5DEB48C3-0183-244F-BBF4-5C4E50C66335}" type="presOf" srcId="{0F471AE3-35AD-4659-A537-64469A1192B7}" destId="{A18A9C17-9390-45A0-9885-C461F53A3FB1}" srcOrd="0" destOrd="0" presId="urn:microsoft.com/office/officeart/2005/8/layout/list1"/>
    <dgm:cxn modelId="{705AF74D-1F8A-2D40-A83A-13A57FCA8A0F}" type="presOf" srcId="{42031ACC-6574-4D38-916E-D3FE9DDEC056}" destId="{516D4855-D455-461D-B133-4A6ABF967E75}" srcOrd="1" destOrd="0" presId="urn:microsoft.com/office/officeart/2005/8/layout/list1"/>
    <dgm:cxn modelId="{C341E0C3-827A-D84F-BAC0-4919FB81BA58}" type="presParOf" srcId="{A18A9C17-9390-45A0-9885-C461F53A3FB1}" destId="{058A2EBD-9C5A-44D7-A7B9-847DD30F7892}" srcOrd="0" destOrd="0" presId="urn:microsoft.com/office/officeart/2005/8/layout/list1"/>
    <dgm:cxn modelId="{E6B8F8AA-C73F-854D-9166-687CCC367E93}" type="presParOf" srcId="{058A2EBD-9C5A-44D7-A7B9-847DD30F7892}" destId="{21294880-741F-4BF1-BAA5-B30CF3150C41}" srcOrd="0" destOrd="0" presId="urn:microsoft.com/office/officeart/2005/8/layout/list1"/>
    <dgm:cxn modelId="{8534E828-EDEB-654A-B041-71619BC33D47}" type="presParOf" srcId="{058A2EBD-9C5A-44D7-A7B9-847DD30F7892}" destId="{388E9321-8D70-4823-B5EB-615A95EE3FAF}" srcOrd="1" destOrd="0" presId="urn:microsoft.com/office/officeart/2005/8/layout/list1"/>
    <dgm:cxn modelId="{11802810-FF9F-DC4F-8BEE-E861A704DF82}" type="presParOf" srcId="{A18A9C17-9390-45A0-9885-C461F53A3FB1}" destId="{68023199-5233-441C-B208-9C98B45D0BA7}" srcOrd="1" destOrd="0" presId="urn:microsoft.com/office/officeart/2005/8/layout/list1"/>
    <dgm:cxn modelId="{69E6A0EF-A1E8-D74C-9FB9-942BC78EF18D}" type="presParOf" srcId="{A18A9C17-9390-45A0-9885-C461F53A3FB1}" destId="{64A7C398-1706-4F22-9E19-8A05FD4866AD}" srcOrd="2" destOrd="0" presId="urn:microsoft.com/office/officeart/2005/8/layout/list1"/>
    <dgm:cxn modelId="{80349203-96C7-4E45-809E-E6EB9A9EBC5F}" type="presParOf" srcId="{A18A9C17-9390-45A0-9885-C461F53A3FB1}" destId="{4F507270-8CAC-47DB-AF87-20CF4F733458}" srcOrd="3" destOrd="0" presId="urn:microsoft.com/office/officeart/2005/8/layout/list1"/>
    <dgm:cxn modelId="{015E70EB-7DAD-4E46-85AF-310B7184C621}" type="presParOf" srcId="{A18A9C17-9390-45A0-9885-C461F53A3FB1}" destId="{222BBF98-EF9E-4F9C-A8D1-DFFE511C290E}" srcOrd="4" destOrd="0" presId="urn:microsoft.com/office/officeart/2005/8/layout/list1"/>
    <dgm:cxn modelId="{32B275F7-30A0-BF45-AD66-59CE5BEC2DEF}" type="presParOf" srcId="{222BBF98-EF9E-4F9C-A8D1-DFFE511C290E}" destId="{F948596F-66AB-4CEB-BC73-71F94FC1E782}" srcOrd="0" destOrd="0" presId="urn:microsoft.com/office/officeart/2005/8/layout/list1"/>
    <dgm:cxn modelId="{13C79B49-43D6-114D-904A-A28D618470B7}" type="presParOf" srcId="{222BBF98-EF9E-4F9C-A8D1-DFFE511C290E}" destId="{516D4855-D455-461D-B133-4A6ABF967E75}" srcOrd="1" destOrd="0" presId="urn:microsoft.com/office/officeart/2005/8/layout/list1"/>
    <dgm:cxn modelId="{08FDE58B-0481-4649-B756-B3E05FA048A9}" type="presParOf" srcId="{A18A9C17-9390-45A0-9885-C461F53A3FB1}" destId="{1044C2FB-B0AD-4122-B7BB-A2BF90DD06D1}" srcOrd="5" destOrd="0" presId="urn:microsoft.com/office/officeart/2005/8/layout/list1"/>
    <dgm:cxn modelId="{72AEB6B2-055D-1F42-8B2E-440C9085FF39}" type="presParOf" srcId="{A18A9C17-9390-45A0-9885-C461F53A3FB1}" destId="{868E0566-D896-4F80-B148-73E81DD805D9}"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471AE3-35AD-4659-A537-64469A1192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C67929-4F3E-40A5-B522-39D9C17F17FA}">
      <dgm:prSet custT="1"/>
      <dgm:spPr>
        <a:solidFill>
          <a:srgbClr val="005A3C"/>
        </a:solidFill>
      </dgm:spPr>
      <dgm:t>
        <a:bodyPr/>
        <a:lstStyle/>
        <a:p>
          <a:pPr algn="ctr" rtl="0"/>
          <a:r>
            <a:rPr lang="en-US" sz="1800" dirty="0">
              <a:latin typeface="Cambria" panose="02040503050406030204" pitchFamily="18" charset="0"/>
            </a:rPr>
            <a:t>J.M. </a:t>
          </a:r>
          <a:r>
            <a:rPr lang="en-US" sz="1800" dirty="0" err="1">
              <a:latin typeface="Cambria" panose="02040503050406030204" pitchFamily="18" charset="0"/>
            </a:rPr>
            <a:t>Smuckers</a:t>
          </a:r>
          <a:r>
            <a:rPr lang="en-US" sz="1800" dirty="0">
              <a:latin typeface="Cambria" panose="02040503050406030204" pitchFamily="18" charset="0"/>
            </a:rPr>
            <a:t>, BOFI, </a:t>
          </a:r>
          <a:r>
            <a:rPr lang="en-US" sz="1800" dirty="0" err="1">
              <a:latin typeface="Cambria" panose="02040503050406030204" pitchFamily="18" charset="0"/>
            </a:rPr>
            <a:t>Walmart</a:t>
          </a:r>
          <a:endParaRPr lang="en-US" sz="1800" dirty="0">
            <a:latin typeface="Cambria" panose="02040503050406030204" pitchFamily="18" charset="0"/>
          </a:endParaRPr>
        </a:p>
      </dgm:t>
    </dgm:pt>
    <dgm:pt modelId="{031FE35B-1B1F-4B00-BCB0-D5A5E66A1398}" type="parTrans" cxnId="{CE9516F1-0D74-4825-A300-F25C82B4DCA1}">
      <dgm:prSet/>
      <dgm:spPr/>
      <dgm:t>
        <a:bodyPr/>
        <a:lstStyle/>
        <a:p>
          <a:endParaRPr lang="en-US">
            <a:latin typeface="Cambria" panose="02040503050406030204" pitchFamily="18" charset="0"/>
          </a:endParaRPr>
        </a:p>
      </dgm:t>
    </dgm:pt>
    <dgm:pt modelId="{765FF3C8-971C-4B6D-9287-A2334860355B}" type="sibTrans" cxnId="{CE9516F1-0D74-4825-A300-F25C82B4DCA1}">
      <dgm:prSet/>
      <dgm:spPr/>
      <dgm:t>
        <a:bodyPr/>
        <a:lstStyle/>
        <a:p>
          <a:endParaRPr lang="en-US">
            <a:latin typeface="Cambria" panose="02040503050406030204" pitchFamily="18" charset="0"/>
          </a:endParaRPr>
        </a:p>
      </dgm:t>
    </dgm:pt>
    <dgm:pt modelId="{19561BD5-D916-4016-B8F2-F4151225BD3C}">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Highest weighted betas in the SAP portfolio</a:t>
          </a:r>
        </a:p>
      </dgm:t>
    </dgm:pt>
    <dgm:pt modelId="{76852190-2469-4A41-8442-330D896BCED7}" type="parTrans" cxnId="{71C3316C-825C-4CBB-93D8-438988216A42}">
      <dgm:prSet/>
      <dgm:spPr/>
      <dgm:t>
        <a:bodyPr/>
        <a:lstStyle/>
        <a:p>
          <a:endParaRPr lang="en-US">
            <a:latin typeface="Cambria" panose="02040503050406030204" pitchFamily="18" charset="0"/>
          </a:endParaRPr>
        </a:p>
      </dgm:t>
    </dgm:pt>
    <dgm:pt modelId="{01C0FCEA-8FCE-47FF-8C9D-B287E57346AD}" type="sibTrans" cxnId="{71C3316C-825C-4CBB-93D8-438988216A42}">
      <dgm:prSet/>
      <dgm:spPr/>
      <dgm:t>
        <a:bodyPr/>
        <a:lstStyle/>
        <a:p>
          <a:endParaRPr lang="en-US">
            <a:latin typeface="Cambria" panose="02040503050406030204" pitchFamily="18" charset="0"/>
          </a:endParaRPr>
        </a:p>
      </dgm:t>
    </dgm:pt>
    <dgm:pt modelId="{42031ACC-6574-4D38-916E-D3FE9DDEC056}">
      <dgm:prSet custT="1"/>
      <dgm:spPr>
        <a:solidFill>
          <a:srgbClr val="005A3C"/>
        </a:solidFill>
      </dgm:spPr>
      <dgm:t>
        <a:bodyPr/>
        <a:lstStyle/>
        <a:p>
          <a:pPr rtl="0"/>
          <a:r>
            <a:rPr lang="en-US" sz="1800" dirty="0">
              <a:latin typeface="Cambria" panose="02040503050406030204" pitchFamily="18" charset="0"/>
            </a:rPr>
            <a:t>Risk ≠ Reward</a:t>
          </a:r>
        </a:p>
      </dgm:t>
    </dgm:pt>
    <dgm:pt modelId="{0659352E-C4BD-4632-98B9-44268C41CBFB}" type="parTrans" cxnId="{1B435D30-461B-4D1E-ACBE-2194191B0304}">
      <dgm:prSet/>
      <dgm:spPr/>
      <dgm:t>
        <a:bodyPr/>
        <a:lstStyle/>
        <a:p>
          <a:endParaRPr lang="en-US">
            <a:latin typeface="Cambria" panose="02040503050406030204" pitchFamily="18" charset="0"/>
          </a:endParaRPr>
        </a:p>
      </dgm:t>
    </dgm:pt>
    <dgm:pt modelId="{246C1DBD-5663-40DD-9ED1-6D7ACCA5792D}" type="sibTrans" cxnId="{1B435D30-461B-4D1E-ACBE-2194191B0304}">
      <dgm:prSet/>
      <dgm:spPr/>
      <dgm:t>
        <a:bodyPr/>
        <a:lstStyle/>
        <a:p>
          <a:endParaRPr lang="en-US">
            <a:latin typeface="Cambria" panose="02040503050406030204" pitchFamily="18" charset="0"/>
          </a:endParaRPr>
        </a:p>
      </dgm:t>
    </dgm:pt>
    <dgm:pt modelId="{BF24DA59-026C-4815-9F03-9D8CBAD68190}">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The high risk stocks in our portfolio did not necessarily generate the highest reward, and we hold several negatively weighted beta stocks</a:t>
          </a:r>
        </a:p>
      </dgm:t>
    </dgm:pt>
    <dgm:pt modelId="{129B1169-BA9B-4ABE-A877-3D8124A405C4}" type="parTrans" cxnId="{24A3AED4-FE67-4BA8-92CE-59041C710C78}">
      <dgm:prSet/>
      <dgm:spPr/>
      <dgm:t>
        <a:bodyPr/>
        <a:lstStyle/>
        <a:p>
          <a:endParaRPr lang="en-US">
            <a:latin typeface="Cambria" panose="02040503050406030204" pitchFamily="18" charset="0"/>
          </a:endParaRPr>
        </a:p>
      </dgm:t>
    </dgm:pt>
    <dgm:pt modelId="{6EDC0D22-91C7-4DB2-875A-49C5C31BE87B}" type="sibTrans" cxnId="{24A3AED4-FE67-4BA8-92CE-59041C710C78}">
      <dgm:prSet/>
      <dgm:spPr/>
      <dgm:t>
        <a:bodyPr/>
        <a:lstStyle/>
        <a:p>
          <a:endParaRPr lang="en-US">
            <a:latin typeface="Cambria" panose="02040503050406030204" pitchFamily="18" charset="0"/>
          </a:endParaRPr>
        </a:p>
      </dgm:t>
    </dgm:pt>
    <dgm:pt modelId="{A18A9C17-9390-45A0-9885-C461F53A3FB1}" type="pres">
      <dgm:prSet presAssocID="{0F471AE3-35AD-4659-A537-64469A1192B7}" presName="linear" presStyleCnt="0">
        <dgm:presLayoutVars>
          <dgm:dir/>
          <dgm:animLvl val="lvl"/>
          <dgm:resizeHandles val="exact"/>
        </dgm:presLayoutVars>
      </dgm:prSet>
      <dgm:spPr/>
      <dgm:t>
        <a:bodyPr/>
        <a:lstStyle/>
        <a:p>
          <a:endParaRPr lang="en-US"/>
        </a:p>
      </dgm:t>
    </dgm:pt>
    <dgm:pt modelId="{058A2EBD-9C5A-44D7-A7B9-847DD30F7892}" type="pres">
      <dgm:prSet presAssocID="{5FC67929-4F3E-40A5-B522-39D9C17F17FA}" presName="parentLin" presStyleCnt="0"/>
      <dgm:spPr/>
    </dgm:pt>
    <dgm:pt modelId="{21294880-741F-4BF1-BAA5-B30CF3150C41}" type="pres">
      <dgm:prSet presAssocID="{5FC67929-4F3E-40A5-B522-39D9C17F17FA}" presName="parentLeftMargin" presStyleLbl="node1" presStyleIdx="0" presStyleCnt="2"/>
      <dgm:spPr/>
      <dgm:t>
        <a:bodyPr/>
        <a:lstStyle/>
        <a:p>
          <a:endParaRPr lang="en-US"/>
        </a:p>
      </dgm:t>
    </dgm:pt>
    <dgm:pt modelId="{388E9321-8D70-4823-B5EB-615A95EE3FAF}" type="pres">
      <dgm:prSet presAssocID="{5FC67929-4F3E-40A5-B522-39D9C17F17FA}" presName="parentText" presStyleLbl="node1" presStyleIdx="0" presStyleCnt="2" custScaleX="115787" custScaleY="204521">
        <dgm:presLayoutVars>
          <dgm:chMax val="0"/>
          <dgm:bulletEnabled val="1"/>
        </dgm:presLayoutVars>
      </dgm:prSet>
      <dgm:spPr/>
      <dgm:t>
        <a:bodyPr/>
        <a:lstStyle/>
        <a:p>
          <a:endParaRPr lang="en-US"/>
        </a:p>
      </dgm:t>
    </dgm:pt>
    <dgm:pt modelId="{68023199-5233-441C-B208-9C98B45D0BA7}" type="pres">
      <dgm:prSet presAssocID="{5FC67929-4F3E-40A5-B522-39D9C17F17FA}" presName="negativeSpace" presStyleCnt="0"/>
      <dgm:spPr/>
    </dgm:pt>
    <dgm:pt modelId="{64A7C398-1706-4F22-9E19-8A05FD4866AD}" type="pres">
      <dgm:prSet presAssocID="{5FC67929-4F3E-40A5-B522-39D9C17F17FA}" presName="childText" presStyleLbl="conFgAcc1" presStyleIdx="0" presStyleCnt="2" custScaleY="102639">
        <dgm:presLayoutVars>
          <dgm:bulletEnabled val="1"/>
        </dgm:presLayoutVars>
      </dgm:prSet>
      <dgm:spPr/>
      <dgm:t>
        <a:bodyPr/>
        <a:lstStyle/>
        <a:p>
          <a:endParaRPr lang="en-US"/>
        </a:p>
      </dgm:t>
    </dgm:pt>
    <dgm:pt modelId="{4F507270-8CAC-47DB-AF87-20CF4F733458}" type="pres">
      <dgm:prSet presAssocID="{765FF3C8-971C-4B6D-9287-A2334860355B}" presName="spaceBetweenRectangles" presStyleCnt="0"/>
      <dgm:spPr/>
    </dgm:pt>
    <dgm:pt modelId="{222BBF98-EF9E-4F9C-A8D1-DFFE511C290E}" type="pres">
      <dgm:prSet presAssocID="{42031ACC-6574-4D38-916E-D3FE9DDEC056}" presName="parentLin" presStyleCnt="0"/>
      <dgm:spPr/>
    </dgm:pt>
    <dgm:pt modelId="{F948596F-66AB-4CEB-BC73-71F94FC1E782}" type="pres">
      <dgm:prSet presAssocID="{42031ACC-6574-4D38-916E-D3FE9DDEC056}" presName="parentLeftMargin" presStyleLbl="node1" presStyleIdx="0" presStyleCnt="2"/>
      <dgm:spPr/>
      <dgm:t>
        <a:bodyPr/>
        <a:lstStyle/>
        <a:p>
          <a:endParaRPr lang="en-US"/>
        </a:p>
      </dgm:t>
    </dgm:pt>
    <dgm:pt modelId="{516D4855-D455-461D-B133-4A6ABF967E75}" type="pres">
      <dgm:prSet presAssocID="{42031ACC-6574-4D38-916E-D3FE9DDEC056}" presName="parentText" presStyleLbl="node1" presStyleIdx="1" presStyleCnt="2" custScaleX="115676" custScaleY="158707">
        <dgm:presLayoutVars>
          <dgm:chMax val="0"/>
          <dgm:bulletEnabled val="1"/>
        </dgm:presLayoutVars>
      </dgm:prSet>
      <dgm:spPr/>
      <dgm:t>
        <a:bodyPr/>
        <a:lstStyle/>
        <a:p>
          <a:endParaRPr lang="en-US"/>
        </a:p>
      </dgm:t>
    </dgm:pt>
    <dgm:pt modelId="{1044C2FB-B0AD-4122-B7BB-A2BF90DD06D1}" type="pres">
      <dgm:prSet presAssocID="{42031ACC-6574-4D38-916E-D3FE9DDEC056}" presName="negativeSpace" presStyleCnt="0"/>
      <dgm:spPr/>
    </dgm:pt>
    <dgm:pt modelId="{868E0566-D896-4F80-B148-73E81DD805D9}" type="pres">
      <dgm:prSet presAssocID="{42031ACC-6574-4D38-916E-D3FE9DDEC056}" presName="childText" presStyleLbl="conFgAcc1" presStyleIdx="1" presStyleCnt="2">
        <dgm:presLayoutVars>
          <dgm:bulletEnabled val="1"/>
        </dgm:presLayoutVars>
      </dgm:prSet>
      <dgm:spPr/>
      <dgm:t>
        <a:bodyPr/>
        <a:lstStyle/>
        <a:p>
          <a:endParaRPr lang="en-US"/>
        </a:p>
      </dgm:t>
    </dgm:pt>
  </dgm:ptLst>
  <dgm:cxnLst>
    <dgm:cxn modelId="{1B435D30-461B-4D1E-ACBE-2194191B0304}" srcId="{0F471AE3-35AD-4659-A537-64469A1192B7}" destId="{42031ACC-6574-4D38-916E-D3FE9DDEC056}" srcOrd="1" destOrd="0" parTransId="{0659352E-C4BD-4632-98B9-44268C41CBFB}" sibTransId="{246C1DBD-5663-40DD-9ED1-6D7ACCA5792D}"/>
    <dgm:cxn modelId="{9080529F-91E3-FB41-A8FD-019C2A2ACB82}" type="presOf" srcId="{0F471AE3-35AD-4659-A537-64469A1192B7}" destId="{A18A9C17-9390-45A0-9885-C461F53A3FB1}" srcOrd="0" destOrd="0" presId="urn:microsoft.com/office/officeart/2005/8/layout/list1"/>
    <dgm:cxn modelId="{C820E629-38C3-EE4A-8BEB-52092E037360}" type="presOf" srcId="{5FC67929-4F3E-40A5-B522-39D9C17F17FA}" destId="{388E9321-8D70-4823-B5EB-615A95EE3FAF}" srcOrd="1" destOrd="0" presId="urn:microsoft.com/office/officeart/2005/8/layout/list1"/>
    <dgm:cxn modelId="{37817E89-4D15-C24C-9D09-D20B57A84E57}" type="presOf" srcId="{42031ACC-6574-4D38-916E-D3FE9DDEC056}" destId="{F948596F-66AB-4CEB-BC73-71F94FC1E782}" srcOrd="0" destOrd="0" presId="urn:microsoft.com/office/officeart/2005/8/layout/list1"/>
    <dgm:cxn modelId="{CE9516F1-0D74-4825-A300-F25C82B4DCA1}" srcId="{0F471AE3-35AD-4659-A537-64469A1192B7}" destId="{5FC67929-4F3E-40A5-B522-39D9C17F17FA}" srcOrd="0" destOrd="0" parTransId="{031FE35B-1B1F-4B00-BCB0-D5A5E66A1398}" sibTransId="{765FF3C8-971C-4B6D-9287-A2334860355B}"/>
    <dgm:cxn modelId="{1E65D58E-767E-FF48-A0F4-0B86A460733A}" type="presOf" srcId="{5FC67929-4F3E-40A5-B522-39D9C17F17FA}" destId="{21294880-741F-4BF1-BAA5-B30CF3150C41}" srcOrd="0" destOrd="0" presId="urn:microsoft.com/office/officeart/2005/8/layout/list1"/>
    <dgm:cxn modelId="{24A3AED4-FE67-4BA8-92CE-59041C710C78}" srcId="{42031ACC-6574-4D38-916E-D3FE9DDEC056}" destId="{BF24DA59-026C-4815-9F03-9D8CBAD68190}" srcOrd="0" destOrd="0" parTransId="{129B1169-BA9B-4ABE-A877-3D8124A405C4}" sibTransId="{6EDC0D22-91C7-4DB2-875A-49C5C31BE87B}"/>
    <dgm:cxn modelId="{71C3316C-825C-4CBB-93D8-438988216A42}" srcId="{5FC67929-4F3E-40A5-B522-39D9C17F17FA}" destId="{19561BD5-D916-4016-B8F2-F4151225BD3C}" srcOrd="0" destOrd="0" parTransId="{76852190-2469-4A41-8442-330D896BCED7}" sibTransId="{01C0FCEA-8FCE-47FF-8C9D-B287E57346AD}"/>
    <dgm:cxn modelId="{CFE3DC85-704E-BF4F-A7A9-B0478FD2E055}" type="presOf" srcId="{19561BD5-D916-4016-B8F2-F4151225BD3C}" destId="{64A7C398-1706-4F22-9E19-8A05FD4866AD}" srcOrd="0" destOrd="0" presId="urn:microsoft.com/office/officeart/2005/8/layout/list1"/>
    <dgm:cxn modelId="{E2E61766-5666-3B45-A9DE-3F96B893B1C2}" type="presOf" srcId="{42031ACC-6574-4D38-916E-D3FE9DDEC056}" destId="{516D4855-D455-461D-B133-4A6ABF967E75}" srcOrd="1" destOrd="0" presId="urn:microsoft.com/office/officeart/2005/8/layout/list1"/>
    <dgm:cxn modelId="{9BC8CE6C-59B4-3144-B5C0-DFE7074C4DC2}" type="presOf" srcId="{BF24DA59-026C-4815-9F03-9D8CBAD68190}" destId="{868E0566-D896-4F80-B148-73E81DD805D9}" srcOrd="0" destOrd="0" presId="urn:microsoft.com/office/officeart/2005/8/layout/list1"/>
    <dgm:cxn modelId="{898FCA41-C735-7741-BC08-99834A4A7E95}" type="presParOf" srcId="{A18A9C17-9390-45A0-9885-C461F53A3FB1}" destId="{058A2EBD-9C5A-44D7-A7B9-847DD30F7892}" srcOrd="0" destOrd="0" presId="urn:microsoft.com/office/officeart/2005/8/layout/list1"/>
    <dgm:cxn modelId="{722C0C89-5B00-D24B-8AED-2AC1A30523F2}" type="presParOf" srcId="{058A2EBD-9C5A-44D7-A7B9-847DD30F7892}" destId="{21294880-741F-4BF1-BAA5-B30CF3150C41}" srcOrd="0" destOrd="0" presId="urn:microsoft.com/office/officeart/2005/8/layout/list1"/>
    <dgm:cxn modelId="{0446E70A-FEA1-C943-98C6-75C92EEA7E40}" type="presParOf" srcId="{058A2EBD-9C5A-44D7-A7B9-847DD30F7892}" destId="{388E9321-8D70-4823-B5EB-615A95EE3FAF}" srcOrd="1" destOrd="0" presId="urn:microsoft.com/office/officeart/2005/8/layout/list1"/>
    <dgm:cxn modelId="{F0BABBE7-E1C3-5A4A-BB4B-C725D6C8C9AB}" type="presParOf" srcId="{A18A9C17-9390-45A0-9885-C461F53A3FB1}" destId="{68023199-5233-441C-B208-9C98B45D0BA7}" srcOrd="1" destOrd="0" presId="urn:microsoft.com/office/officeart/2005/8/layout/list1"/>
    <dgm:cxn modelId="{9A815C69-E6D5-1545-9C1A-0FD12A98C0E9}" type="presParOf" srcId="{A18A9C17-9390-45A0-9885-C461F53A3FB1}" destId="{64A7C398-1706-4F22-9E19-8A05FD4866AD}" srcOrd="2" destOrd="0" presId="urn:microsoft.com/office/officeart/2005/8/layout/list1"/>
    <dgm:cxn modelId="{43EF5AEB-9AB5-9A4A-AD52-9FA86140A0FF}" type="presParOf" srcId="{A18A9C17-9390-45A0-9885-C461F53A3FB1}" destId="{4F507270-8CAC-47DB-AF87-20CF4F733458}" srcOrd="3" destOrd="0" presId="urn:microsoft.com/office/officeart/2005/8/layout/list1"/>
    <dgm:cxn modelId="{3BC832BD-544C-3148-9CA7-563E8F7E529E}" type="presParOf" srcId="{A18A9C17-9390-45A0-9885-C461F53A3FB1}" destId="{222BBF98-EF9E-4F9C-A8D1-DFFE511C290E}" srcOrd="4" destOrd="0" presId="urn:microsoft.com/office/officeart/2005/8/layout/list1"/>
    <dgm:cxn modelId="{9507A988-9B8A-F44F-96A2-C07B8F14CD54}" type="presParOf" srcId="{222BBF98-EF9E-4F9C-A8D1-DFFE511C290E}" destId="{F948596F-66AB-4CEB-BC73-71F94FC1E782}" srcOrd="0" destOrd="0" presId="urn:microsoft.com/office/officeart/2005/8/layout/list1"/>
    <dgm:cxn modelId="{459CD029-7B43-1049-9061-B209F7B833CA}" type="presParOf" srcId="{222BBF98-EF9E-4F9C-A8D1-DFFE511C290E}" destId="{516D4855-D455-461D-B133-4A6ABF967E75}" srcOrd="1" destOrd="0" presId="urn:microsoft.com/office/officeart/2005/8/layout/list1"/>
    <dgm:cxn modelId="{A9F389DC-4FA4-EE44-BB55-EC432F8E421B}" type="presParOf" srcId="{A18A9C17-9390-45A0-9885-C461F53A3FB1}" destId="{1044C2FB-B0AD-4122-B7BB-A2BF90DD06D1}" srcOrd="5" destOrd="0" presId="urn:microsoft.com/office/officeart/2005/8/layout/list1"/>
    <dgm:cxn modelId="{FCD31FBA-F17B-6547-96C0-5C3A02B36858}" type="presParOf" srcId="{A18A9C17-9390-45A0-9885-C461F53A3FB1}" destId="{868E0566-D896-4F80-B148-73E81DD805D9}"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chemeClr val="bg1">
            <a:lumMod val="75000"/>
          </a:schemeClr>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Performance Review</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DD5B0AA9-FD91-4124-808B-603D3166253C}" type="pres">
      <dgm:prSet presAssocID="{EBE436B8-21CF-4736-9906-1D324CB1504C}" presName="parTxOnly" presStyleLbl="node1" presStyleIdx="3"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4"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C37871B3-EE4C-43B5-84AD-B8B376C4415D}" type="pres">
      <dgm:prSet presAssocID="{BF3BE9EB-683D-42D7-8B7B-69E3A26F8DCF}" presName="parTxOnly" presStyleLbl="node1" presStyleIdx="5"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D852F7-A1FF-4BAA-9C1F-87ED66CDF367}" srcId="{3C79F202-46A3-4E8C-BFFB-E5230CDF8E28}" destId="{BF3BE9EB-683D-42D7-8B7B-69E3A26F8DCF}" srcOrd="5" destOrd="0" parTransId="{AD86BED1-BDB7-4F90-A85C-C107562A7212}" sibTransId="{0211ED15-6018-4919-ADD6-F8684B308927}"/>
    <dgm:cxn modelId="{B688BA00-1910-476B-B89D-A7ACB1A25AA8}" srcId="{3C79F202-46A3-4E8C-BFFB-E5230CDF8E28}" destId="{EBE436B8-21CF-4736-9906-1D324CB1504C}" srcOrd="3" destOrd="0" parTransId="{8D3E429C-83E6-439A-8E18-3293405ED7DC}" sibTransId="{97AD9ABE-C019-4AC4-B342-6B9565B3B760}"/>
    <dgm:cxn modelId="{301C5036-E24A-4C29-A44B-0FB2BEFC1CCA}" srcId="{3C79F202-46A3-4E8C-BFFB-E5230CDF8E28}" destId="{5F803A5B-22BE-4F34-85A6-10EBFB51D6CF}" srcOrd="0" destOrd="0" parTransId="{92CC963A-E024-49D6-A3F9-522A10DAD15F}" sibTransId="{EFCABC26-A0ED-4FAD-A1CF-FF820C0E94D3}"/>
    <dgm:cxn modelId="{84485889-2DB5-4706-8AD1-907C9653C90B}" type="presOf" srcId="{3C79F202-46A3-4E8C-BFFB-E5230CDF8E28}" destId="{14A16B3F-CB0E-40A4-B333-7069C057FBA2}" srcOrd="0" destOrd="0" presId="urn:microsoft.com/office/officeart/2005/8/layout/chevron1"/>
    <dgm:cxn modelId="{54E45043-7C6A-4DD7-A6E4-C5B7266DD953}" type="presOf" srcId="{EBE436B8-21CF-4736-9906-1D324CB1504C}" destId="{DD5B0AA9-FD91-4124-808B-603D3166253C}"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32F6A877-5276-4EA0-B3E8-450D5C235A68}" type="presOf" srcId="{BF3BE9EB-683D-42D7-8B7B-69E3A26F8DCF}" destId="{C37871B3-EE4C-43B5-84AD-B8B376C4415D}" srcOrd="0" destOrd="0" presId="urn:microsoft.com/office/officeart/2005/8/layout/chevron1"/>
    <dgm:cxn modelId="{85490929-307E-472A-B114-7D6D7E7DFC41}" type="presOf" srcId="{F45E658C-CC05-431A-9742-6C84849C6A16}" destId="{1C52663C-4804-444C-B9B9-C325ABAEDAEE}" srcOrd="0" destOrd="0" presId="urn:microsoft.com/office/officeart/2005/8/layout/chevron1"/>
    <dgm:cxn modelId="{7A372DE2-531C-4A87-A0B2-F02913FE7B59}" type="presOf" srcId="{AE028A22-C341-40CA-827D-B5042E6B1D80}" destId="{2BC94F5E-8EB4-4F53-A153-CBBA496E5432}" srcOrd="0" destOrd="0" presId="urn:microsoft.com/office/officeart/2005/8/layout/chevron1"/>
    <dgm:cxn modelId="{36FFEB00-93C5-4072-99A3-B0C1B188CCE4}" srcId="{3C79F202-46A3-4E8C-BFFB-E5230CDF8E28}" destId="{AE028A22-C341-40CA-827D-B5042E6B1D80}" srcOrd="1" destOrd="0" parTransId="{156EB9FA-05E1-4075-A044-62459FF7C7F6}" sibTransId="{5C6B81ED-DF34-4B12-9451-3190049FAC42}"/>
    <dgm:cxn modelId="{02C2287F-914C-4C35-B4F4-1021E334DF3C}" type="presOf" srcId="{5F803A5B-22BE-4F34-85A6-10EBFB51D6CF}" destId="{C2FA0260-AF8B-4C60-97DC-FCA88A0CE119}" srcOrd="0" destOrd="0" presId="urn:microsoft.com/office/officeart/2005/8/layout/chevron1"/>
    <dgm:cxn modelId="{C3E24B41-DA3C-4011-8A70-4B3B12225EC4}" type="presOf" srcId="{7D0E81F6-2069-415D-A38D-9A2442D6F072}" destId="{23385F22-28E8-4903-8ED4-C59D31D2B08B}"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D6A1A73F-5653-443C-91CD-E8824CFAB58F}" srcId="{3C79F202-46A3-4E8C-BFFB-E5230CDF8E28}" destId="{7D0E81F6-2069-415D-A38D-9A2442D6F072}" srcOrd="4" destOrd="0" parTransId="{69DF0798-6463-415C-976A-B0E41262E338}" sibTransId="{BF32C263-AD54-45E7-8E47-F06D6BD01BC6}"/>
    <dgm:cxn modelId="{7C890568-E323-4B71-A1E2-3453893900C6}" type="presOf" srcId="{706B95C1-C338-45B7-BA0B-A50F3207F412}" destId="{B4AEAA16-2F9F-40E9-87CF-FBCCCCCB0E50}" srcOrd="0" destOrd="0" presId="urn:microsoft.com/office/officeart/2005/8/layout/chevron1"/>
    <dgm:cxn modelId="{681E98C1-E589-42AA-B03C-4837094011B6}" type="presParOf" srcId="{14A16B3F-CB0E-40A4-B333-7069C057FBA2}" destId="{C2FA0260-AF8B-4C60-97DC-FCA88A0CE119}" srcOrd="0" destOrd="0" presId="urn:microsoft.com/office/officeart/2005/8/layout/chevron1"/>
    <dgm:cxn modelId="{9753EE74-217C-4292-ABCB-341EF768FEA6}" type="presParOf" srcId="{14A16B3F-CB0E-40A4-B333-7069C057FBA2}" destId="{24E8C84A-C2E3-4FE8-8DAF-F097F8E5CB4F}" srcOrd="1" destOrd="0" presId="urn:microsoft.com/office/officeart/2005/8/layout/chevron1"/>
    <dgm:cxn modelId="{0C9E6B99-A29A-45CA-B3DC-69998B3F3F7F}" type="presParOf" srcId="{14A16B3F-CB0E-40A4-B333-7069C057FBA2}" destId="{2BC94F5E-8EB4-4F53-A153-CBBA496E5432}" srcOrd="2" destOrd="0" presId="urn:microsoft.com/office/officeart/2005/8/layout/chevron1"/>
    <dgm:cxn modelId="{6AA77F9C-00A1-4374-9ECA-678EE92A7367}" type="presParOf" srcId="{14A16B3F-CB0E-40A4-B333-7069C057FBA2}" destId="{078376D3-0A69-43B0-BA11-AA605078D740}" srcOrd="3" destOrd="0" presId="urn:microsoft.com/office/officeart/2005/8/layout/chevron1"/>
    <dgm:cxn modelId="{9CE39DAF-6841-44AB-8BC0-5E5317D65B3B}" type="presParOf" srcId="{14A16B3F-CB0E-40A4-B333-7069C057FBA2}" destId="{B4AEAA16-2F9F-40E9-87CF-FBCCCCCB0E50}" srcOrd="4" destOrd="0" presId="urn:microsoft.com/office/officeart/2005/8/layout/chevron1"/>
    <dgm:cxn modelId="{25168015-717A-4DDE-9D1A-546B3C12EDBF}" type="presParOf" srcId="{14A16B3F-CB0E-40A4-B333-7069C057FBA2}" destId="{FB16C91A-ECE2-4021-971C-97D60E4B55F1}" srcOrd="5" destOrd="0" presId="urn:microsoft.com/office/officeart/2005/8/layout/chevron1"/>
    <dgm:cxn modelId="{7FF8C35E-6295-496C-BBCD-2EDD60EAC952}" type="presParOf" srcId="{14A16B3F-CB0E-40A4-B333-7069C057FBA2}" destId="{DD5B0AA9-FD91-4124-808B-603D3166253C}" srcOrd="6" destOrd="0" presId="urn:microsoft.com/office/officeart/2005/8/layout/chevron1"/>
    <dgm:cxn modelId="{70D31D05-C45D-44CB-91AC-12E8172117AB}" type="presParOf" srcId="{14A16B3F-CB0E-40A4-B333-7069C057FBA2}" destId="{5B5BC6B2-71A0-4363-BDB0-7033B75897C4}" srcOrd="7" destOrd="0" presId="urn:microsoft.com/office/officeart/2005/8/layout/chevron1"/>
    <dgm:cxn modelId="{9748B635-9B99-4C60-8195-AEAE9D6EFCAE}" type="presParOf" srcId="{14A16B3F-CB0E-40A4-B333-7069C057FBA2}" destId="{23385F22-28E8-4903-8ED4-C59D31D2B08B}" srcOrd="8" destOrd="0" presId="urn:microsoft.com/office/officeart/2005/8/layout/chevron1"/>
    <dgm:cxn modelId="{87C8F3B3-CB78-46F0-9B24-AF0EB75C2292}" type="presParOf" srcId="{14A16B3F-CB0E-40A4-B333-7069C057FBA2}" destId="{5BB195CE-30B6-4897-8F6C-9F66C8385790}" srcOrd="9" destOrd="0" presId="urn:microsoft.com/office/officeart/2005/8/layout/chevron1"/>
    <dgm:cxn modelId="{15353508-1253-4FFC-808C-FBE28AF8ED23}" type="presParOf" srcId="{14A16B3F-CB0E-40A4-B333-7069C057FBA2}" destId="{C37871B3-EE4C-43B5-84AD-B8B376C4415D}" srcOrd="10" destOrd="0" presId="urn:microsoft.com/office/officeart/2005/8/layout/chevron1"/>
    <dgm:cxn modelId="{ADC3E561-F33A-4D94-A672-5DEC9A54067E}" type="presParOf" srcId="{14A16B3F-CB0E-40A4-B333-7069C057FBA2}" destId="{3539B5FE-FBD7-4C5E-91B8-DDE08B3CB238}" srcOrd="11" destOrd="0" presId="urn:microsoft.com/office/officeart/2005/8/layout/chevron1"/>
    <dgm:cxn modelId="{682816EC-04C5-4297-9DDB-B1B268E1DD7D}"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282CB2C-ACAF-4210-9E98-74E4F1320F9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E5479E7-84EC-4132-8673-CD601521405B}">
      <dgm:prSet phldrT="[Text]" custT="1"/>
      <dgm:spPr>
        <a:solidFill>
          <a:srgbClr val="D2D2D2"/>
        </a:solidFill>
        <a:ln>
          <a:solidFill>
            <a:schemeClr val="bg1">
              <a:lumMod val="75000"/>
            </a:schemeClr>
          </a:solidFill>
        </a:ln>
      </dgm:spPr>
      <dgm:t>
        <a:bodyPr/>
        <a:lstStyle/>
        <a:p>
          <a:r>
            <a:rPr lang="en-US" sz="1600" dirty="0">
              <a:solidFill>
                <a:srgbClr val="005A3C"/>
              </a:solidFill>
              <a:latin typeface="Cambria" panose="02040503050406030204" pitchFamily="18" charset="0"/>
            </a:rPr>
            <a:t>S&amp;P 500</a:t>
          </a:r>
        </a:p>
        <a:p>
          <a:r>
            <a:rPr lang="en-US" sz="1600" dirty="0">
              <a:solidFill>
                <a:srgbClr val="005A3C"/>
              </a:solidFill>
              <a:latin typeface="Cambria" panose="02040503050406030204" pitchFamily="18" charset="0"/>
            </a:rPr>
            <a:t>32.59%</a:t>
          </a:r>
        </a:p>
      </dgm:t>
    </dgm:pt>
    <dgm:pt modelId="{28389CE7-4872-4700-82CE-BC4F80C71F27}" type="parTrans" cxnId="{8D779C2B-153E-4945-80CE-FDE43A14549D}">
      <dgm:prSet/>
      <dgm:spPr/>
      <dgm:t>
        <a:bodyPr/>
        <a:lstStyle/>
        <a:p>
          <a:endParaRPr lang="en-US"/>
        </a:p>
      </dgm:t>
    </dgm:pt>
    <dgm:pt modelId="{3CDEBF46-7D4C-48FA-A618-DF21DCEF69BF}" type="sibTrans" cxnId="{8D779C2B-153E-4945-80CE-FDE43A14549D}">
      <dgm:prSet/>
      <dgm:spPr/>
      <dgm:t>
        <a:bodyPr/>
        <a:lstStyle/>
        <a:p>
          <a:endParaRPr lang="en-US"/>
        </a:p>
      </dgm:t>
    </dgm:pt>
    <dgm:pt modelId="{6C9BC986-F374-4195-B430-BB68F772FB56}">
      <dgm:prSet phldrT="[Text]" custT="1"/>
      <dgm:spPr>
        <a:solidFill>
          <a:srgbClr val="005A3C"/>
        </a:solidFill>
        <a:ln>
          <a:solidFill>
            <a:srgbClr val="D2D2D2"/>
          </a:solidFill>
        </a:ln>
      </dgm:spPr>
      <dgm:t>
        <a:bodyPr/>
        <a:lstStyle/>
        <a:p>
          <a:pPr algn="ctr"/>
          <a:r>
            <a:rPr lang="en-US" sz="1500" dirty="0">
              <a:solidFill>
                <a:schemeClr val="bg1"/>
              </a:solidFill>
              <a:latin typeface="Cambria" panose="02040503050406030204" pitchFamily="18" charset="0"/>
            </a:rPr>
            <a:t>SAP</a:t>
          </a:r>
        </a:p>
        <a:p>
          <a:pPr algn="ctr"/>
          <a:r>
            <a:rPr lang="en-US" sz="1500" dirty="0">
              <a:solidFill>
                <a:schemeClr val="bg1"/>
              </a:solidFill>
              <a:latin typeface="Cambria" panose="02040503050406030204" pitchFamily="18" charset="0"/>
            </a:rPr>
            <a:t>25.36%</a:t>
          </a:r>
        </a:p>
        <a:p>
          <a:pPr algn="ctr"/>
          <a:endParaRPr lang="en-US" sz="1400" dirty="0">
            <a:latin typeface="Cambria" panose="02040503050406030204" pitchFamily="18" charset="0"/>
          </a:endParaRPr>
        </a:p>
      </dgm:t>
    </dgm:pt>
    <dgm:pt modelId="{E18FC8B1-58B8-4260-80C5-38063E9B00EE}" type="sibTrans" cxnId="{E89B85A8-5517-4248-8496-C9356CEA18BF}">
      <dgm:prSet/>
      <dgm:spPr/>
      <dgm:t>
        <a:bodyPr/>
        <a:lstStyle/>
        <a:p>
          <a:endParaRPr lang="en-US"/>
        </a:p>
      </dgm:t>
    </dgm:pt>
    <dgm:pt modelId="{4BD0AA17-E107-493F-BE56-4AFD20F3517A}" type="parTrans" cxnId="{E89B85A8-5517-4248-8496-C9356CEA18BF}">
      <dgm:prSet/>
      <dgm:spPr/>
      <dgm:t>
        <a:bodyPr/>
        <a:lstStyle/>
        <a:p>
          <a:endParaRPr lang="en-US"/>
        </a:p>
      </dgm:t>
    </dgm:pt>
    <dgm:pt modelId="{1A174731-22E1-43AC-ADA7-D67885708071}" type="pres">
      <dgm:prSet presAssocID="{A282CB2C-ACAF-4210-9E98-74E4F1320F9B}" presName="compositeShape" presStyleCnt="0">
        <dgm:presLayoutVars>
          <dgm:chMax val="7"/>
          <dgm:dir/>
          <dgm:resizeHandles val="exact"/>
        </dgm:presLayoutVars>
      </dgm:prSet>
      <dgm:spPr/>
      <dgm:t>
        <a:bodyPr/>
        <a:lstStyle/>
        <a:p>
          <a:endParaRPr lang="en-US"/>
        </a:p>
      </dgm:t>
    </dgm:pt>
    <dgm:pt modelId="{A28F736D-D466-4D8E-A33F-BAC8B261819B}" type="pres">
      <dgm:prSet presAssocID="{9E5479E7-84EC-4132-8673-CD601521405B}" presName="circ1" presStyleLbl="vennNode1" presStyleIdx="0" presStyleCnt="2" custScaleX="114659" custScaleY="112613" custLinFactNeighborX="-389" custLinFactNeighborY="-6175"/>
      <dgm:spPr/>
      <dgm:t>
        <a:bodyPr/>
        <a:lstStyle/>
        <a:p>
          <a:endParaRPr lang="en-US"/>
        </a:p>
      </dgm:t>
    </dgm:pt>
    <dgm:pt modelId="{C2731099-C69B-48E9-81F6-AA2077289502}" type="pres">
      <dgm:prSet presAssocID="{9E5479E7-84EC-4132-8673-CD601521405B}" presName="circ1Tx" presStyleLbl="revTx" presStyleIdx="0" presStyleCnt="0">
        <dgm:presLayoutVars>
          <dgm:chMax val="0"/>
          <dgm:chPref val="0"/>
          <dgm:bulletEnabled val="1"/>
        </dgm:presLayoutVars>
      </dgm:prSet>
      <dgm:spPr/>
      <dgm:t>
        <a:bodyPr/>
        <a:lstStyle/>
        <a:p>
          <a:endParaRPr lang="en-US"/>
        </a:p>
      </dgm:t>
    </dgm:pt>
    <dgm:pt modelId="{03FD5AD8-6C0B-4737-BA1E-994603461081}" type="pres">
      <dgm:prSet presAssocID="{6C9BC986-F374-4195-B430-BB68F772FB56}" presName="circ2" presStyleLbl="vennNode1" presStyleIdx="1" presStyleCnt="2" custLinFactNeighborX="1133" custLinFactNeighborY="-376"/>
      <dgm:spPr/>
      <dgm:t>
        <a:bodyPr/>
        <a:lstStyle/>
        <a:p>
          <a:endParaRPr lang="en-US"/>
        </a:p>
      </dgm:t>
    </dgm:pt>
    <dgm:pt modelId="{C2CAF110-0AA2-4BD2-B18C-3DCA4EB73997}" type="pres">
      <dgm:prSet presAssocID="{6C9BC986-F374-4195-B430-BB68F772FB56}" presName="circ2Tx" presStyleLbl="revTx" presStyleIdx="0" presStyleCnt="0">
        <dgm:presLayoutVars>
          <dgm:chMax val="0"/>
          <dgm:chPref val="0"/>
          <dgm:bulletEnabled val="1"/>
        </dgm:presLayoutVars>
      </dgm:prSet>
      <dgm:spPr/>
      <dgm:t>
        <a:bodyPr/>
        <a:lstStyle/>
        <a:p>
          <a:endParaRPr lang="en-US"/>
        </a:p>
      </dgm:t>
    </dgm:pt>
  </dgm:ptLst>
  <dgm:cxnLst>
    <dgm:cxn modelId="{4B4CCB30-F477-4D7D-A127-86659EFEC1D2}" type="presOf" srcId="{A282CB2C-ACAF-4210-9E98-74E4F1320F9B}" destId="{1A174731-22E1-43AC-ADA7-D67885708071}" srcOrd="0" destOrd="0" presId="urn:microsoft.com/office/officeart/2005/8/layout/venn1"/>
    <dgm:cxn modelId="{1741EFA7-E7C2-42E2-A4F9-3E6058B92951}" type="presOf" srcId="{6C9BC986-F374-4195-B430-BB68F772FB56}" destId="{C2CAF110-0AA2-4BD2-B18C-3DCA4EB73997}" srcOrd="1" destOrd="0" presId="urn:microsoft.com/office/officeart/2005/8/layout/venn1"/>
    <dgm:cxn modelId="{5ABB6277-CF4B-4165-9D64-D9871A135831}" type="presOf" srcId="{9E5479E7-84EC-4132-8673-CD601521405B}" destId="{C2731099-C69B-48E9-81F6-AA2077289502}" srcOrd="1" destOrd="0" presId="urn:microsoft.com/office/officeart/2005/8/layout/venn1"/>
    <dgm:cxn modelId="{8D779C2B-153E-4945-80CE-FDE43A14549D}" srcId="{A282CB2C-ACAF-4210-9E98-74E4F1320F9B}" destId="{9E5479E7-84EC-4132-8673-CD601521405B}" srcOrd="0" destOrd="0" parTransId="{28389CE7-4872-4700-82CE-BC4F80C71F27}" sibTransId="{3CDEBF46-7D4C-48FA-A618-DF21DCEF69BF}"/>
    <dgm:cxn modelId="{E89B85A8-5517-4248-8496-C9356CEA18BF}" srcId="{A282CB2C-ACAF-4210-9E98-74E4F1320F9B}" destId="{6C9BC986-F374-4195-B430-BB68F772FB56}" srcOrd="1" destOrd="0" parTransId="{4BD0AA17-E107-493F-BE56-4AFD20F3517A}" sibTransId="{E18FC8B1-58B8-4260-80C5-38063E9B00EE}"/>
    <dgm:cxn modelId="{F244BC7F-E9F2-4329-9308-725AE6344FF8}" type="presOf" srcId="{6C9BC986-F374-4195-B430-BB68F772FB56}" destId="{03FD5AD8-6C0B-4737-BA1E-994603461081}" srcOrd="0" destOrd="0" presId="urn:microsoft.com/office/officeart/2005/8/layout/venn1"/>
    <dgm:cxn modelId="{C918B8A2-7DB1-4610-AC5B-7B37DB34EBD9}" type="presOf" srcId="{9E5479E7-84EC-4132-8673-CD601521405B}" destId="{A28F736D-D466-4D8E-A33F-BAC8B261819B}" srcOrd="0" destOrd="0" presId="urn:microsoft.com/office/officeart/2005/8/layout/venn1"/>
    <dgm:cxn modelId="{200AC394-C2AA-474E-9E30-DBC784FD20C9}" type="presParOf" srcId="{1A174731-22E1-43AC-ADA7-D67885708071}" destId="{A28F736D-D466-4D8E-A33F-BAC8B261819B}" srcOrd="0" destOrd="0" presId="urn:microsoft.com/office/officeart/2005/8/layout/venn1"/>
    <dgm:cxn modelId="{3B2A8B68-64CA-4516-9858-08C5ED1FC7D3}" type="presParOf" srcId="{1A174731-22E1-43AC-ADA7-D67885708071}" destId="{C2731099-C69B-48E9-81F6-AA2077289502}" srcOrd="1" destOrd="0" presId="urn:microsoft.com/office/officeart/2005/8/layout/venn1"/>
    <dgm:cxn modelId="{95E3C0FA-E7CD-420D-930D-6110B3A420E8}" type="presParOf" srcId="{1A174731-22E1-43AC-ADA7-D67885708071}" destId="{03FD5AD8-6C0B-4737-BA1E-994603461081}" srcOrd="2" destOrd="0" presId="urn:microsoft.com/office/officeart/2005/8/layout/venn1"/>
    <dgm:cxn modelId="{30059819-44D2-400A-A36A-EA8727A75527}" type="presParOf" srcId="{1A174731-22E1-43AC-ADA7-D67885708071}" destId="{C2CAF110-0AA2-4BD2-B18C-3DCA4EB7399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005A3C"/>
        </a:solidFill>
      </dgm:spPr>
      <dgm:t>
        <a:bodyPr/>
        <a:lstStyle/>
        <a:p>
          <a:r>
            <a:rPr lang="en-US" dirty="0">
              <a:solidFill>
                <a:schemeClr val="bg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D852F7-A1FF-4BAA-9C1F-87ED66CDF367}" srcId="{3C79F202-46A3-4E8C-BFFB-E5230CDF8E28}" destId="{BF3BE9EB-683D-42D7-8B7B-69E3A26F8DCF}" srcOrd="3" destOrd="0" parTransId="{AD86BED1-BDB7-4F90-A85C-C107562A7212}" sibTransId="{0211ED15-6018-4919-ADD6-F8684B308927}"/>
    <dgm:cxn modelId="{B688BA00-1910-476B-B89D-A7ACB1A25AA8}" srcId="{3C79F202-46A3-4E8C-BFFB-E5230CDF8E28}" destId="{EBE436B8-21CF-4736-9906-1D324CB1504C}" srcOrd="4" destOrd="0" parTransId="{8D3E429C-83E6-439A-8E18-3293405ED7DC}" sibTransId="{97AD9ABE-C019-4AC4-B342-6B9565B3B760}"/>
    <dgm:cxn modelId="{301C5036-E24A-4C29-A44B-0FB2BEFC1CCA}" srcId="{3C79F202-46A3-4E8C-BFFB-E5230CDF8E28}" destId="{5F803A5B-22BE-4F34-85A6-10EBFB51D6CF}" srcOrd="0" destOrd="0" parTransId="{92CC963A-E024-49D6-A3F9-522A10DAD15F}" sibTransId="{EFCABC26-A0ED-4FAD-A1CF-FF820C0E94D3}"/>
    <dgm:cxn modelId="{5BEBD1AE-D178-461A-942E-A1676B2FEFD2}" type="presOf" srcId="{5F803A5B-22BE-4F34-85A6-10EBFB51D6CF}" destId="{C2FA0260-AF8B-4C60-97DC-FCA88A0CE119}"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53BD09CE-381B-4A34-BCB0-91EC64DAF7AE}" type="presOf" srcId="{3C79F202-46A3-4E8C-BFFB-E5230CDF8E28}" destId="{14A16B3F-CB0E-40A4-B333-7069C057FBA2}" srcOrd="0" destOrd="0" presId="urn:microsoft.com/office/officeart/2005/8/layout/chevron1"/>
    <dgm:cxn modelId="{CD5F0EEC-5DD1-4915-9ED6-03726A0FAFAB}" type="presOf" srcId="{EBE436B8-21CF-4736-9906-1D324CB1504C}" destId="{DD5B0AA9-FD91-4124-808B-603D3166253C}" srcOrd="0" destOrd="0" presId="urn:microsoft.com/office/officeart/2005/8/layout/chevron1"/>
    <dgm:cxn modelId="{982D9AAC-05EE-4141-A160-2038951EC5A0}" type="presOf" srcId="{F45E658C-CC05-431A-9742-6C84849C6A16}" destId="{1C52663C-4804-444C-B9B9-C325ABAEDAEE}" srcOrd="0" destOrd="0" presId="urn:microsoft.com/office/officeart/2005/8/layout/chevron1"/>
    <dgm:cxn modelId="{7079BA80-5126-4F41-A144-7031DB6E7FA9}" type="presOf" srcId="{AE028A22-C341-40CA-827D-B5042E6B1D80}" destId="{2BC94F5E-8EB4-4F53-A153-CBBA496E5432}" srcOrd="0" destOrd="0" presId="urn:microsoft.com/office/officeart/2005/8/layout/chevron1"/>
    <dgm:cxn modelId="{36FFEB00-93C5-4072-99A3-B0C1B188CCE4}" srcId="{3C79F202-46A3-4E8C-BFFB-E5230CDF8E28}" destId="{AE028A22-C341-40CA-827D-B5042E6B1D80}" srcOrd="1" destOrd="0" parTransId="{156EB9FA-05E1-4075-A044-62459FF7C7F6}" sibTransId="{5C6B81ED-DF34-4B12-9451-3190049FAC42}"/>
    <dgm:cxn modelId="{D649B285-A65C-4D99-860A-540AB57337E1}" type="presOf" srcId="{BF3BE9EB-683D-42D7-8B7B-69E3A26F8DCF}" destId="{C37871B3-EE4C-43B5-84AD-B8B376C4415D}" srcOrd="0" destOrd="0" presId="urn:microsoft.com/office/officeart/2005/8/layout/chevron1"/>
    <dgm:cxn modelId="{47AD0E18-C6D2-4F4C-8BD2-4990CC8822BC}" type="presOf" srcId="{7D0E81F6-2069-415D-A38D-9A2442D6F072}" destId="{23385F22-28E8-4903-8ED4-C59D31D2B08B}"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D6A1A73F-5653-443C-91CD-E8824CFAB58F}" srcId="{3C79F202-46A3-4E8C-BFFB-E5230CDF8E28}" destId="{7D0E81F6-2069-415D-A38D-9A2442D6F072}" srcOrd="5" destOrd="0" parTransId="{69DF0798-6463-415C-976A-B0E41262E338}" sibTransId="{BF32C263-AD54-45E7-8E47-F06D6BD01BC6}"/>
    <dgm:cxn modelId="{5ECA3F15-3878-4AAC-9BA8-7C1F4F78292D}" type="presOf" srcId="{706B95C1-C338-45B7-BA0B-A50F3207F412}" destId="{B4AEAA16-2F9F-40E9-87CF-FBCCCCCB0E50}" srcOrd="0" destOrd="0" presId="urn:microsoft.com/office/officeart/2005/8/layout/chevron1"/>
    <dgm:cxn modelId="{94D1C6C6-312E-43AE-A5EC-F29A0F72A32D}" type="presParOf" srcId="{14A16B3F-CB0E-40A4-B333-7069C057FBA2}" destId="{C2FA0260-AF8B-4C60-97DC-FCA88A0CE119}" srcOrd="0" destOrd="0" presId="urn:microsoft.com/office/officeart/2005/8/layout/chevron1"/>
    <dgm:cxn modelId="{05CD4B62-0A34-45B7-ABB9-06F352B803A4}" type="presParOf" srcId="{14A16B3F-CB0E-40A4-B333-7069C057FBA2}" destId="{24E8C84A-C2E3-4FE8-8DAF-F097F8E5CB4F}" srcOrd="1" destOrd="0" presId="urn:microsoft.com/office/officeart/2005/8/layout/chevron1"/>
    <dgm:cxn modelId="{2489A028-FB9D-428C-AA34-6E5C44CEF19E}" type="presParOf" srcId="{14A16B3F-CB0E-40A4-B333-7069C057FBA2}" destId="{2BC94F5E-8EB4-4F53-A153-CBBA496E5432}" srcOrd="2" destOrd="0" presId="urn:microsoft.com/office/officeart/2005/8/layout/chevron1"/>
    <dgm:cxn modelId="{0F10D5F9-5A31-440A-BF50-42974D8C60C4}" type="presParOf" srcId="{14A16B3F-CB0E-40A4-B333-7069C057FBA2}" destId="{078376D3-0A69-43B0-BA11-AA605078D740}" srcOrd="3" destOrd="0" presId="urn:microsoft.com/office/officeart/2005/8/layout/chevron1"/>
    <dgm:cxn modelId="{E03C4C82-3E3D-4212-9F81-2FC96E85FC4C}" type="presParOf" srcId="{14A16B3F-CB0E-40A4-B333-7069C057FBA2}" destId="{B4AEAA16-2F9F-40E9-87CF-FBCCCCCB0E50}" srcOrd="4" destOrd="0" presId="urn:microsoft.com/office/officeart/2005/8/layout/chevron1"/>
    <dgm:cxn modelId="{182F6D8D-561A-4C60-AC1F-744BB6B9356A}" type="presParOf" srcId="{14A16B3F-CB0E-40A4-B333-7069C057FBA2}" destId="{FB16C91A-ECE2-4021-971C-97D60E4B55F1}" srcOrd="5" destOrd="0" presId="urn:microsoft.com/office/officeart/2005/8/layout/chevron1"/>
    <dgm:cxn modelId="{61674809-4370-4E92-80D3-E683380673F3}" type="presParOf" srcId="{14A16B3F-CB0E-40A4-B333-7069C057FBA2}" destId="{C37871B3-EE4C-43B5-84AD-B8B376C4415D}" srcOrd="6" destOrd="0" presId="urn:microsoft.com/office/officeart/2005/8/layout/chevron1"/>
    <dgm:cxn modelId="{30FF2808-9F11-4A3A-91EF-C59D7D22FAC4}" type="presParOf" srcId="{14A16B3F-CB0E-40A4-B333-7069C057FBA2}" destId="{3539B5FE-FBD7-4C5E-91B8-DDE08B3CB238}" srcOrd="7" destOrd="0" presId="urn:microsoft.com/office/officeart/2005/8/layout/chevron1"/>
    <dgm:cxn modelId="{46918C7D-2E89-490E-9B16-BF8BFF10925C}" type="presParOf" srcId="{14A16B3F-CB0E-40A4-B333-7069C057FBA2}" destId="{DD5B0AA9-FD91-4124-808B-603D3166253C}" srcOrd="8" destOrd="0" presId="urn:microsoft.com/office/officeart/2005/8/layout/chevron1"/>
    <dgm:cxn modelId="{162A3C70-A5E8-4950-A90E-826681A004B1}" type="presParOf" srcId="{14A16B3F-CB0E-40A4-B333-7069C057FBA2}" destId="{5B5BC6B2-71A0-4363-BDB0-7033B75897C4}" srcOrd="9" destOrd="0" presId="urn:microsoft.com/office/officeart/2005/8/layout/chevron1"/>
    <dgm:cxn modelId="{C4B0FD0B-C67D-4036-B0BC-FAF259933F49}" type="presParOf" srcId="{14A16B3F-CB0E-40A4-B333-7069C057FBA2}" destId="{23385F22-28E8-4903-8ED4-C59D31D2B08B}" srcOrd="10" destOrd="0" presId="urn:microsoft.com/office/officeart/2005/8/layout/chevron1"/>
    <dgm:cxn modelId="{7DCC92D9-32B2-4F1A-AE36-9D3A6A5CBA49}" type="presParOf" srcId="{14A16B3F-CB0E-40A4-B333-7069C057FBA2}" destId="{5BB195CE-30B6-4897-8F6C-9F66C8385790}" srcOrd="11" destOrd="0" presId="urn:microsoft.com/office/officeart/2005/8/layout/chevron1"/>
    <dgm:cxn modelId="{09FC04BC-1904-475E-A55E-6050F3A0C84D}"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9C6C18-2A73-490A-AC96-301B68E8BC36}" type="doc">
      <dgm:prSet loTypeId="urn:microsoft.com/office/officeart/2005/8/layout/hProcess11" loCatId="process" qsTypeId="urn:microsoft.com/office/officeart/2005/8/quickstyle/simple1" qsCatId="simple" csTypeId="urn:microsoft.com/office/officeart/2005/8/colors/accent3_3" csCatId="accent3" phldr="1"/>
      <dgm:spPr/>
    </dgm:pt>
    <dgm:pt modelId="{844193E7-53D7-4E16-B5A1-2132ADC494D4}">
      <dgm:prSet phldrT="[Text]" custT="1"/>
      <dgm:spPr/>
      <dgm:t>
        <a:bodyPr/>
        <a:lstStyle/>
        <a:p>
          <a:r>
            <a:rPr lang="en-US" sz="1400" dirty="0">
              <a:latin typeface="Cambria" charset="0"/>
              <a:ea typeface="Cambria" charset="0"/>
              <a:cs typeface="Cambria" charset="0"/>
            </a:rPr>
            <a:t>Team Formation</a:t>
          </a:r>
        </a:p>
      </dgm:t>
    </dgm:pt>
    <dgm:pt modelId="{039612AE-A586-495A-B8A6-42D22EA3D20B}" type="parTrans" cxnId="{F4A0A747-D149-4DD3-8F9A-91A57B6A6CC8}">
      <dgm:prSet/>
      <dgm:spPr/>
      <dgm:t>
        <a:bodyPr/>
        <a:lstStyle/>
        <a:p>
          <a:endParaRPr lang="en-US"/>
        </a:p>
      </dgm:t>
    </dgm:pt>
    <dgm:pt modelId="{0D29DE42-39F3-4252-B147-FECACB2F65CD}" type="sibTrans" cxnId="{F4A0A747-D149-4DD3-8F9A-91A57B6A6CC8}">
      <dgm:prSet/>
      <dgm:spPr/>
      <dgm:t>
        <a:bodyPr/>
        <a:lstStyle/>
        <a:p>
          <a:endParaRPr lang="en-US"/>
        </a:p>
      </dgm:t>
    </dgm:pt>
    <dgm:pt modelId="{9BB15FC0-29BC-4DC0-9A2C-CCB5683AA321}">
      <dgm:prSet phldrT="[Text]" custT="1"/>
      <dgm:spPr/>
      <dgm:t>
        <a:bodyPr/>
        <a:lstStyle/>
        <a:p>
          <a:pPr algn="l"/>
          <a:r>
            <a:rPr lang="en-US" sz="1400" dirty="0">
              <a:latin typeface="Cambria" charset="0"/>
              <a:ea typeface="Cambria" charset="0"/>
              <a:cs typeface="Cambria" charset="0"/>
            </a:rPr>
            <a:t>Team Pitches</a:t>
          </a:r>
        </a:p>
      </dgm:t>
    </dgm:pt>
    <dgm:pt modelId="{D89F60BA-E2A8-4B31-AA15-2863EFA8C1EB}" type="parTrans" cxnId="{4668DA32-5392-446B-A8B8-42A48A493527}">
      <dgm:prSet/>
      <dgm:spPr/>
      <dgm:t>
        <a:bodyPr/>
        <a:lstStyle/>
        <a:p>
          <a:endParaRPr lang="en-US"/>
        </a:p>
      </dgm:t>
    </dgm:pt>
    <dgm:pt modelId="{25832785-B39F-4C70-B3CD-C193DDC7EF62}" type="sibTrans" cxnId="{4668DA32-5392-446B-A8B8-42A48A493527}">
      <dgm:prSet/>
      <dgm:spPr/>
      <dgm:t>
        <a:bodyPr/>
        <a:lstStyle/>
        <a:p>
          <a:endParaRPr lang="en-US"/>
        </a:p>
      </dgm:t>
    </dgm:pt>
    <dgm:pt modelId="{741C02E9-F425-4034-85B3-447D45AAD640}">
      <dgm:prSet phldrT="[Text]" custT="1"/>
      <dgm:spPr/>
      <dgm:t>
        <a:bodyPr/>
        <a:lstStyle/>
        <a:p>
          <a:pPr algn="l"/>
          <a:r>
            <a:rPr lang="en-US" sz="1200" dirty="0">
              <a:latin typeface="Cambria" charset="0"/>
              <a:ea typeface="Cambria" charset="0"/>
              <a:cs typeface="Cambria" charset="0"/>
            </a:rPr>
            <a:t>Current events</a:t>
          </a:r>
        </a:p>
      </dgm:t>
    </dgm:pt>
    <dgm:pt modelId="{F098C747-24FF-4E27-8DEB-77A931EFB6A1}" type="parTrans" cxnId="{F34A99FF-D319-4F3B-95A6-C13CD0D6B2F2}">
      <dgm:prSet/>
      <dgm:spPr/>
      <dgm:t>
        <a:bodyPr/>
        <a:lstStyle/>
        <a:p>
          <a:endParaRPr lang="en-US"/>
        </a:p>
      </dgm:t>
    </dgm:pt>
    <dgm:pt modelId="{16E73431-4E44-46F4-AE1B-68E0D3AFBD14}" type="sibTrans" cxnId="{F34A99FF-D319-4F3B-95A6-C13CD0D6B2F2}">
      <dgm:prSet/>
      <dgm:spPr/>
      <dgm:t>
        <a:bodyPr/>
        <a:lstStyle/>
        <a:p>
          <a:endParaRPr lang="en-US"/>
        </a:p>
      </dgm:t>
    </dgm:pt>
    <dgm:pt modelId="{F3225442-1369-4648-BB71-73002E9CB7E9}">
      <dgm:prSet phldrT="[Text]" custT="1"/>
      <dgm:spPr/>
      <dgm:t>
        <a:bodyPr/>
        <a:lstStyle/>
        <a:p>
          <a:r>
            <a:rPr lang="en-US" sz="1200" dirty="0">
              <a:latin typeface="Cambria" charset="0"/>
              <a:ea typeface="Cambria" charset="0"/>
              <a:cs typeface="Cambria" charset="0"/>
            </a:rPr>
            <a:t>Stock analysis</a:t>
          </a:r>
        </a:p>
      </dgm:t>
    </dgm:pt>
    <dgm:pt modelId="{5FC59C6B-4897-412B-8D89-44B41CC5273E}" type="parTrans" cxnId="{12485993-5F27-46A7-BE73-543CE6BD171A}">
      <dgm:prSet/>
      <dgm:spPr/>
      <dgm:t>
        <a:bodyPr/>
        <a:lstStyle/>
        <a:p>
          <a:endParaRPr lang="en-US"/>
        </a:p>
      </dgm:t>
    </dgm:pt>
    <dgm:pt modelId="{2B2695FD-98BA-45F1-BD04-C8628626A0FC}" type="sibTrans" cxnId="{12485993-5F27-46A7-BE73-543CE6BD171A}">
      <dgm:prSet/>
      <dgm:spPr/>
      <dgm:t>
        <a:bodyPr/>
        <a:lstStyle/>
        <a:p>
          <a:endParaRPr lang="en-US"/>
        </a:p>
      </dgm:t>
    </dgm:pt>
    <dgm:pt modelId="{770AD11E-E37B-4341-A58F-DFC23432CB9B}">
      <dgm:prSet phldrT="[Text]" custT="1"/>
      <dgm:spPr/>
      <dgm:t>
        <a:bodyPr/>
        <a:lstStyle/>
        <a:p>
          <a:r>
            <a:rPr lang="en-US" sz="1200" dirty="0">
              <a:latin typeface="Cambria" charset="0"/>
              <a:ea typeface="Cambria" charset="0"/>
              <a:cs typeface="Cambria" charset="0"/>
            </a:rPr>
            <a:t>Sector coverage assigned</a:t>
          </a:r>
        </a:p>
      </dgm:t>
    </dgm:pt>
    <dgm:pt modelId="{600D293A-0808-46EE-A9C9-DA847090DF3B}" type="parTrans" cxnId="{66FC4DB6-B076-42D9-AA18-E89A6C08386B}">
      <dgm:prSet/>
      <dgm:spPr/>
      <dgm:t>
        <a:bodyPr/>
        <a:lstStyle/>
        <a:p>
          <a:endParaRPr lang="en-US"/>
        </a:p>
      </dgm:t>
    </dgm:pt>
    <dgm:pt modelId="{8EF5B791-3E27-49DA-A5C2-1DDDF513E263}" type="sibTrans" cxnId="{66FC4DB6-B076-42D9-AA18-E89A6C08386B}">
      <dgm:prSet/>
      <dgm:spPr/>
      <dgm:t>
        <a:bodyPr/>
        <a:lstStyle/>
        <a:p>
          <a:endParaRPr lang="en-US"/>
        </a:p>
      </dgm:t>
    </dgm:pt>
    <dgm:pt modelId="{AE4DBF40-A943-44CF-B555-547EDE6A8F18}">
      <dgm:prSet phldrT="[Text]" custT="1"/>
      <dgm:spPr/>
      <dgm:t>
        <a:bodyPr/>
        <a:lstStyle/>
        <a:p>
          <a:pPr algn="l"/>
          <a:r>
            <a:rPr lang="en-US" sz="1200" dirty="0">
              <a:latin typeface="Cambria" charset="0"/>
              <a:ea typeface="Cambria" charset="0"/>
              <a:cs typeface="Cambria" charset="0"/>
            </a:rPr>
            <a:t>Stock recommendations</a:t>
          </a:r>
        </a:p>
      </dgm:t>
    </dgm:pt>
    <dgm:pt modelId="{F4735721-FC90-488A-B1EB-A2557980964D}" type="parTrans" cxnId="{114417B5-0946-4A8C-B914-599F54B3880A}">
      <dgm:prSet/>
      <dgm:spPr/>
      <dgm:t>
        <a:bodyPr/>
        <a:lstStyle/>
        <a:p>
          <a:endParaRPr lang="en-US"/>
        </a:p>
      </dgm:t>
    </dgm:pt>
    <dgm:pt modelId="{305E5D61-F152-4997-A468-EE58D2466816}" type="sibTrans" cxnId="{114417B5-0946-4A8C-B914-599F54B3880A}">
      <dgm:prSet/>
      <dgm:spPr/>
      <dgm:t>
        <a:bodyPr/>
        <a:lstStyle/>
        <a:p>
          <a:endParaRPr lang="en-US"/>
        </a:p>
      </dgm:t>
    </dgm:pt>
    <dgm:pt modelId="{72E24389-49F2-4123-B278-84C47991415B}">
      <dgm:prSet phldrT="[Text]" custT="1"/>
      <dgm:spPr/>
      <dgm:t>
        <a:bodyPr/>
        <a:lstStyle/>
        <a:p>
          <a:pPr marL="57150" lvl="1" indent="0" algn="l" defTabSz="355600">
            <a:lnSpc>
              <a:spcPct val="90000"/>
            </a:lnSpc>
            <a:spcBef>
              <a:spcPct val="0"/>
            </a:spcBef>
            <a:spcAft>
              <a:spcPct val="15000"/>
            </a:spcAft>
            <a:buNone/>
          </a:pPr>
          <a:r>
            <a:rPr lang="en-US" sz="1200" dirty="0">
              <a:latin typeface="Cambria" charset="0"/>
              <a:ea typeface="Cambria" charset="0"/>
              <a:cs typeface="Cambria" charset="0"/>
            </a:rPr>
            <a:t>Students vote on recommendations</a:t>
          </a:r>
        </a:p>
      </dgm:t>
    </dgm:pt>
    <dgm:pt modelId="{97644185-83E6-4FB6-B394-A87636D730F3}" type="parTrans" cxnId="{3CF6D2A1-E3C6-4D67-A337-3CB54149F37C}">
      <dgm:prSet/>
      <dgm:spPr/>
      <dgm:t>
        <a:bodyPr/>
        <a:lstStyle/>
        <a:p>
          <a:endParaRPr lang="en-US"/>
        </a:p>
      </dgm:t>
    </dgm:pt>
    <dgm:pt modelId="{400CA192-620F-4355-8F3F-EC52A1B73CAD}" type="sibTrans" cxnId="{3CF6D2A1-E3C6-4D67-A337-3CB54149F37C}">
      <dgm:prSet/>
      <dgm:spPr/>
      <dgm:t>
        <a:bodyPr/>
        <a:lstStyle/>
        <a:p>
          <a:endParaRPr lang="en-US"/>
        </a:p>
      </dgm:t>
    </dgm:pt>
    <dgm:pt modelId="{F205EFBE-7FD3-45FE-ADF3-F8007B9F4DC9}">
      <dgm:prSet phldrT="[Text]" custT="1"/>
      <dgm:spPr/>
      <dgm:t>
        <a:bodyPr/>
        <a:lstStyle/>
        <a:p>
          <a:pPr lvl="0" algn="l" defTabSz="444500">
            <a:lnSpc>
              <a:spcPct val="90000"/>
            </a:lnSpc>
            <a:spcBef>
              <a:spcPct val="0"/>
            </a:spcBef>
            <a:spcAft>
              <a:spcPct val="35000"/>
            </a:spcAft>
          </a:pPr>
          <a:r>
            <a:rPr lang="en-US" sz="1400" dirty="0">
              <a:latin typeface="Cambria" charset="0"/>
              <a:ea typeface="Cambria" charset="0"/>
              <a:cs typeface="Cambria" charset="0"/>
            </a:rPr>
            <a:t>Investment Voting</a:t>
          </a:r>
        </a:p>
      </dgm:t>
    </dgm:pt>
    <dgm:pt modelId="{BC3C5B1A-3DEB-4EE9-A448-8E615C9A1EF4}" type="parTrans" cxnId="{A9C31615-B11A-4C80-A422-0FAC601D53E3}">
      <dgm:prSet/>
      <dgm:spPr/>
      <dgm:t>
        <a:bodyPr/>
        <a:lstStyle/>
        <a:p>
          <a:endParaRPr lang="en-US"/>
        </a:p>
      </dgm:t>
    </dgm:pt>
    <dgm:pt modelId="{25F34BBC-25E8-46D9-9D64-4B7CAEE47F59}" type="sibTrans" cxnId="{A9C31615-B11A-4C80-A422-0FAC601D53E3}">
      <dgm:prSet/>
      <dgm:spPr/>
      <dgm:t>
        <a:bodyPr/>
        <a:lstStyle/>
        <a:p>
          <a:endParaRPr lang="en-US"/>
        </a:p>
      </dgm:t>
    </dgm:pt>
    <dgm:pt modelId="{40BC976F-C019-4317-8DBB-1D920E0BADA6}" type="pres">
      <dgm:prSet presAssocID="{039C6C18-2A73-490A-AC96-301B68E8BC36}" presName="Name0" presStyleCnt="0">
        <dgm:presLayoutVars>
          <dgm:dir/>
          <dgm:resizeHandles val="exact"/>
        </dgm:presLayoutVars>
      </dgm:prSet>
      <dgm:spPr/>
    </dgm:pt>
    <dgm:pt modelId="{4B407301-3356-4E45-BE5F-9ED588099B8F}" type="pres">
      <dgm:prSet presAssocID="{039C6C18-2A73-490A-AC96-301B68E8BC36}" presName="arrow" presStyleLbl="bgShp" presStyleIdx="0" presStyleCnt="1" custLinFactNeighborX="450" custLinFactNeighborY="-2810"/>
      <dgm:spPr>
        <a:solidFill>
          <a:srgbClr val="005A3C"/>
        </a:solidFill>
        <a:ln>
          <a:solidFill>
            <a:schemeClr val="bg1"/>
          </a:solidFill>
        </a:ln>
      </dgm:spPr>
    </dgm:pt>
    <dgm:pt modelId="{B0D2CE7A-125A-42D2-8938-A7046676D623}" type="pres">
      <dgm:prSet presAssocID="{039C6C18-2A73-490A-AC96-301B68E8BC36}" presName="points" presStyleCnt="0"/>
      <dgm:spPr/>
    </dgm:pt>
    <dgm:pt modelId="{18AC4F59-1DCA-47E9-8D9D-F8003E30E9B0}" type="pres">
      <dgm:prSet presAssocID="{844193E7-53D7-4E16-B5A1-2132ADC494D4}" presName="compositeA" presStyleCnt="0"/>
      <dgm:spPr/>
    </dgm:pt>
    <dgm:pt modelId="{F4407757-1ABD-4EF1-8E73-342FF2D35C39}" type="pres">
      <dgm:prSet presAssocID="{844193E7-53D7-4E16-B5A1-2132ADC494D4}" presName="textA" presStyleLbl="revTx" presStyleIdx="0" presStyleCnt="3" custScaleY="55257" custLinFactY="76374" custLinFactNeighborX="4652" custLinFactNeighborY="100000">
        <dgm:presLayoutVars>
          <dgm:bulletEnabled val="1"/>
        </dgm:presLayoutVars>
      </dgm:prSet>
      <dgm:spPr/>
      <dgm:t>
        <a:bodyPr/>
        <a:lstStyle/>
        <a:p>
          <a:endParaRPr lang="en-US"/>
        </a:p>
      </dgm:t>
    </dgm:pt>
    <dgm:pt modelId="{CCD2BFA6-0BFD-49BA-9E6F-B8B940CDB5B5}" type="pres">
      <dgm:prSet presAssocID="{844193E7-53D7-4E16-B5A1-2132ADC494D4}" presName="circleA" presStyleLbl="node1" presStyleIdx="0" presStyleCnt="3" custLinFactNeighborX="-7965" custLinFactNeighborY="30748"/>
      <dgm:spPr>
        <a:solidFill>
          <a:srgbClr val="D2D2D2"/>
        </a:solidFill>
        <a:ln>
          <a:solidFill>
            <a:schemeClr val="tx1"/>
          </a:solidFill>
        </a:ln>
      </dgm:spPr>
    </dgm:pt>
    <dgm:pt modelId="{FEF5DE32-8F46-482F-8189-8294CFEED76D}" type="pres">
      <dgm:prSet presAssocID="{844193E7-53D7-4E16-B5A1-2132ADC494D4}" presName="spaceA" presStyleCnt="0"/>
      <dgm:spPr/>
    </dgm:pt>
    <dgm:pt modelId="{D09DFB02-8CC9-4E3C-A5BB-FFAFE362A01C}" type="pres">
      <dgm:prSet presAssocID="{0D29DE42-39F3-4252-B147-FECACB2F65CD}" presName="space" presStyleCnt="0"/>
      <dgm:spPr/>
    </dgm:pt>
    <dgm:pt modelId="{48C7F0C8-EAC5-4F40-8456-A32E4E573ED0}" type="pres">
      <dgm:prSet presAssocID="{9BB15FC0-29BC-4DC0-9A2C-CCB5683AA321}" presName="compositeB" presStyleCnt="0"/>
      <dgm:spPr/>
    </dgm:pt>
    <dgm:pt modelId="{48DB00A9-84D6-4682-8C08-099C6973741D}" type="pres">
      <dgm:prSet presAssocID="{9BB15FC0-29BC-4DC0-9A2C-CCB5683AA321}" presName="textB" presStyleLbl="revTx" presStyleIdx="1" presStyleCnt="3" custLinFactNeighborX="13456" custLinFactNeighborY="4237">
        <dgm:presLayoutVars>
          <dgm:bulletEnabled val="1"/>
        </dgm:presLayoutVars>
      </dgm:prSet>
      <dgm:spPr/>
      <dgm:t>
        <a:bodyPr/>
        <a:lstStyle/>
        <a:p>
          <a:endParaRPr lang="en-US"/>
        </a:p>
      </dgm:t>
    </dgm:pt>
    <dgm:pt modelId="{07E7B84B-ED39-4AC0-B715-7027DBDC7919}" type="pres">
      <dgm:prSet presAssocID="{9BB15FC0-29BC-4DC0-9A2C-CCB5683AA321}" presName="circleB" presStyleLbl="node1" presStyleIdx="1" presStyleCnt="3" custLinFactX="52261" custLinFactNeighborX="100000" custLinFactNeighborY="-13995"/>
      <dgm:spPr>
        <a:solidFill>
          <a:srgbClr val="D2D2D2"/>
        </a:solidFill>
        <a:ln>
          <a:solidFill>
            <a:schemeClr val="tx1"/>
          </a:solidFill>
        </a:ln>
      </dgm:spPr>
    </dgm:pt>
    <dgm:pt modelId="{81A57E03-AD97-412C-ADC1-C491208D2967}" type="pres">
      <dgm:prSet presAssocID="{9BB15FC0-29BC-4DC0-9A2C-CCB5683AA321}" presName="spaceB" presStyleCnt="0"/>
      <dgm:spPr/>
    </dgm:pt>
    <dgm:pt modelId="{B135C5B5-B265-4D86-97F4-6896F909FFEF}" type="pres">
      <dgm:prSet presAssocID="{25832785-B39F-4C70-B3CD-C193DDC7EF62}" presName="space" presStyleCnt="0"/>
      <dgm:spPr/>
    </dgm:pt>
    <dgm:pt modelId="{712E7E80-3AF9-4C7F-92D4-C8A9E333F5D6}" type="pres">
      <dgm:prSet presAssocID="{F205EFBE-7FD3-45FE-ADF3-F8007B9F4DC9}" presName="compositeA" presStyleCnt="0"/>
      <dgm:spPr/>
    </dgm:pt>
    <dgm:pt modelId="{0E3AB6DB-BB63-4899-BA76-F32782909671}" type="pres">
      <dgm:prSet presAssocID="{F205EFBE-7FD3-45FE-ADF3-F8007B9F4DC9}" presName="textA" presStyleLbl="revTx" presStyleIdx="2" presStyleCnt="3" custScaleY="61281" custLinFactY="52963" custLinFactNeighborX="15850" custLinFactNeighborY="100000">
        <dgm:presLayoutVars>
          <dgm:bulletEnabled val="1"/>
        </dgm:presLayoutVars>
      </dgm:prSet>
      <dgm:spPr/>
      <dgm:t>
        <a:bodyPr/>
        <a:lstStyle/>
        <a:p>
          <a:endParaRPr lang="en-US"/>
        </a:p>
      </dgm:t>
    </dgm:pt>
    <dgm:pt modelId="{2516F14E-33DE-4C16-BD91-46D1E93706A1}" type="pres">
      <dgm:prSet presAssocID="{F205EFBE-7FD3-45FE-ADF3-F8007B9F4DC9}" presName="circleA" presStyleLbl="node1" presStyleIdx="2" presStyleCnt="3" custScaleX="100876" custScaleY="103285" custLinFactNeighborX="9024" custLinFactNeighborY="24724"/>
      <dgm:spPr>
        <a:solidFill>
          <a:srgbClr val="D2D2D2"/>
        </a:solidFill>
        <a:ln>
          <a:solidFill>
            <a:schemeClr val="tx1"/>
          </a:solidFill>
        </a:ln>
      </dgm:spPr>
    </dgm:pt>
    <dgm:pt modelId="{C278EF4C-486B-43C2-877C-D3CCE6E392B7}" type="pres">
      <dgm:prSet presAssocID="{F205EFBE-7FD3-45FE-ADF3-F8007B9F4DC9}" presName="spaceA" presStyleCnt="0"/>
      <dgm:spPr/>
    </dgm:pt>
  </dgm:ptLst>
  <dgm:cxnLst>
    <dgm:cxn modelId="{E192D3DB-6B5D-4FBF-A294-4D4520F5CFE2}" type="presOf" srcId="{72E24389-49F2-4123-B278-84C47991415B}" destId="{0E3AB6DB-BB63-4899-BA76-F32782909671}" srcOrd="0" destOrd="1" presId="urn:microsoft.com/office/officeart/2005/8/layout/hProcess11"/>
    <dgm:cxn modelId="{66FC4DB6-B076-42D9-AA18-E89A6C08386B}" srcId="{844193E7-53D7-4E16-B5A1-2132ADC494D4}" destId="{770AD11E-E37B-4341-A58F-DFC23432CB9B}" srcOrd="1" destOrd="0" parTransId="{600D293A-0808-46EE-A9C9-DA847090DF3B}" sibTransId="{8EF5B791-3E27-49DA-A5C2-1DDDF513E263}"/>
    <dgm:cxn modelId="{A9C31615-B11A-4C80-A422-0FAC601D53E3}" srcId="{039C6C18-2A73-490A-AC96-301B68E8BC36}" destId="{F205EFBE-7FD3-45FE-ADF3-F8007B9F4DC9}" srcOrd="2" destOrd="0" parTransId="{BC3C5B1A-3DEB-4EE9-A448-8E615C9A1EF4}" sibTransId="{25F34BBC-25E8-46D9-9D64-4B7CAEE47F59}"/>
    <dgm:cxn modelId="{114417B5-0946-4A8C-B914-599F54B3880A}" srcId="{9BB15FC0-29BC-4DC0-9A2C-CCB5683AA321}" destId="{AE4DBF40-A943-44CF-B555-547EDE6A8F18}" srcOrd="0" destOrd="0" parTransId="{F4735721-FC90-488A-B1EB-A2557980964D}" sibTransId="{305E5D61-F152-4997-A468-EE58D2466816}"/>
    <dgm:cxn modelId="{E365F5C4-D936-41C1-8B2C-2EDDA0535574}" type="presOf" srcId="{F205EFBE-7FD3-45FE-ADF3-F8007B9F4DC9}" destId="{0E3AB6DB-BB63-4899-BA76-F32782909671}" srcOrd="0" destOrd="0" presId="urn:microsoft.com/office/officeart/2005/8/layout/hProcess11"/>
    <dgm:cxn modelId="{F4A0A747-D149-4DD3-8F9A-91A57B6A6CC8}" srcId="{039C6C18-2A73-490A-AC96-301B68E8BC36}" destId="{844193E7-53D7-4E16-B5A1-2132ADC494D4}" srcOrd="0" destOrd="0" parTransId="{039612AE-A586-495A-B8A6-42D22EA3D20B}" sibTransId="{0D29DE42-39F3-4252-B147-FECACB2F65CD}"/>
    <dgm:cxn modelId="{F34A99FF-D319-4F3B-95A6-C13CD0D6B2F2}" srcId="{9BB15FC0-29BC-4DC0-9A2C-CCB5683AA321}" destId="{741C02E9-F425-4034-85B3-447D45AAD640}" srcOrd="1" destOrd="0" parTransId="{F098C747-24FF-4E27-8DEB-77A931EFB6A1}" sibTransId="{16E73431-4E44-46F4-AE1B-68E0D3AFBD14}"/>
    <dgm:cxn modelId="{E44834A1-8353-4DE4-A23F-9C1D865E6EC4}" type="presOf" srcId="{770AD11E-E37B-4341-A58F-DFC23432CB9B}" destId="{F4407757-1ABD-4EF1-8E73-342FF2D35C39}" srcOrd="0" destOrd="2" presId="urn:microsoft.com/office/officeart/2005/8/layout/hProcess11"/>
    <dgm:cxn modelId="{12485993-5F27-46A7-BE73-543CE6BD171A}" srcId="{844193E7-53D7-4E16-B5A1-2132ADC494D4}" destId="{F3225442-1369-4648-BB71-73002E9CB7E9}" srcOrd="0" destOrd="0" parTransId="{5FC59C6B-4897-412B-8D89-44B41CC5273E}" sibTransId="{2B2695FD-98BA-45F1-BD04-C8628626A0FC}"/>
    <dgm:cxn modelId="{A175CF0F-93D0-498F-BE47-CEB9CDFE4D8F}" type="presOf" srcId="{F3225442-1369-4648-BB71-73002E9CB7E9}" destId="{F4407757-1ABD-4EF1-8E73-342FF2D35C39}" srcOrd="0" destOrd="1" presId="urn:microsoft.com/office/officeart/2005/8/layout/hProcess11"/>
    <dgm:cxn modelId="{4668DA32-5392-446B-A8B8-42A48A493527}" srcId="{039C6C18-2A73-490A-AC96-301B68E8BC36}" destId="{9BB15FC0-29BC-4DC0-9A2C-CCB5683AA321}" srcOrd="1" destOrd="0" parTransId="{D89F60BA-E2A8-4B31-AA15-2863EFA8C1EB}" sibTransId="{25832785-B39F-4C70-B3CD-C193DDC7EF62}"/>
    <dgm:cxn modelId="{3CF6D2A1-E3C6-4D67-A337-3CB54149F37C}" srcId="{F205EFBE-7FD3-45FE-ADF3-F8007B9F4DC9}" destId="{72E24389-49F2-4123-B278-84C47991415B}" srcOrd="0" destOrd="0" parTransId="{97644185-83E6-4FB6-B394-A87636D730F3}" sibTransId="{400CA192-620F-4355-8F3F-EC52A1B73CAD}"/>
    <dgm:cxn modelId="{9181A91C-6CCA-4C50-B809-8066D0FF8D99}" type="presOf" srcId="{9BB15FC0-29BC-4DC0-9A2C-CCB5683AA321}" destId="{48DB00A9-84D6-4682-8C08-099C6973741D}" srcOrd="0" destOrd="0" presId="urn:microsoft.com/office/officeart/2005/8/layout/hProcess11"/>
    <dgm:cxn modelId="{744D7F33-4713-4A2B-93DF-4DE370E57029}" type="presOf" srcId="{039C6C18-2A73-490A-AC96-301B68E8BC36}" destId="{40BC976F-C019-4317-8DBB-1D920E0BADA6}" srcOrd="0" destOrd="0" presId="urn:microsoft.com/office/officeart/2005/8/layout/hProcess11"/>
    <dgm:cxn modelId="{7D0FBC6C-D998-40D6-8D04-75B9B3D80E43}" type="presOf" srcId="{844193E7-53D7-4E16-B5A1-2132ADC494D4}" destId="{F4407757-1ABD-4EF1-8E73-342FF2D35C39}" srcOrd="0" destOrd="0" presId="urn:microsoft.com/office/officeart/2005/8/layout/hProcess11"/>
    <dgm:cxn modelId="{59D6C19B-4945-4AA4-95B5-FD3C90EC288A}" type="presOf" srcId="{741C02E9-F425-4034-85B3-447D45AAD640}" destId="{48DB00A9-84D6-4682-8C08-099C6973741D}" srcOrd="0" destOrd="2" presId="urn:microsoft.com/office/officeart/2005/8/layout/hProcess11"/>
    <dgm:cxn modelId="{B8283C37-425B-4608-98BF-A245AACCFA09}" type="presOf" srcId="{AE4DBF40-A943-44CF-B555-547EDE6A8F18}" destId="{48DB00A9-84D6-4682-8C08-099C6973741D}" srcOrd="0" destOrd="1" presId="urn:microsoft.com/office/officeart/2005/8/layout/hProcess11"/>
    <dgm:cxn modelId="{9F952063-64C8-4AD4-9389-416101BF45E8}" type="presParOf" srcId="{40BC976F-C019-4317-8DBB-1D920E0BADA6}" destId="{4B407301-3356-4E45-BE5F-9ED588099B8F}" srcOrd="0" destOrd="0" presId="urn:microsoft.com/office/officeart/2005/8/layout/hProcess11"/>
    <dgm:cxn modelId="{6128207A-D9BF-4EB7-9373-FE76426DF287}" type="presParOf" srcId="{40BC976F-C019-4317-8DBB-1D920E0BADA6}" destId="{B0D2CE7A-125A-42D2-8938-A7046676D623}" srcOrd="1" destOrd="0" presId="urn:microsoft.com/office/officeart/2005/8/layout/hProcess11"/>
    <dgm:cxn modelId="{04217DB4-8C18-4859-9D70-2A07E5C03231}" type="presParOf" srcId="{B0D2CE7A-125A-42D2-8938-A7046676D623}" destId="{18AC4F59-1DCA-47E9-8D9D-F8003E30E9B0}" srcOrd="0" destOrd="0" presId="urn:microsoft.com/office/officeart/2005/8/layout/hProcess11"/>
    <dgm:cxn modelId="{6341000E-9875-4857-B5C4-554537CF3E40}" type="presParOf" srcId="{18AC4F59-1DCA-47E9-8D9D-F8003E30E9B0}" destId="{F4407757-1ABD-4EF1-8E73-342FF2D35C39}" srcOrd="0" destOrd="0" presId="urn:microsoft.com/office/officeart/2005/8/layout/hProcess11"/>
    <dgm:cxn modelId="{BB4CFD9B-7E57-4DFC-83F9-143115FC0BA5}" type="presParOf" srcId="{18AC4F59-1DCA-47E9-8D9D-F8003E30E9B0}" destId="{CCD2BFA6-0BFD-49BA-9E6F-B8B940CDB5B5}" srcOrd="1" destOrd="0" presId="urn:microsoft.com/office/officeart/2005/8/layout/hProcess11"/>
    <dgm:cxn modelId="{B6F625A7-9F34-4B92-82B7-DE2412407061}" type="presParOf" srcId="{18AC4F59-1DCA-47E9-8D9D-F8003E30E9B0}" destId="{FEF5DE32-8F46-482F-8189-8294CFEED76D}" srcOrd="2" destOrd="0" presId="urn:microsoft.com/office/officeart/2005/8/layout/hProcess11"/>
    <dgm:cxn modelId="{FB626B49-196A-4176-B97F-A76508F2D168}" type="presParOf" srcId="{B0D2CE7A-125A-42D2-8938-A7046676D623}" destId="{D09DFB02-8CC9-4E3C-A5BB-FFAFE362A01C}" srcOrd="1" destOrd="0" presId="urn:microsoft.com/office/officeart/2005/8/layout/hProcess11"/>
    <dgm:cxn modelId="{74D0C1B5-E965-4F9B-A100-381CA24578DC}" type="presParOf" srcId="{B0D2CE7A-125A-42D2-8938-A7046676D623}" destId="{48C7F0C8-EAC5-4F40-8456-A32E4E573ED0}" srcOrd="2" destOrd="0" presId="urn:microsoft.com/office/officeart/2005/8/layout/hProcess11"/>
    <dgm:cxn modelId="{2E4D1CC9-DB71-48B7-803A-3FF4DB9AA2AA}" type="presParOf" srcId="{48C7F0C8-EAC5-4F40-8456-A32E4E573ED0}" destId="{48DB00A9-84D6-4682-8C08-099C6973741D}" srcOrd="0" destOrd="0" presId="urn:microsoft.com/office/officeart/2005/8/layout/hProcess11"/>
    <dgm:cxn modelId="{18378F63-A591-4BFC-AF46-BF7E572534D7}" type="presParOf" srcId="{48C7F0C8-EAC5-4F40-8456-A32E4E573ED0}" destId="{07E7B84B-ED39-4AC0-B715-7027DBDC7919}" srcOrd="1" destOrd="0" presId="urn:microsoft.com/office/officeart/2005/8/layout/hProcess11"/>
    <dgm:cxn modelId="{8778FE5A-0B30-4B01-A83E-A2A7FBE26841}" type="presParOf" srcId="{48C7F0C8-EAC5-4F40-8456-A32E4E573ED0}" destId="{81A57E03-AD97-412C-ADC1-C491208D2967}" srcOrd="2" destOrd="0" presId="urn:microsoft.com/office/officeart/2005/8/layout/hProcess11"/>
    <dgm:cxn modelId="{C36DA814-399D-4F5E-B279-A0A2728504BF}" type="presParOf" srcId="{B0D2CE7A-125A-42D2-8938-A7046676D623}" destId="{B135C5B5-B265-4D86-97F4-6896F909FFEF}" srcOrd="3" destOrd="0" presId="urn:microsoft.com/office/officeart/2005/8/layout/hProcess11"/>
    <dgm:cxn modelId="{D85DBFA1-2377-490B-83AF-B825FBCAB620}" type="presParOf" srcId="{B0D2CE7A-125A-42D2-8938-A7046676D623}" destId="{712E7E80-3AF9-4C7F-92D4-C8A9E333F5D6}" srcOrd="4" destOrd="0" presId="urn:microsoft.com/office/officeart/2005/8/layout/hProcess11"/>
    <dgm:cxn modelId="{EE99ABAB-53D4-464C-9DD9-B75DFE181D70}" type="presParOf" srcId="{712E7E80-3AF9-4C7F-92D4-C8A9E333F5D6}" destId="{0E3AB6DB-BB63-4899-BA76-F32782909671}" srcOrd="0" destOrd="0" presId="urn:microsoft.com/office/officeart/2005/8/layout/hProcess11"/>
    <dgm:cxn modelId="{6769AC0F-E168-4626-913F-474C6FB69552}" type="presParOf" srcId="{712E7E80-3AF9-4C7F-92D4-C8A9E333F5D6}" destId="{2516F14E-33DE-4C16-BD91-46D1E93706A1}" srcOrd="1" destOrd="0" presId="urn:microsoft.com/office/officeart/2005/8/layout/hProcess11"/>
    <dgm:cxn modelId="{8B5A6668-F336-4978-AD79-FC3D261E44C7}" type="presParOf" srcId="{712E7E80-3AF9-4C7F-92D4-C8A9E333F5D6}" destId="{C278EF4C-486B-43C2-877C-D3CCE6E392B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65255C-D8F0-5845-BD3A-1C697D1339CE}" type="doc">
      <dgm:prSet loTypeId="urn:microsoft.com/office/officeart/2009/3/layout/StepUpProcess" loCatId="matrix" qsTypeId="urn:microsoft.com/office/officeart/2005/8/quickstyle/simple2" qsCatId="simple" csTypeId="urn:microsoft.com/office/officeart/2005/8/colors/accent1_2" csCatId="accent1" phldr="1"/>
      <dgm:spPr/>
      <dgm:t>
        <a:bodyPr/>
        <a:lstStyle/>
        <a:p>
          <a:endParaRPr lang="en-US"/>
        </a:p>
      </dgm:t>
    </dgm:pt>
    <dgm:pt modelId="{9876BBE6-E206-6346-8FD0-5AD9805107BC}">
      <dgm:prSet custT="1"/>
      <dgm:spPr/>
      <dgm:t>
        <a:bodyPr/>
        <a:lstStyle/>
        <a:p>
          <a:pPr algn="ctr" rtl="0"/>
          <a:r>
            <a:rPr lang="en-US" sz="2000" dirty="0">
              <a:latin typeface="Cambria" charset="0"/>
              <a:ea typeface="Cambria" charset="0"/>
              <a:cs typeface="Cambria" charset="0"/>
            </a:rPr>
            <a:t>Objective</a:t>
          </a:r>
        </a:p>
      </dgm:t>
    </dgm:pt>
    <dgm:pt modelId="{C7C65844-95D9-9943-931D-45BD770A1E0A}" type="parTrans" cxnId="{D5681994-634A-ED4D-8C67-F1BCD47B7DA6}">
      <dgm:prSet/>
      <dgm:spPr/>
      <dgm:t>
        <a:bodyPr/>
        <a:lstStyle/>
        <a:p>
          <a:endParaRPr lang="en-US"/>
        </a:p>
      </dgm:t>
    </dgm:pt>
    <dgm:pt modelId="{00B71146-0037-E347-9597-306EF200C9D9}" type="sibTrans" cxnId="{D5681994-634A-ED4D-8C67-F1BCD47B7DA6}">
      <dgm:prSet/>
      <dgm:spPr/>
      <dgm:t>
        <a:bodyPr/>
        <a:lstStyle/>
        <a:p>
          <a:endParaRPr lang="en-US"/>
        </a:p>
      </dgm:t>
    </dgm:pt>
    <dgm:pt modelId="{0C52FB9F-618E-3347-8533-A0BB873504FC}">
      <dgm:prSet custT="1"/>
      <dgm:spPr/>
      <dgm:t>
        <a:bodyPr/>
        <a:lstStyle/>
        <a:p>
          <a:pPr algn="l" rtl="0"/>
          <a:r>
            <a:rPr lang="en-US" sz="1400" dirty="0">
              <a:latin typeface="Cambria" charset="0"/>
              <a:ea typeface="Cambria" charset="0"/>
              <a:cs typeface="Cambria" charset="0"/>
            </a:rPr>
            <a:t>Select stocks that are undervalued and will outperform their industry and the S&amp;P 500 index over the course of the investment period.</a:t>
          </a:r>
        </a:p>
      </dgm:t>
    </dgm:pt>
    <dgm:pt modelId="{505C2C50-38B2-BD43-83FD-C12D40D7B412}" type="parTrans" cxnId="{FDE4ADF1-9926-B244-A8DF-4B89DE25FA3F}">
      <dgm:prSet/>
      <dgm:spPr/>
      <dgm:t>
        <a:bodyPr/>
        <a:lstStyle/>
        <a:p>
          <a:endParaRPr lang="en-US"/>
        </a:p>
      </dgm:t>
    </dgm:pt>
    <dgm:pt modelId="{41055BC7-2A68-1442-BAA7-7237E32E6BDD}" type="sibTrans" cxnId="{FDE4ADF1-9926-B244-A8DF-4B89DE25FA3F}">
      <dgm:prSet/>
      <dgm:spPr/>
      <dgm:t>
        <a:bodyPr/>
        <a:lstStyle/>
        <a:p>
          <a:endParaRPr lang="en-US"/>
        </a:p>
      </dgm:t>
    </dgm:pt>
    <dgm:pt modelId="{68E65396-8E45-2C49-97C4-4CD576342DA9}">
      <dgm:prSet custT="1"/>
      <dgm:spPr/>
      <dgm:t>
        <a:bodyPr/>
        <a:lstStyle/>
        <a:p>
          <a:pPr algn="ctr" rtl="0"/>
          <a:r>
            <a:rPr lang="en-US" sz="2000" dirty="0">
              <a:latin typeface="Cambria" charset="0"/>
              <a:ea typeface="Cambria" charset="0"/>
              <a:cs typeface="Cambria" charset="0"/>
            </a:rPr>
            <a:t>Asset Allocation Targets</a:t>
          </a:r>
        </a:p>
      </dgm:t>
    </dgm:pt>
    <dgm:pt modelId="{538BFD07-F72D-7B44-8693-997136349A7B}" type="parTrans" cxnId="{8D11A93C-99F5-7743-B36B-76894783A478}">
      <dgm:prSet/>
      <dgm:spPr/>
      <dgm:t>
        <a:bodyPr/>
        <a:lstStyle/>
        <a:p>
          <a:endParaRPr lang="en-US"/>
        </a:p>
      </dgm:t>
    </dgm:pt>
    <dgm:pt modelId="{6706A4A0-BC25-8B4E-A797-EFA1B406C8E9}" type="sibTrans" cxnId="{8D11A93C-99F5-7743-B36B-76894783A478}">
      <dgm:prSet/>
      <dgm:spPr/>
      <dgm:t>
        <a:bodyPr/>
        <a:lstStyle/>
        <a:p>
          <a:endParaRPr lang="en-US"/>
        </a:p>
      </dgm:t>
    </dgm:pt>
    <dgm:pt modelId="{7F70A741-33D9-D44C-9FFC-7166D481F34B}">
      <dgm:prSet custT="1"/>
      <dgm:spPr/>
      <dgm:t>
        <a:bodyPr/>
        <a:lstStyle/>
        <a:p>
          <a:pPr algn="l" rtl="0"/>
          <a:r>
            <a:rPr lang="en-US" sz="1400" dirty="0">
              <a:latin typeface="Cambria" charset="0"/>
              <a:ea typeface="Cambria" charset="0"/>
              <a:cs typeface="Cambria" charset="0"/>
            </a:rPr>
            <a:t>Not more than 10% invested in any one stock</a:t>
          </a:r>
        </a:p>
      </dgm:t>
    </dgm:pt>
    <dgm:pt modelId="{ED41585B-AF4E-0B44-9490-CDC0CA72ECAC}" type="parTrans" cxnId="{1FF2452F-D6C3-AC47-91B0-9893BE59CEA4}">
      <dgm:prSet/>
      <dgm:spPr/>
      <dgm:t>
        <a:bodyPr/>
        <a:lstStyle/>
        <a:p>
          <a:endParaRPr lang="en-US"/>
        </a:p>
      </dgm:t>
    </dgm:pt>
    <dgm:pt modelId="{0087B89C-34FC-3844-BA24-AADD6A6B1025}" type="sibTrans" cxnId="{1FF2452F-D6C3-AC47-91B0-9893BE59CEA4}">
      <dgm:prSet/>
      <dgm:spPr/>
      <dgm:t>
        <a:bodyPr/>
        <a:lstStyle/>
        <a:p>
          <a:endParaRPr lang="en-US"/>
        </a:p>
      </dgm:t>
    </dgm:pt>
    <dgm:pt modelId="{BC425887-A66D-3C4F-87EF-D4C3E637258A}">
      <dgm:prSet custT="1"/>
      <dgm:spPr/>
      <dgm:t>
        <a:bodyPr/>
        <a:lstStyle/>
        <a:p>
          <a:pPr algn="l" rtl="0"/>
          <a:r>
            <a:rPr lang="en-US" sz="1400" dirty="0">
              <a:latin typeface="Cambria" charset="0"/>
              <a:ea typeface="Cambria" charset="0"/>
              <a:cs typeface="Cambria" charset="0"/>
            </a:rPr>
            <a:t>Not more than 20% invested in any one sector</a:t>
          </a:r>
        </a:p>
      </dgm:t>
    </dgm:pt>
    <dgm:pt modelId="{B4C4FBE3-498F-F54D-859B-2B4AF3737592}" type="parTrans" cxnId="{BE23F068-379E-534E-AC9E-1B96061EB410}">
      <dgm:prSet/>
      <dgm:spPr/>
      <dgm:t>
        <a:bodyPr/>
        <a:lstStyle/>
        <a:p>
          <a:endParaRPr lang="en-US"/>
        </a:p>
      </dgm:t>
    </dgm:pt>
    <dgm:pt modelId="{4C865BA5-9978-5E45-BFDD-683A2764F2DB}" type="sibTrans" cxnId="{BE23F068-379E-534E-AC9E-1B96061EB410}">
      <dgm:prSet/>
      <dgm:spPr/>
      <dgm:t>
        <a:bodyPr/>
        <a:lstStyle/>
        <a:p>
          <a:endParaRPr lang="en-US"/>
        </a:p>
      </dgm:t>
    </dgm:pt>
    <dgm:pt modelId="{C47F64DE-92E0-3E48-8C20-D616B11698D3}">
      <dgm:prSet custT="1"/>
      <dgm:spPr/>
      <dgm:t>
        <a:bodyPr/>
        <a:lstStyle/>
        <a:p>
          <a:pPr algn="l" rtl="0"/>
          <a:r>
            <a:rPr lang="en-US" sz="1400" dirty="0">
              <a:latin typeface="Cambria" charset="0"/>
              <a:ea typeface="Cambria" charset="0"/>
              <a:cs typeface="Cambria" charset="0"/>
            </a:rPr>
            <a:t>Not more than 25% invested in any one index</a:t>
          </a:r>
        </a:p>
      </dgm:t>
    </dgm:pt>
    <dgm:pt modelId="{9C142D15-F59D-AB4F-9B4F-0B0E88FBF7FB}" type="parTrans" cxnId="{FEC28BEB-6872-3648-8282-1B08D1E8CD82}">
      <dgm:prSet/>
      <dgm:spPr/>
      <dgm:t>
        <a:bodyPr/>
        <a:lstStyle/>
        <a:p>
          <a:endParaRPr lang="en-US"/>
        </a:p>
      </dgm:t>
    </dgm:pt>
    <dgm:pt modelId="{0A68E844-5B22-604A-B776-CAF8518A29CB}" type="sibTrans" cxnId="{FEC28BEB-6872-3648-8282-1B08D1E8CD82}">
      <dgm:prSet/>
      <dgm:spPr/>
      <dgm:t>
        <a:bodyPr/>
        <a:lstStyle/>
        <a:p>
          <a:endParaRPr lang="en-US"/>
        </a:p>
      </dgm:t>
    </dgm:pt>
    <dgm:pt modelId="{E21E2D78-D781-7E47-81D1-0DD52408857E}">
      <dgm:prSet custT="1"/>
      <dgm:spPr/>
      <dgm:t>
        <a:bodyPr/>
        <a:lstStyle/>
        <a:p>
          <a:pPr algn="l" rtl="0"/>
          <a:r>
            <a:rPr lang="en-US" sz="1400" dirty="0">
              <a:latin typeface="Cambria" charset="0"/>
              <a:ea typeface="Cambria" charset="0"/>
              <a:cs typeface="Cambria" charset="0"/>
            </a:rPr>
            <a:t>40% Value | 40% Growth | 20% Dividend</a:t>
          </a:r>
        </a:p>
      </dgm:t>
    </dgm:pt>
    <dgm:pt modelId="{CFED04C1-DB7B-5548-82B7-64F5151E4681}" type="parTrans" cxnId="{DC5B50EA-D65E-694E-A048-7A5439D481FD}">
      <dgm:prSet/>
      <dgm:spPr/>
      <dgm:t>
        <a:bodyPr/>
        <a:lstStyle/>
        <a:p>
          <a:endParaRPr lang="en-US"/>
        </a:p>
      </dgm:t>
    </dgm:pt>
    <dgm:pt modelId="{183D72CB-056F-E248-A145-D5CF37C8BCF6}" type="sibTrans" cxnId="{DC5B50EA-D65E-694E-A048-7A5439D481FD}">
      <dgm:prSet/>
      <dgm:spPr/>
      <dgm:t>
        <a:bodyPr/>
        <a:lstStyle/>
        <a:p>
          <a:endParaRPr lang="en-US"/>
        </a:p>
      </dgm:t>
    </dgm:pt>
    <dgm:pt modelId="{048453EE-4E5F-604F-8200-9D5B3990270B}">
      <dgm:prSet custT="1"/>
      <dgm:spPr/>
      <dgm:t>
        <a:bodyPr/>
        <a:lstStyle/>
        <a:p>
          <a:pPr algn="l" rtl="0"/>
          <a:r>
            <a:rPr lang="en-US" sz="1400" dirty="0">
              <a:latin typeface="Cambria" charset="0"/>
              <a:ea typeface="Cambria" charset="0"/>
              <a:cs typeface="Cambria" charset="0"/>
            </a:rPr>
            <a:t>No “sin” stocks</a:t>
          </a:r>
        </a:p>
      </dgm:t>
    </dgm:pt>
    <dgm:pt modelId="{4EF171C5-1BDC-6040-9177-F84212E55B58}" type="parTrans" cxnId="{3BDF7933-9293-0245-BC9D-2254B94A5216}">
      <dgm:prSet/>
      <dgm:spPr/>
      <dgm:t>
        <a:bodyPr/>
        <a:lstStyle/>
        <a:p>
          <a:endParaRPr lang="en-US"/>
        </a:p>
      </dgm:t>
    </dgm:pt>
    <dgm:pt modelId="{8054850B-607D-3A4D-AFDD-3BA689F732EA}" type="sibTrans" cxnId="{3BDF7933-9293-0245-BC9D-2254B94A5216}">
      <dgm:prSet/>
      <dgm:spPr/>
      <dgm:t>
        <a:bodyPr/>
        <a:lstStyle/>
        <a:p>
          <a:endParaRPr lang="en-US"/>
        </a:p>
      </dgm:t>
    </dgm:pt>
    <dgm:pt modelId="{1D9C8FB4-8078-2342-852D-5DCAB9873E2B}">
      <dgm:prSet custT="1"/>
      <dgm:spPr/>
      <dgm:t>
        <a:bodyPr/>
        <a:lstStyle/>
        <a:p>
          <a:pPr algn="ctr" rtl="0"/>
          <a:r>
            <a:rPr lang="en-US" sz="2000" dirty="0">
              <a:latin typeface="Cambria" charset="0"/>
              <a:ea typeface="Cambria" charset="0"/>
              <a:cs typeface="Cambria" charset="0"/>
            </a:rPr>
            <a:t>Benchmark </a:t>
          </a:r>
        </a:p>
      </dgm:t>
    </dgm:pt>
    <dgm:pt modelId="{E187A04B-4E20-1446-B164-E2874181370C}" type="parTrans" cxnId="{B34AD22D-CE6C-AF4B-9705-2C4651DEF2FF}">
      <dgm:prSet/>
      <dgm:spPr/>
      <dgm:t>
        <a:bodyPr/>
        <a:lstStyle/>
        <a:p>
          <a:endParaRPr lang="en-US"/>
        </a:p>
      </dgm:t>
    </dgm:pt>
    <dgm:pt modelId="{AAF6C8B7-21C5-024B-90EF-4BDBD5CCEF5F}" type="sibTrans" cxnId="{B34AD22D-CE6C-AF4B-9705-2C4651DEF2FF}">
      <dgm:prSet/>
      <dgm:spPr/>
      <dgm:t>
        <a:bodyPr/>
        <a:lstStyle/>
        <a:p>
          <a:endParaRPr lang="en-US"/>
        </a:p>
      </dgm:t>
    </dgm:pt>
    <dgm:pt modelId="{70E0B401-F1F9-8F42-89E0-97099E067B6D}">
      <dgm:prSet custT="1"/>
      <dgm:spPr/>
      <dgm:t>
        <a:bodyPr/>
        <a:lstStyle/>
        <a:p>
          <a:pPr algn="ctr" rtl="0"/>
          <a:r>
            <a:rPr lang="en-US" sz="1400" dirty="0">
              <a:latin typeface="Cambria" charset="0"/>
              <a:ea typeface="Cambria" charset="0"/>
              <a:cs typeface="Cambria" charset="0"/>
            </a:rPr>
            <a:t>S&amp;P 500 Index</a:t>
          </a:r>
        </a:p>
      </dgm:t>
    </dgm:pt>
    <dgm:pt modelId="{DB6BE82C-52C5-C849-A255-928BECD314FC}" type="parTrans" cxnId="{B0DF447E-1A64-FA4E-A962-8F14A5DAF340}">
      <dgm:prSet/>
      <dgm:spPr/>
      <dgm:t>
        <a:bodyPr/>
        <a:lstStyle/>
        <a:p>
          <a:endParaRPr lang="en-US"/>
        </a:p>
      </dgm:t>
    </dgm:pt>
    <dgm:pt modelId="{3783C5E0-719F-2A44-98B9-7B6A9FA94327}" type="sibTrans" cxnId="{B0DF447E-1A64-FA4E-A962-8F14A5DAF340}">
      <dgm:prSet/>
      <dgm:spPr/>
      <dgm:t>
        <a:bodyPr/>
        <a:lstStyle/>
        <a:p>
          <a:endParaRPr lang="en-US"/>
        </a:p>
      </dgm:t>
    </dgm:pt>
    <dgm:pt modelId="{56B93C0B-53CA-DC4C-84FA-A9E6B116D04B}" type="pres">
      <dgm:prSet presAssocID="{9465255C-D8F0-5845-BD3A-1C697D1339CE}" presName="rootnode" presStyleCnt="0">
        <dgm:presLayoutVars>
          <dgm:chMax/>
          <dgm:chPref/>
          <dgm:dir val="rev"/>
          <dgm:animLvl val="lvl"/>
        </dgm:presLayoutVars>
      </dgm:prSet>
      <dgm:spPr/>
      <dgm:t>
        <a:bodyPr/>
        <a:lstStyle/>
        <a:p>
          <a:endParaRPr lang="en-US"/>
        </a:p>
      </dgm:t>
    </dgm:pt>
    <dgm:pt modelId="{5289889B-A67A-5947-8D07-5D312742867D}" type="pres">
      <dgm:prSet presAssocID="{9876BBE6-E206-6346-8FD0-5AD9805107BC}" presName="composite" presStyleCnt="0"/>
      <dgm:spPr/>
    </dgm:pt>
    <dgm:pt modelId="{727270CD-5D30-3C41-A151-1083F367EA74}" type="pres">
      <dgm:prSet presAssocID="{9876BBE6-E206-6346-8FD0-5AD9805107BC}" presName="LShape" presStyleLbl="alignNode1" presStyleIdx="0" presStyleCnt="5"/>
      <dgm:spPr>
        <a:solidFill>
          <a:srgbClr val="005A3C"/>
        </a:solidFill>
        <a:ln>
          <a:solidFill>
            <a:srgbClr val="D2D2D2"/>
          </a:solidFill>
        </a:ln>
      </dgm:spPr>
    </dgm:pt>
    <dgm:pt modelId="{4FE501AF-3EB8-5D4D-B833-56BF54CD148B}" type="pres">
      <dgm:prSet presAssocID="{9876BBE6-E206-6346-8FD0-5AD9805107BC}" presName="ParentText" presStyleLbl="revTx" presStyleIdx="0" presStyleCnt="3" custLinFactX="-100000" custLinFactNeighborX="-144112" custLinFactNeighborY="-68750">
        <dgm:presLayoutVars>
          <dgm:chMax val="0"/>
          <dgm:chPref val="0"/>
          <dgm:bulletEnabled val="1"/>
        </dgm:presLayoutVars>
      </dgm:prSet>
      <dgm:spPr/>
      <dgm:t>
        <a:bodyPr/>
        <a:lstStyle/>
        <a:p>
          <a:endParaRPr lang="en-US"/>
        </a:p>
      </dgm:t>
    </dgm:pt>
    <dgm:pt modelId="{3DB94713-07D2-2248-B9A7-588D51507542}" type="pres">
      <dgm:prSet presAssocID="{9876BBE6-E206-6346-8FD0-5AD9805107BC}" presName="Triangle" presStyleLbl="alignNode1" presStyleIdx="1" presStyleCnt="5"/>
      <dgm:spPr>
        <a:solidFill>
          <a:srgbClr val="005A3C"/>
        </a:solidFill>
        <a:ln>
          <a:solidFill>
            <a:srgbClr val="D2D2D2"/>
          </a:solidFill>
        </a:ln>
      </dgm:spPr>
    </dgm:pt>
    <dgm:pt modelId="{D0BC7E89-38A7-7447-829E-547FDF69E1B7}" type="pres">
      <dgm:prSet presAssocID="{00B71146-0037-E347-9597-306EF200C9D9}" presName="sibTrans" presStyleCnt="0"/>
      <dgm:spPr/>
    </dgm:pt>
    <dgm:pt modelId="{B135E003-8969-F74E-88C4-A4921CAC99A1}" type="pres">
      <dgm:prSet presAssocID="{00B71146-0037-E347-9597-306EF200C9D9}" presName="space" presStyleCnt="0"/>
      <dgm:spPr/>
    </dgm:pt>
    <dgm:pt modelId="{3E3D03E3-9AD4-FA48-88C6-5E684033DC56}" type="pres">
      <dgm:prSet presAssocID="{68E65396-8E45-2C49-97C4-4CD576342DA9}" presName="composite" presStyleCnt="0"/>
      <dgm:spPr/>
    </dgm:pt>
    <dgm:pt modelId="{FB0D1C75-E97A-BE42-BF36-980FDF704612}" type="pres">
      <dgm:prSet presAssocID="{68E65396-8E45-2C49-97C4-4CD576342DA9}" presName="LShape" presStyleLbl="alignNode1" presStyleIdx="2" presStyleCnt="5"/>
      <dgm:spPr>
        <a:solidFill>
          <a:srgbClr val="005A3C"/>
        </a:solidFill>
        <a:ln>
          <a:solidFill>
            <a:srgbClr val="D2D2D2"/>
          </a:solidFill>
        </a:ln>
      </dgm:spPr>
    </dgm:pt>
    <dgm:pt modelId="{A40B827A-87D2-714E-9916-85451FCC2DBA}" type="pres">
      <dgm:prSet presAssocID="{68E65396-8E45-2C49-97C4-4CD576342DA9}" presName="ParentText" presStyleLbl="revTx" presStyleIdx="1" presStyleCnt="3">
        <dgm:presLayoutVars>
          <dgm:chMax val="0"/>
          <dgm:chPref val="0"/>
          <dgm:bulletEnabled val="1"/>
        </dgm:presLayoutVars>
      </dgm:prSet>
      <dgm:spPr/>
      <dgm:t>
        <a:bodyPr/>
        <a:lstStyle/>
        <a:p>
          <a:endParaRPr lang="en-US"/>
        </a:p>
      </dgm:t>
    </dgm:pt>
    <dgm:pt modelId="{8F3B8927-A217-A14B-B83D-8EDA29508370}" type="pres">
      <dgm:prSet presAssocID="{68E65396-8E45-2C49-97C4-4CD576342DA9}" presName="Triangle" presStyleLbl="alignNode1" presStyleIdx="3" presStyleCnt="5"/>
      <dgm:spPr>
        <a:solidFill>
          <a:srgbClr val="005A3C"/>
        </a:solidFill>
        <a:ln>
          <a:solidFill>
            <a:srgbClr val="D2D2D2"/>
          </a:solidFill>
        </a:ln>
      </dgm:spPr>
    </dgm:pt>
    <dgm:pt modelId="{3503D1D9-6F30-1940-94A2-F51AE9F41226}" type="pres">
      <dgm:prSet presAssocID="{6706A4A0-BC25-8B4E-A797-EFA1B406C8E9}" presName="sibTrans" presStyleCnt="0"/>
      <dgm:spPr/>
    </dgm:pt>
    <dgm:pt modelId="{895C96E9-4294-E845-840D-647878069E79}" type="pres">
      <dgm:prSet presAssocID="{6706A4A0-BC25-8B4E-A797-EFA1B406C8E9}" presName="space" presStyleCnt="0"/>
      <dgm:spPr/>
    </dgm:pt>
    <dgm:pt modelId="{0AEAAFC6-2775-8144-8122-9385F8F39D50}" type="pres">
      <dgm:prSet presAssocID="{1D9C8FB4-8078-2342-852D-5DCAB9873E2B}" presName="composite" presStyleCnt="0"/>
      <dgm:spPr/>
    </dgm:pt>
    <dgm:pt modelId="{A7FC7DB6-8343-1640-A62E-79B2A222C5AD}" type="pres">
      <dgm:prSet presAssocID="{1D9C8FB4-8078-2342-852D-5DCAB9873E2B}" presName="LShape" presStyleLbl="alignNode1" presStyleIdx="4" presStyleCnt="5"/>
      <dgm:spPr>
        <a:solidFill>
          <a:srgbClr val="005A3C"/>
        </a:solidFill>
        <a:ln>
          <a:solidFill>
            <a:srgbClr val="D2D2D2"/>
          </a:solidFill>
        </a:ln>
      </dgm:spPr>
    </dgm:pt>
    <dgm:pt modelId="{FDDD1B9A-CADD-8E4F-954E-2E71C00B4FCC}" type="pres">
      <dgm:prSet presAssocID="{1D9C8FB4-8078-2342-852D-5DCAB9873E2B}" presName="ParentText" presStyleLbl="revTx" presStyleIdx="2" presStyleCnt="3" custLinFactX="100000" custLinFactNeighborX="144819" custLinFactNeighborY="69814">
        <dgm:presLayoutVars>
          <dgm:chMax val="0"/>
          <dgm:chPref val="0"/>
          <dgm:bulletEnabled val="1"/>
        </dgm:presLayoutVars>
      </dgm:prSet>
      <dgm:spPr/>
      <dgm:t>
        <a:bodyPr/>
        <a:lstStyle/>
        <a:p>
          <a:endParaRPr lang="en-US"/>
        </a:p>
      </dgm:t>
    </dgm:pt>
  </dgm:ptLst>
  <dgm:cxnLst>
    <dgm:cxn modelId="{1FF2452F-D6C3-AC47-91B0-9893BE59CEA4}" srcId="{68E65396-8E45-2C49-97C4-4CD576342DA9}" destId="{7F70A741-33D9-D44C-9FFC-7166D481F34B}" srcOrd="0" destOrd="0" parTransId="{ED41585B-AF4E-0B44-9490-CDC0CA72ECAC}" sibTransId="{0087B89C-34FC-3844-BA24-AADD6A6B1025}"/>
    <dgm:cxn modelId="{EEC333B1-602B-4A29-9477-2407E73EF5B3}" type="presOf" srcId="{BC425887-A66D-3C4F-87EF-D4C3E637258A}" destId="{A40B827A-87D2-714E-9916-85451FCC2DBA}" srcOrd="0" destOrd="2" presId="urn:microsoft.com/office/officeart/2009/3/layout/StepUpProcess"/>
    <dgm:cxn modelId="{CBFB92E3-D6DC-4BEA-968D-8A03E96BB291}" type="presOf" srcId="{7F70A741-33D9-D44C-9FFC-7166D481F34B}" destId="{A40B827A-87D2-714E-9916-85451FCC2DBA}" srcOrd="0" destOrd="1" presId="urn:microsoft.com/office/officeart/2009/3/layout/StepUpProcess"/>
    <dgm:cxn modelId="{76FB88BF-A30B-4F63-9744-D913F84537D9}" type="presOf" srcId="{70E0B401-F1F9-8F42-89E0-97099E067B6D}" destId="{FDDD1B9A-CADD-8E4F-954E-2E71C00B4FCC}" srcOrd="0" destOrd="1" presId="urn:microsoft.com/office/officeart/2009/3/layout/StepUpProcess"/>
    <dgm:cxn modelId="{48CBD7F8-5AE1-41E2-A2AE-19D9F70D4783}" type="presOf" srcId="{0C52FB9F-618E-3347-8533-A0BB873504FC}" destId="{4FE501AF-3EB8-5D4D-B833-56BF54CD148B}" srcOrd="0" destOrd="1" presId="urn:microsoft.com/office/officeart/2009/3/layout/StepUpProcess"/>
    <dgm:cxn modelId="{8D11A93C-99F5-7743-B36B-76894783A478}" srcId="{9465255C-D8F0-5845-BD3A-1C697D1339CE}" destId="{68E65396-8E45-2C49-97C4-4CD576342DA9}" srcOrd="1" destOrd="0" parTransId="{538BFD07-F72D-7B44-8693-997136349A7B}" sibTransId="{6706A4A0-BC25-8B4E-A797-EFA1B406C8E9}"/>
    <dgm:cxn modelId="{D080CDBC-6FFF-410A-8C60-8B32633DA7F5}" type="presOf" srcId="{048453EE-4E5F-604F-8200-9D5B3990270B}" destId="{A40B827A-87D2-714E-9916-85451FCC2DBA}" srcOrd="0" destOrd="5" presId="urn:microsoft.com/office/officeart/2009/3/layout/StepUpProcess"/>
    <dgm:cxn modelId="{A8610536-06ED-4C1C-A781-1DBF8B075129}" type="presOf" srcId="{9465255C-D8F0-5845-BD3A-1C697D1339CE}" destId="{56B93C0B-53CA-DC4C-84FA-A9E6B116D04B}" srcOrd="0" destOrd="0" presId="urn:microsoft.com/office/officeart/2009/3/layout/StepUpProcess"/>
    <dgm:cxn modelId="{B0DF447E-1A64-FA4E-A962-8F14A5DAF340}" srcId="{1D9C8FB4-8078-2342-852D-5DCAB9873E2B}" destId="{70E0B401-F1F9-8F42-89E0-97099E067B6D}" srcOrd="0" destOrd="0" parTransId="{DB6BE82C-52C5-C849-A255-928BECD314FC}" sibTransId="{3783C5E0-719F-2A44-98B9-7B6A9FA94327}"/>
    <dgm:cxn modelId="{B34AD22D-CE6C-AF4B-9705-2C4651DEF2FF}" srcId="{9465255C-D8F0-5845-BD3A-1C697D1339CE}" destId="{1D9C8FB4-8078-2342-852D-5DCAB9873E2B}" srcOrd="2" destOrd="0" parTransId="{E187A04B-4E20-1446-B164-E2874181370C}" sibTransId="{AAF6C8B7-21C5-024B-90EF-4BDBD5CCEF5F}"/>
    <dgm:cxn modelId="{FEC28BEB-6872-3648-8282-1B08D1E8CD82}" srcId="{68E65396-8E45-2C49-97C4-4CD576342DA9}" destId="{C47F64DE-92E0-3E48-8C20-D616B11698D3}" srcOrd="2" destOrd="0" parTransId="{9C142D15-F59D-AB4F-9B4F-0B0E88FBF7FB}" sibTransId="{0A68E844-5B22-604A-B776-CAF8518A29CB}"/>
    <dgm:cxn modelId="{DC5B50EA-D65E-694E-A048-7A5439D481FD}" srcId="{68E65396-8E45-2C49-97C4-4CD576342DA9}" destId="{E21E2D78-D781-7E47-81D1-0DD52408857E}" srcOrd="3" destOrd="0" parTransId="{CFED04C1-DB7B-5548-82B7-64F5151E4681}" sibTransId="{183D72CB-056F-E248-A145-D5CF37C8BCF6}"/>
    <dgm:cxn modelId="{50B5F620-75CF-4311-9AFD-EE903FD6480F}" type="presOf" srcId="{68E65396-8E45-2C49-97C4-4CD576342DA9}" destId="{A40B827A-87D2-714E-9916-85451FCC2DBA}" srcOrd="0" destOrd="0" presId="urn:microsoft.com/office/officeart/2009/3/layout/StepUpProcess"/>
    <dgm:cxn modelId="{FDE4ADF1-9926-B244-A8DF-4B89DE25FA3F}" srcId="{9876BBE6-E206-6346-8FD0-5AD9805107BC}" destId="{0C52FB9F-618E-3347-8533-A0BB873504FC}" srcOrd="0" destOrd="0" parTransId="{505C2C50-38B2-BD43-83FD-C12D40D7B412}" sibTransId="{41055BC7-2A68-1442-BAA7-7237E32E6BDD}"/>
    <dgm:cxn modelId="{05950E75-470E-457A-9FB5-F3F926EAD417}" type="presOf" srcId="{9876BBE6-E206-6346-8FD0-5AD9805107BC}" destId="{4FE501AF-3EB8-5D4D-B833-56BF54CD148B}" srcOrd="0" destOrd="0" presId="urn:microsoft.com/office/officeart/2009/3/layout/StepUpProcess"/>
    <dgm:cxn modelId="{BE23F068-379E-534E-AC9E-1B96061EB410}" srcId="{68E65396-8E45-2C49-97C4-4CD576342DA9}" destId="{BC425887-A66D-3C4F-87EF-D4C3E637258A}" srcOrd="1" destOrd="0" parTransId="{B4C4FBE3-498F-F54D-859B-2B4AF3737592}" sibTransId="{4C865BA5-9978-5E45-BFDD-683A2764F2DB}"/>
    <dgm:cxn modelId="{1D872BDB-0AA2-4C8E-84AE-1885DDCB8599}" type="presOf" srcId="{C47F64DE-92E0-3E48-8C20-D616B11698D3}" destId="{A40B827A-87D2-714E-9916-85451FCC2DBA}" srcOrd="0" destOrd="3" presId="urn:microsoft.com/office/officeart/2009/3/layout/StepUpProcess"/>
    <dgm:cxn modelId="{D5681994-634A-ED4D-8C67-F1BCD47B7DA6}" srcId="{9465255C-D8F0-5845-BD3A-1C697D1339CE}" destId="{9876BBE6-E206-6346-8FD0-5AD9805107BC}" srcOrd="0" destOrd="0" parTransId="{C7C65844-95D9-9943-931D-45BD770A1E0A}" sibTransId="{00B71146-0037-E347-9597-306EF200C9D9}"/>
    <dgm:cxn modelId="{9EB5F497-89BB-4337-8C11-E7FB2C7EF0F2}" type="presOf" srcId="{1D9C8FB4-8078-2342-852D-5DCAB9873E2B}" destId="{FDDD1B9A-CADD-8E4F-954E-2E71C00B4FCC}" srcOrd="0" destOrd="0" presId="urn:microsoft.com/office/officeart/2009/3/layout/StepUpProcess"/>
    <dgm:cxn modelId="{3BDF7933-9293-0245-BC9D-2254B94A5216}" srcId="{68E65396-8E45-2C49-97C4-4CD576342DA9}" destId="{048453EE-4E5F-604F-8200-9D5B3990270B}" srcOrd="4" destOrd="0" parTransId="{4EF171C5-1BDC-6040-9177-F84212E55B58}" sibTransId="{8054850B-607D-3A4D-AFDD-3BA689F732EA}"/>
    <dgm:cxn modelId="{58ADDB4D-8F53-42D6-B13F-9246C5B23694}" type="presOf" srcId="{E21E2D78-D781-7E47-81D1-0DD52408857E}" destId="{A40B827A-87D2-714E-9916-85451FCC2DBA}" srcOrd="0" destOrd="4" presId="urn:microsoft.com/office/officeart/2009/3/layout/StepUpProcess"/>
    <dgm:cxn modelId="{F617BB7E-1E56-45F5-8AD2-08A4CFD4163A}" type="presParOf" srcId="{56B93C0B-53CA-DC4C-84FA-A9E6B116D04B}" destId="{5289889B-A67A-5947-8D07-5D312742867D}" srcOrd="0" destOrd="0" presId="urn:microsoft.com/office/officeart/2009/3/layout/StepUpProcess"/>
    <dgm:cxn modelId="{10FF47A4-6473-4F2A-9634-79E67EBF10B3}" type="presParOf" srcId="{5289889B-A67A-5947-8D07-5D312742867D}" destId="{727270CD-5D30-3C41-A151-1083F367EA74}" srcOrd="0" destOrd="0" presId="urn:microsoft.com/office/officeart/2009/3/layout/StepUpProcess"/>
    <dgm:cxn modelId="{2D269F0B-4A4A-4907-8492-91295D0F0E8F}" type="presParOf" srcId="{5289889B-A67A-5947-8D07-5D312742867D}" destId="{4FE501AF-3EB8-5D4D-B833-56BF54CD148B}" srcOrd="1" destOrd="0" presId="urn:microsoft.com/office/officeart/2009/3/layout/StepUpProcess"/>
    <dgm:cxn modelId="{B9C25994-868B-4300-9A17-A3CFC4382E61}" type="presParOf" srcId="{5289889B-A67A-5947-8D07-5D312742867D}" destId="{3DB94713-07D2-2248-B9A7-588D51507542}" srcOrd="2" destOrd="0" presId="urn:microsoft.com/office/officeart/2009/3/layout/StepUpProcess"/>
    <dgm:cxn modelId="{83370AB6-E747-42AD-94B6-AD763C41575C}" type="presParOf" srcId="{56B93C0B-53CA-DC4C-84FA-A9E6B116D04B}" destId="{D0BC7E89-38A7-7447-829E-547FDF69E1B7}" srcOrd="1" destOrd="0" presId="urn:microsoft.com/office/officeart/2009/3/layout/StepUpProcess"/>
    <dgm:cxn modelId="{9F3A89BC-2BCE-4DD4-9786-6A72F43D06BC}" type="presParOf" srcId="{D0BC7E89-38A7-7447-829E-547FDF69E1B7}" destId="{B135E003-8969-F74E-88C4-A4921CAC99A1}" srcOrd="0" destOrd="0" presId="urn:microsoft.com/office/officeart/2009/3/layout/StepUpProcess"/>
    <dgm:cxn modelId="{AE4CB4C6-71D5-4101-8B6C-9215BF261C96}" type="presParOf" srcId="{56B93C0B-53CA-DC4C-84FA-A9E6B116D04B}" destId="{3E3D03E3-9AD4-FA48-88C6-5E684033DC56}" srcOrd="2" destOrd="0" presId="urn:microsoft.com/office/officeart/2009/3/layout/StepUpProcess"/>
    <dgm:cxn modelId="{0B9AD3BF-49C3-44E5-8F8A-ACE9283D4D74}" type="presParOf" srcId="{3E3D03E3-9AD4-FA48-88C6-5E684033DC56}" destId="{FB0D1C75-E97A-BE42-BF36-980FDF704612}" srcOrd="0" destOrd="0" presId="urn:microsoft.com/office/officeart/2009/3/layout/StepUpProcess"/>
    <dgm:cxn modelId="{1398B814-A515-46A4-A466-A998E0CEF539}" type="presParOf" srcId="{3E3D03E3-9AD4-FA48-88C6-5E684033DC56}" destId="{A40B827A-87D2-714E-9916-85451FCC2DBA}" srcOrd="1" destOrd="0" presId="urn:microsoft.com/office/officeart/2009/3/layout/StepUpProcess"/>
    <dgm:cxn modelId="{5E6543F3-E948-4AF5-9761-5E2549A18CB0}" type="presParOf" srcId="{3E3D03E3-9AD4-FA48-88C6-5E684033DC56}" destId="{8F3B8927-A217-A14B-B83D-8EDA29508370}" srcOrd="2" destOrd="0" presId="urn:microsoft.com/office/officeart/2009/3/layout/StepUpProcess"/>
    <dgm:cxn modelId="{CC322C6C-2B8B-4672-95B0-A4DF375EC878}" type="presParOf" srcId="{56B93C0B-53CA-DC4C-84FA-A9E6B116D04B}" destId="{3503D1D9-6F30-1940-94A2-F51AE9F41226}" srcOrd="3" destOrd="0" presId="urn:microsoft.com/office/officeart/2009/3/layout/StepUpProcess"/>
    <dgm:cxn modelId="{5F14D1E1-3709-46F8-A650-DC736E4E9D7E}" type="presParOf" srcId="{3503D1D9-6F30-1940-94A2-F51AE9F41226}" destId="{895C96E9-4294-E845-840D-647878069E79}" srcOrd="0" destOrd="0" presId="urn:microsoft.com/office/officeart/2009/3/layout/StepUpProcess"/>
    <dgm:cxn modelId="{8A054ADB-348C-47C7-A4CB-EECA1A1DEA9C}" type="presParOf" srcId="{56B93C0B-53CA-DC4C-84FA-A9E6B116D04B}" destId="{0AEAAFC6-2775-8144-8122-9385F8F39D50}" srcOrd="4" destOrd="0" presId="urn:microsoft.com/office/officeart/2009/3/layout/StepUpProcess"/>
    <dgm:cxn modelId="{A771E9AB-E04C-44D8-BBFB-BB6D67D6BF07}" type="presParOf" srcId="{0AEAAFC6-2775-8144-8122-9385F8F39D50}" destId="{A7FC7DB6-8343-1640-A62E-79B2A222C5AD}" srcOrd="0" destOrd="0" presId="urn:microsoft.com/office/officeart/2009/3/layout/StepUpProcess"/>
    <dgm:cxn modelId="{96277180-01D8-48B9-B93E-D72BA1C2ABA3}" type="presParOf" srcId="{0AEAAFC6-2775-8144-8122-9385F8F39D50}" destId="{FDDD1B9A-CADD-8E4F-954E-2E71C00B4FC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005A3C"/>
        </a:solidFill>
      </dgm:spPr>
      <dgm:t>
        <a:bodyPr/>
        <a:lstStyle/>
        <a:p>
          <a:r>
            <a:rPr lang="en-US" dirty="0">
              <a:solidFill>
                <a:schemeClr val="bg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D2D2D2"/>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1C5036-E24A-4C29-A44B-0FB2BEFC1CCA}" srcId="{3C79F202-46A3-4E8C-BFFB-E5230CDF8E28}" destId="{5F803A5B-22BE-4F34-85A6-10EBFB51D6CF}" srcOrd="0" destOrd="0" parTransId="{92CC963A-E024-49D6-A3F9-522A10DAD15F}" sibTransId="{EFCABC26-A0ED-4FAD-A1CF-FF820C0E94D3}"/>
    <dgm:cxn modelId="{4E9F2DBB-3992-4510-B27B-1E147976045A}" type="presOf" srcId="{AE028A22-C341-40CA-827D-B5042E6B1D80}" destId="{2BC94F5E-8EB4-4F53-A153-CBBA496E5432}" srcOrd="0" destOrd="0" presId="urn:microsoft.com/office/officeart/2005/8/layout/chevron1"/>
    <dgm:cxn modelId="{36FFEB00-93C5-4072-99A3-B0C1B188CCE4}" srcId="{3C79F202-46A3-4E8C-BFFB-E5230CDF8E28}" destId="{AE028A22-C341-40CA-827D-B5042E6B1D80}" srcOrd="1" destOrd="0" parTransId="{156EB9FA-05E1-4075-A044-62459FF7C7F6}" sibTransId="{5C6B81ED-DF34-4B12-9451-3190049FAC42}"/>
    <dgm:cxn modelId="{65272D15-5EE3-484B-86D6-8530F08145C4}" type="presOf" srcId="{5F803A5B-22BE-4F34-85A6-10EBFB51D6CF}" destId="{C2FA0260-AF8B-4C60-97DC-FCA88A0CE119}"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431ADE98-E9A7-4A84-93E5-8C1FD7441F04}" type="presOf" srcId="{706B95C1-C338-45B7-BA0B-A50F3207F412}" destId="{B4AEAA16-2F9F-40E9-87CF-FBCCCCCB0E50}"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D6A1A73F-5653-443C-91CD-E8824CFAB58F}" srcId="{3C79F202-46A3-4E8C-BFFB-E5230CDF8E28}" destId="{7D0E81F6-2069-415D-A38D-9A2442D6F072}" srcOrd="5" destOrd="0" parTransId="{69DF0798-6463-415C-976A-B0E41262E338}" sibTransId="{BF32C263-AD54-45E7-8E47-F06D6BD01BC6}"/>
    <dgm:cxn modelId="{D981CAE9-3DCC-460D-B260-322753AFC8F2}" type="presOf" srcId="{BF3BE9EB-683D-42D7-8B7B-69E3A26F8DCF}" destId="{C37871B3-EE4C-43B5-84AD-B8B376C4415D}" srcOrd="0" destOrd="0" presId="urn:microsoft.com/office/officeart/2005/8/layout/chevron1"/>
    <dgm:cxn modelId="{07FC6A8B-1DF0-4B28-B706-F0589D42215E}" type="presOf" srcId="{3C79F202-46A3-4E8C-BFFB-E5230CDF8E28}" destId="{14A16B3F-CB0E-40A4-B333-7069C057FBA2}" srcOrd="0" destOrd="0" presId="urn:microsoft.com/office/officeart/2005/8/layout/chevron1"/>
    <dgm:cxn modelId="{E841BA9A-8B68-4A43-B656-2F87057D4DB3}" type="presOf" srcId="{7D0E81F6-2069-415D-A38D-9A2442D6F072}" destId="{23385F22-28E8-4903-8ED4-C59D31D2B08B}" srcOrd="0" destOrd="0" presId="urn:microsoft.com/office/officeart/2005/8/layout/chevron1"/>
    <dgm:cxn modelId="{5A4BF372-92B0-4BDB-8785-F0BF1AF5080A}" type="presOf" srcId="{F45E658C-CC05-431A-9742-6C84849C6A16}" destId="{1C52663C-4804-444C-B9B9-C325ABAEDAEE}" srcOrd="0" destOrd="0" presId="urn:microsoft.com/office/officeart/2005/8/layout/chevron1"/>
    <dgm:cxn modelId="{94E58FC0-735F-4A6F-BA99-6A2B7CA4FFEE}" type="presOf" srcId="{EBE436B8-21CF-4736-9906-1D324CB1504C}" destId="{DD5B0AA9-FD91-4124-808B-603D3166253C}"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B688BA00-1910-476B-B89D-A7ACB1A25AA8}" srcId="{3C79F202-46A3-4E8C-BFFB-E5230CDF8E28}" destId="{EBE436B8-21CF-4736-9906-1D324CB1504C}" srcOrd="4" destOrd="0" parTransId="{8D3E429C-83E6-439A-8E18-3293405ED7DC}" sibTransId="{97AD9ABE-C019-4AC4-B342-6B9565B3B760}"/>
    <dgm:cxn modelId="{69919696-B0E8-4753-8F14-7E91F75FD0DB}" type="presParOf" srcId="{14A16B3F-CB0E-40A4-B333-7069C057FBA2}" destId="{C2FA0260-AF8B-4C60-97DC-FCA88A0CE119}" srcOrd="0" destOrd="0" presId="urn:microsoft.com/office/officeart/2005/8/layout/chevron1"/>
    <dgm:cxn modelId="{3699CD12-F452-4B8E-9D6C-453B86A5A166}" type="presParOf" srcId="{14A16B3F-CB0E-40A4-B333-7069C057FBA2}" destId="{24E8C84A-C2E3-4FE8-8DAF-F097F8E5CB4F}" srcOrd="1" destOrd="0" presId="urn:microsoft.com/office/officeart/2005/8/layout/chevron1"/>
    <dgm:cxn modelId="{2C398AA2-ABCA-455F-A841-D634F6D8E271}" type="presParOf" srcId="{14A16B3F-CB0E-40A4-B333-7069C057FBA2}" destId="{2BC94F5E-8EB4-4F53-A153-CBBA496E5432}" srcOrd="2" destOrd="0" presId="urn:microsoft.com/office/officeart/2005/8/layout/chevron1"/>
    <dgm:cxn modelId="{DC4062C6-9CC5-4D58-A911-41D45451C143}" type="presParOf" srcId="{14A16B3F-CB0E-40A4-B333-7069C057FBA2}" destId="{078376D3-0A69-43B0-BA11-AA605078D740}" srcOrd="3" destOrd="0" presId="urn:microsoft.com/office/officeart/2005/8/layout/chevron1"/>
    <dgm:cxn modelId="{1C51D271-541F-47A8-B256-5AE43206FEF3}" type="presParOf" srcId="{14A16B3F-CB0E-40A4-B333-7069C057FBA2}" destId="{B4AEAA16-2F9F-40E9-87CF-FBCCCCCB0E50}" srcOrd="4" destOrd="0" presId="urn:microsoft.com/office/officeart/2005/8/layout/chevron1"/>
    <dgm:cxn modelId="{C877346C-93AA-4609-BCE2-EECD2FE15056}" type="presParOf" srcId="{14A16B3F-CB0E-40A4-B333-7069C057FBA2}" destId="{FB16C91A-ECE2-4021-971C-97D60E4B55F1}" srcOrd="5" destOrd="0" presId="urn:microsoft.com/office/officeart/2005/8/layout/chevron1"/>
    <dgm:cxn modelId="{26F6693D-F002-42A6-A253-A4577C94F4C1}" type="presParOf" srcId="{14A16B3F-CB0E-40A4-B333-7069C057FBA2}" destId="{C37871B3-EE4C-43B5-84AD-B8B376C4415D}" srcOrd="6" destOrd="0" presId="urn:microsoft.com/office/officeart/2005/8/layout/chevron1"/>
    <dgm:cxn modelId="{FC3BF1D9-970B-4888-B233-9E17B9DB42FB}" type="presParOf" srcId="{14A16B3F-CB0E-40A4-B333-7069C057FBA2}" destId="{3539B5FE-FBD7-4C5E-91B8-DDE08B3CB238}" srcOrd="7" destOrd="0" presId="urn:microsoft.com/office/officeart/2005/8/layout/chevron1"/>
    <dgm:cxn modelId="{408BEE32-0C66-48BE-BD9D-B118A8F7A1DF}" type="presParOf" srcId="{14A16B3F-CB0E-40A4-B333-7069C057FBA2}" destId="{DD5B0AA9-FD91-4124-808B-603D3166253C}" srcOrd="8" destOrd="0" presId="urn:microsoft.com/office/officeart/2005/8/layout/chevron1"/>
    <dgm:cxn modelId="{402454BA-A237-4EAD-AF55-3DC31E151A60}" type="presParOf" srcId="{14A16B3F-CB0E-40A4-B333-7069C057FBA2}" destId="{5B5BC6B2-71A0-4363-BDB0-7033B75897C4}" srcOrd="9" destOrd="0" presId="urn:microsoft.com/office/officeart/2005/8/layout/chevron1"/>
    <dgm:cxn modelId="{D15024F2-5595-4825-BEFF-32A9F85FEEBD}" type="presParOf" srcId="{14A16B3F-CB0E-40A4-B333-7069C057FBA2}" destId="{23385F22-28E8-4903-8ED4-C59D31D2B08B}" srcOrd="10" destOrd="0" presId="urn:microsoft.com/office/officeart/2005/8/layout/chevron1"/>
    <dgm:cxn modelId="{33540BC7-CA78-4245-B822-13DF209B8F5D}" type="presParOf" srcId="{14A16B3F-CB0E-40A4-B333-7069C057FBA2}" destId="{5BB195CE-30B6-4897-8F6C-9F66C8385790}" srcOrd="11" destOrd="0" presId="urn:microsoft.com/office/officeart/2005/8/layout/chevron1"/>
    <dgm:cxn modelId="{614EFB3A-86D6-47DC-BBD4-DC0874A32E1E}"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3C9FE-37C8-4935-8C14-34825867697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39F16D6-05C9-4FBB-8A52-2AB2A72E2BD7}">
      <dgm:prSet phldrT="[Text]" custT="1"/>
      <dgm:spPr>
        <a:solidFill>
          <a:srgbClr val="005A3C"/>
        </a:solidFill>
      </dgm:spPr>
      <dgm:t>
        <a:bodyPr/>
        <a:lstStyle/>
        <a:p>
          <a:r>
            <a:rPr lang="en-US" sz="2000" dirty="0">
              <a:latin typeface="Cambria" panose="02040503050406030204" pitchFamily="18" charset="0"/>
            </a:rPr>
            <a:t>Fed Policy Spring 2017</a:t>
          </a:r>
        </a:p>
      </dgm:t>
    </dgm:pt>
    <dgm:pt modelId="{96C8E58A-9902-4066-BD1B-C02D0DD3EDEF}" type="parTrans" cxnId="{E4C46C81-57C0-4E13-8B1B-505A9CA015E9}">
      <dgm:prSet/>
      <dgm:spPr/>
      <dgm:t>
        <a:bodyPr/>
        <a:lstStyle/>
        <a:p>
          <a:endParaRPr lang="en-US"/>
        </a:p>
      </dgm:t>
    </dgm:pt>
    <dgm:pt modelId="{871C5741-1484-4179-8FDE-19D857BFEC75}" type="sibTrans" cxnId="{E4C46C81-57C0-4E13-8B1B-505A9CA015E9}">
      <dgm:prSet/>
      <dgm:spPr>
        <a:solidFill>
          <a:schemeClr val="bg1">
            <a:lumMod val="65000"/>
          </a:schemeClr>
        </a:solidFill>
      </dgm:spPr>
      <dgm:t>
        <a:bodyPr/>
        <a:lstStyle/>
        <a:p>
          <a:endParaRPr lang="en-US"/>
        </a:p>
      </dgm:t>
    </dgm:pt>
    <dgm:pt modelId="{23CBE53B-F756-4464-A05A-5665BD7C4D81}">
      <dgm:prSet phldrT="[Text]" custT="1"/>
      <dgm:spPr>
        <a:ln>
          <a:solidFill>
            <a:schemeClr val="bg1">
              <a:lumMod val="65000"/>
            </a:schemeClr>
          </a:solidFill>
        </a:ln>
      </dgm:spPr>
      <dgm:t>
        <a:bodyPr/>
        <a:lstStyle/>
        <a:p>
          <a:endParaRPr lang="en-US" sz="1400" dirty="0"/>
        </a:p>
      </dgm:t>
    </dgm:pt>
    <dgm:pt modelId="{81917403-2F5C-4E08-8C1A-C3087CF63EEB}" type="parTrans" cxnId="{0A69A0D4-B030-4123-97F9-7055101C01BC}">
      <dgm:prSet/>
      <dgm:spPr/>
      <dgm:t>
        <a:bodyPr/>
        <a:lstStyle/>
        <a:p>
          <a:endParaRPr lang="en-US"/>
        </a:p>
      </dgm:t>
    </dgm:pt>
    <dgm:pt modelId="{BB67BCC9-2559-4DFD-A301-A6906781AA3E}" type="sibTrans" cxnId="{0A69A0D4-B030-4123-97F9-7055101C01BC}">
      <dgm:prSet/>
      <dgm:spPr/>
      <dgm:t>
        <a:bodyPr/>
        <a:lstStyle/>
        <a:p>
          <a:endParaRPr lang="en-US"/>
        </a:p>
      </dgm:t>
    </dgm:pt>
    <dgm:pt modelId="{A11F60B3-9564-4224-A9A9-E5E5F097B318}">
      <dgm:prSet phldrT="[Text]" custT="1"/>
      <dgm:spPr>
        <a:solidFill>
          <a:srgbClr val="005A3C"/>
        </a:solidFill>
      </dgm:spPr>
      <dgm:t>
        <a:bodyPr/>
        <a:lstStyle/>
        <a:p>
          <a:r>
            <a:rPr lang="en-US" sz="2000" dirty="0">
              <a:latin typeface="Cambria" panose="02040503050406030204" pitchFamily="18" charset="0"/>
            </a:rPr>
            <a:t>What Happens When Fed Rate Increases?</a:t>
          </a:r>
        </a:p>
      </dgm:t>
    </dgm:pt>
    <dgm:pt modelId="{42B53F4E-C3C5-4B07-AE3F-50338575F47D}" type="parTrans" cxnId="{CFA84846-4158-418A-A965-1633521577C6}">
      <dgm:prSet/>
      <dgm:spPr/>
      <dgm:t>
        <a:bodyPr/>
        <a:lstStyle/>
        <a:p>
          <a:endParaRPr lang="en-US"/>
        </a:p>
      </dgm:t>
    </dgm:pt>
    <dgm:pt modelId="{348C0CDB-31F0-41E6-97DE-254EB2A3EF87}" type="sibTrans" cxnId="{CFA84846-4158-418A-A965-1633521577C6}">
      <dgm:prSet/>
      <dgm:spPr/>
      <dgm:t>
        <a:bodyPr/>
        <a:lstStyle/>
        <a:p>
          <a:endParaRPr lang="en-US"/>
        </a:p>
      </dgm:t>
    </dgm:pt>
    <dgm:pt modelId="{FF1E9A82-AEDD-485B-A3D0-8DA46D608D4E}">
      <dgm:prSet phldrT="[Text]" custT="1"/>
      <dgm:spPr>
        <a:ln>
          <a:solidFill>
            <a:schemeClr val="bg1">
              <a:lumMod val="65000"/>
            </a:schemeClr>
          </a:solidFill>
        </a:ln>
      </dgm:spPr>
      <dgm:t>
        <a:bodyPr anchor="b"/>
        <a:lstStyle/>
        <a:p>
          <a:endParaRPr lang="en-US" sz="1400" dirty="0"/>
        </a:p>
      </dgm:t>
    </dgm:pt>
    <dgm:pt modelId="{06750198-D71A-4EB4-8DCC-08242AB2B5B2}" type="parTrans" cxnId="{DA51A0D8-4672-4D9D-A0DA-A8C9F68D3354}">
      <dgm:prSet/>
      <dgm:spPr/>
      <dgm:t>
        <a:bodyPr/>
        <a:lstStyle/>
        <a:p>
          <a:endParaRPr lang="en-US"/>
        </a:p>
      </dgm:t>
    </dgm:pt>
    <dgm:pt modelId="{AA1FE6EE-D6F1-49E3-A5E6-4BBCEE5F31BE}" type="sibTrans" cxnId="{DA51A0D8-4672-4D9D-A0DA-A8C9F68D3354}">
      <dgm:prSet/>
      <dgm:spPr/>
      <dgm:t>
        <a:bodyPr/>
        <a:lstStyle/>
        <a:p>
          <a:endParaRPr lang="en-US"/>
        </a:p>
      </dgm:t>
    </dgm:pt>
    <dgm:pt modelId="{94F00574-40FC-4DC8-9801-A9D127E4A0CF}">
      <dgm:prSet custT="1"/>
      <dgm:spPr/>
      <dgm:t>
        <a:bodyPr/>
        <a:lstStyle/>
        <a:p>
          <a:r>
            <a:rPr lang="en-US" sz="1400" dirty="0">
              <a:latin typeface="Cambria"/>
              <a:cs typeface="Cambria"/>
            </a:rPr>
            <a:t>Current effective Federal Funds Rate: 1.16%</a:t>
          </a:r>
        </a:p>
      </dgm:t>
    </dgm:pt>
    <dgm:pt modelId="{6F4E7432-ABDC-400B-8AB6-B03BDCB18A0F}" type="parTrans" cxnId="{E05AD411-6849-48DC-A125-BFEE26AE44AE}">
      <dgm:prSet/>
      <dgm:spPr/>
      <dgm:t>
        <a:bodyPr/>
        <a:lstStyle/>
        <a:p>
          <a:endParaRPr lang="en-US"/>
        </a:p>
      </dgm:t>
    </dgm:pt>
    <dgm:pt modelId="{C58E6BF4-6390-401A-B7DE-73496D6F5CBF}" type="sibTrans" cxnId="{E05AD411-6849-48DC-A125-BFEE26AE44AE}">
      <dgm:prSet/>
      <dgm:spPr/>
      <dgm:t>
        <a:bodyPr/>
        <a:lstStyle/>
        <a:p>
          <a:endParaRPr lang="en-US"/>
        </a:p>
      </dgm:t>
    </dgm:pt>
    <dgm:pt modelId="{C7C68741-2984-4177-89D7-4E958CEE3CA3}">
      <dgm:prSet custT="1"/>
      <dgm:spPr/>
      <dgm:t>
        <a:bodyPr/>
        <a:lstStyle/>
        <a:p>
          <a:r>
            <a:rPr lang="en-US" sz="1400" dirty="0">
              <a:latin typeface="Cambria"/>
              <a:cs typeface="Cambria"/>
            </a:rPr>
            <a:t>November: Jerome Powell elected new Federal Reserve Chair</a:t>
          </a:r>
        </a:p>
      </dgm:t>
    </dgm:pt>
    <dgm:pt modelId="{4C40C093-A72D-4B7B-9C66-B2D55192ED07}" type="parTrans" cxnId="{AF0EEF90-3376-409F-921E-DFBC6DB32D75}">
      <dgm:prSet/>
      <dgm:spPr/>
      <dgm:t>
        <a:bodyPr/>
        <a:lstStyle/>
        <a:p>
          <a:endParaRPr lang="en-US"/>
        </a:p>
      </dgm:t>
    </dgm:pt>
    <dgm:pt modelId="{A05A20B0-F23C-4B2B-8B75-23124516B60D}" type="sibTrans" cxnId="{AF0EEF90-3376-409F-921E-DFBC6DB32D75}">
      <dgm:prSet/>
      <dgm:spPr/>
      <dgm:t>
        <a:bodyPr/>
        <a:lstStyle/>
        <a:p>
          <a:endParaRPr lang="en-US"/>
        </a:p>
      </dgm:t>
    </dgm:pt>
    <dgm:pt modelId="{B0C2F571-64D3-44ED-B9B2-504EE93D3480}">
      <dgm:prSet custT="1"/>
      <dgm:spPr/>
      <dgm:t>
        <a:bodyPr/>
        <a:lstStyle/>
        <a:p>
          <a:r>
            <a:rPr lang="en-US" sz="1400" dirty="0">
              <a:latin typeface="Cambria"/>
              <a:cs typeface="Cambria"/>
            </a:rPr>
            <a:t>Anticipated rate hike at next meeting</a:t>
          </a:r>
        </a:p>
      </dgm:t>
    </dgm:pt>
    <dgm:pt modelId="{075D6E73-0B7C-4733-B29A-7EE887855B33}" type="parTrans" cxnId="{B8AAC04B-293D-4DE6-B9B5-5CDFB6DA2C02}">
      <dgm:prSet/>
      <dgm:spPr/>
      <dgm:t>
        <a:bodyPr/>
        <a:lstStyle/>
        <a:p>
          <a:endParaRPr lang="en-US"/>
        </a:p>
      </dgm:t>
    </dgm:pt>
    <dgm:pt modelId="{C67F4B99-3995-4B50-B105-6DECF3F5BA13}" type="sibTrans" cxnId="{B8AAC04B-293D-4DE6-B9B5-5CDFB6DA2C02}">
      <dgm:prSet/>
      <dgm:spPr/>
      <dgm:t>
        <a:bodyPr/>
        <a:lstStyle/>
        <a:p>
          <a:endParaRPr lang="en-US"/>
        </a:p>
      </dgm:t>
    </dgm:pt>
    <dgm:pt modelId="{62FB5B37-568F-41BC-9150-2293532A80D2}">
      <dgm:prSet custT="1"/>
      <dgm:spPr/>
      <dgm:t>
        <a:bodyPr/>
        <a:lstStyle/>
        <a:p>
          <a:r>
            <a:rPr lang="en-US" sz="1400" dirty="0">
              <a:solidFill>
                <a:schemeClr val="dk1"/>
              </a:solidFill>
              <a:latin typeface="Cambria"/>
              <a:ea typeface="Cambria"/>
              <a:cs typeface="Cambria"/>
              <a:sym typeface="Cambria"/>
            </a:rPr>
            <a:t>Increased c</a:t>
          </a:r>
          <a:r>
            <a:rPr lang="en" sz="1400" dirty="0">
              <a:solidFill>
                <a:schemeClr val="dk1"/>
              </a:solidFill>
              <a:latin typeface="Cambria"/>
              <a:ea typeface="Cambria"/>
              <a:cs typeface="Cambria"/>
              <a:sym typeface="Cambria"/>
            </a:rPr>
            <a:t>ost of borrowing for</a:t>
          </a:r>
          <a:r>
            <a:rPr lang="en-US" sz="1400" dirty="0">
              <a:solidFill>
                <a:schemeClr val="dk1"/>
              </a:solidFill>
              <a:latin typeface="Cambria"/>
              <a:ea typeface="Cambria"/>
              <a:cs typeface="Cambria"/>
              <a:sym typeface="Cambria"/>
            </a:rPr>
            <a:t> businesses and individuals</a:t>
          </a:r>
          <a:endParaRPr lang="en-US" sz="1400" dirty="0"/>
        </a:p>
      </dgm:t>
    </dgm:pt>
    <dgm:pt modelId="{BBE720CD-E46B-4C58-B9AF-4D4308E228AA}" type="parTrans" cxnId="{12238EAE-3CA2-427F-A1A1-3A3FA670004A}">
      <dgm:prSet/>
      <dgm:spPr/>
      <dgm:t>
        <a:bodyPr/>
        <a:lstStyle/>
        <a:p>
          <a:endParaRPr lang="en-US"/>
        </a:p>
      </dgm:t>
    </dgm:pt>
    <dgm:pt modelId="{9343458D-437B-46A2-AED6-31B6FA7D1962}" type="sibTrans" cxnId="{12238EAE-3CA2-427F-A1A1-3A3FA670004A}">
      <dgm:prSet/>
      <dgm:spPr/>
      <dgm:t>
        <a:bodyPr/>
        <a:lstStyle/>
        <a:p>
          <a:endParaRPr lang="en-US"/>
        </a:p>
      </dgm:t>
    </dgm:pt>
    <dgm:pt modelId="{EC2D293B-812D-4E13-BD93-B651C43A6320}">
      <dgm:prSet custT="1"/>
      <dgm:spPr/>
      <dgm:t>
        <a:bodyPr/>
        <a:lstStyle/>
        <a:p>
          <a:r>
            <a:rPr lang="en-US" sz="1400" dirty="0">
              <a:latin typeface="Cambria"/>
              <a:cs typeface="Cambria"/>
            </a:rPr>
            <a:t>Contractionary monetary policy</a:t>
          </a:r>
        </a:p>
      </dgm:t>
    </dgm:pt>
    <dgm:pt modelId="{E9AFE8C7-89CA-4108-9ABB-A11F07A5B8DC}" type="parTrans" cxnId="{190678CE-BD1D-499B-B8CA-DCC6EAACE27B}">
      <dgm:prSet/>
      <dgm:spPr/>
      <dgm:t>
        <a:bodyPr/>
        <a:lstStyle/>
        <a:p>
          <a:endParaRPr lang="en-US"/>
        </a:p>
      </dgm:t>
    </dgm:pt>
    <dgm:pt modelId="{A7C20D92-77D1-467E-ADBF-7465CD8E4481}" type="sibTrans" cxnId="{190678CE-BD1D-499B-B8CA-DCC6EAACE27B}">
      <dgm:prSet/>
      <dgm:spPr/>
      <dgm:t>
        <a:bodyPr/>
        <a:lstStyle/>
        <a:p>
          <a:endParaRPr lang="en-US"/>
        </a:p>
      </dgm:t>
    </dgm:pt>
    <dgm:pt modelId="{DDC5B5A6-8671-4BB5-A7A5-7D6F84D15F01}">
      <dgm:prSet custT="1"/>
      <dgm:spPr/>
      <dgm:t>
        <a:bodyPr/>
        <a:lstStyle/>
        <a:p>
          <a:r>
            <a:rPr lang="en-US" sz="1400" dirty="0">
              <a:latin typeface="Cambria"/>
              <a:cs typeface="Cambria"/>
            </a:rPr>
            <a:t>Slower GDP growth</a:t>
          </a:r>
          <a:endParaRPr lang="en-US" sz="1400" dirty="0"/>
        </a:p>
      </dgm:t>
    </dgm:pt>
    <dgm:pt modelId="{38007FAA-CDCD-45B7-BAE2-DD955B9EF8C8}" type="parTrans" cxnId="{CAEE8B97-9E72-4168-AC61-093599E4D766}">
      <dgm:prSet/>
      <dgm:spPr/>
      <dgm:t>
        <a:bodyPr/>
        <a:lstStyle/>
        <a:p>
          <a:endParaRPr lang="en-US"/>
        </a:p>
      </dgm:t>
    </dgm:pt>
    <dgm:pt modelId="{8E4F601F-C54A-4D3F-BE6A-031CB8D06731}" type="sibTrans" cxnId="{CAEE8B97-9E72-4168-AC61-093599E4D766}">
      <dgm:prSet/>
      <dgm:spPr/>
      <dgm:t>
        <a:bodyPr/>
        <a:lstStyle/>
        <a:p>
          <a:endParaRPr lang="en-US"/>
        </a:p>
      </dgm:t>
    </dgm:pt>
    <dgm:pt modelId="{33106954-31C0-46EE-8ABE-E1D426549DEF}" type="pres">
      <dgm:prSet presAssocID="{4D43C9FE-37C8-4935-8C14-34825867697E}" presName="Name0" presStyleCnt="0">
        <dgm:presLayoutVars>
          <dgm:dir/>
          <dgm:animLvl val="lvl"/>
          <dgm:resizeHandles val="exact"/>
        </dgm:presLayoutVars>
      </dgm:prSet>
      <dgm:spPr/>
      <dgm:t>
        <a:bodyPr/>
        <a:lstStyle/>
        <a:p>
          <a:endParaRPr lang="en-US"/>
        </a:p>
      </dgm:t>
    </dgm:pt>
    <dgm:pt modelId="{F6507CDC-E4A0-42B7-85D7-7B9DB1D622A7}" type="pres">
      <dgm:prSet presAssocID="{4D43C9FE-37C8-4935-8C14-34825867697E}" presName="tSp" presStyleCnt="0"/>
      <dgm:spPr/>
    </dgm:pt>
    <dgm:pt modelId="{F27D3DE3-18CB-4C27-833B-02FA7445193D}" type="pres">
      <dgm:prSet presAssocID="{4D43C9FE-37C8-4935-8C14-34825867697E}" presName="bSp" presStyleCnt="0"/>
      <dgm:spPr/>
    </dgm:pt>
    <dgm:pt modelId="{9FA7970A-80D4-4172-A755-B50CFC83EEAE}" type="pres">
      <dgm:prSet presAssocID="{4D43C9FE-37C8-4935-8C14-34825867697E}" presName="process" presStyleCnt="0"/>
      <dgm:spPr/>
    </dgm:pt>
    <dgm:pt modelId="{924B455B-246C-45D2-8590-ACE49E84374B}" type="pres">
      <dgm:prSet presAssocID="{839F16D6-05C9-4FBB-8A52-2AB2A72E2BD7}" presName="composite1" presStyleCnt="0"/>
      <dgm:spPr/>
    </dgm:pt>
    <dgm:pt modelId="{64D553F7-AF21-4458-8161-4D3EE36BD26F}" type="pres">
      <dgm:prSet presAssocID="{839F16D6-05C9-4FBB-8A52-2AB2A72E2BD7}" presName="dummyNode1" presStyleLbl="node1" presStyleIdx="0" presStyleCnt="2"/>
      <dgm:spPr/>
    </dgm:pt>
    <dgm:pt modelId="{B92F7F14-9570-4E7E-BE89-100E6B5C2935}" type="pres">
      <dgm:prSet presAssocID="{839F16D6-05C9-4FBB-8A52-2AB2A72E2BD7}" presName="childNode1" presStyleLbl="bgAcc1" presStyleIdx="0" presStyleCnt="2" custScaleX="105962" custScaleY="104775" custLinFactNeighborX="3862" custLinFactNeighborY="-20057">
        <dgm:presLayoutVars>
          <dgm:bulletEnabled val="1"/>
        </dgm:presLayoutVars>
      </dgm:prSet>
      <dgm:spPr/>
      <dgm:t>
        <a:bodyPr/>
        <a:lstStyle/>
        <a:p>
          <a:endParaRPr lang="en-US"/>
        </a:p>
      </dgm:t>
    </dgm:pt>
    <dgm:pt modelId="{B4721FB3-4979-43DC-9F05-D995E62599B7}" type="pres">
      <dgm:prSet presAssocID="{839F16D6-05C9-4FBB-8A52-2AB2A72E2BD7}" presName="childNode1tx" presStyleLbl="bgAcc1" presStyleIdx="0" presStyleCnt="2">
        <dgm:presLayoutVars>
          <dgm:bulletEnabled val="1"/>
        </dgm:presLayoutVars>
      </dgm:prSet>
      <dgm:spPr/>
      <dgm:t>
        <a:bodyPr/>
        <a:lstStyle/>
        <a:p>
          <a:endParaRPr lang="en-US"/>
        </a:p>
      </dgm:t>
    </dgm:pt>
    <dgm:pt modelId="{01918D12-442D-4E61-AA82-1B4A41C28C3F}" type="pres">
      <dgm:prSet presAssocID="{839F16D6-05C9-4FBB-8A52-2AB2A72E2BD7}" presName="parentNode1" presStyleLbl="node1" presStyleIdx="0" presStyleCnt="2" custLinFactNeighborX="5008" custLinFactNeighborY="2156">
        <dgm:presLayoutVars>
          <dgm:chMax val="1"/>
          <dgm:bulletEnabled val="1"/>
        </dgm:presLayoutVars>
      </dgm:prSet>
      <dgm:spPr/>
      <dgm:t>
        <a:bodyPr/>
        <a:lstStyle/>
        <a:p>
          <a:endParaRPr lang="en-US"/>
        </a:p>
      </dgm:t>
    </dgm:pt>
    <dgm:pt modelId="{A780BE5E-9A56-4E99-BFF5-08BC8243D659}" type="pres">
      <dgm:prSet presAssocID="{839F16D6-05C9-4FBB-8A52-2AB2A72E2BD7}" presName="connSite1" presStyleCnt="0"/>
      <dgm:spPr/>
    </dgm:pt>
    <dgm:pt modelId="{8C99155E-AB04-423D-826A-87BE3E36E9F4}" type="pres">
      <dgm:prSet presAssocID="{871C5741-1484-4179-8FDE-19D857BFEC75}" presName="Name9" presStyleLbl="sibTrans2D1" presStyleIdx="0" presStyleCnt="1"/>
      <dgm:spPr/>
      <dgm:t>
        <a:bodyPr/>
        <a:lstStyle/>
        <a:p>
          <a:endParaRPr lang="en-US"/>
        </a:p>
      </dgm:t>
    </dgm:pt>
    <dgm:pt modelId="{138066BF-6E32-40D6-9449-6C02159C412D}" type="pres">
      <dgm:prSet presAssocID="{A11F60B3-9564-4224-A9A9-E5E5F097B318}" presName="composite2" presStyleCnt="0"/>
      <dgm:spPr/>
    </dgm:pt>
    <dgm:pt modelId="{7B4018F6-FF62-45DF-99F2-017435305DB9}" type="pres">
      <dgm:prSet presAssocID="{A11F60B3-9564-4224-A9A9-E5E5F097B318}" presName="dummyNode2" presStyleLbl="node1" presStyleIdx="0" presStyleCnt="2"/>
      <dgm:spPr/>
    </dgm:pt>
    <dgm:pt modelId="{E825A555-2180-46D8-A2C8-3DB6CC36186C}" type="pres">
      <dgm:prSet presAssocID="{A11F60B3-9564-4224-A9A9-E5E5F097B318}" presName="childNode2" presStyleLbl="bgAcc1" presStyleIdx="1" presStyleCnt="2" custScaleX="92641" custScaleY="113560" custLinFactNeighborX="-5938" custLinFactNeighborY="-25812">
        <dgm:presLayoutVars>
          <dgm:bulletEnabled val="1"/>
        </dgm:presLayoutVars>
      </dgm:prSet>
      <dgm:spPr/>
      <dgm:t>
        <a:bodyPr/>
        <a:lstStyle/>
        <a:p>
          <a:endParaRPr lang="en-US"/>
        </a:p>
      </dgm:t>
    </dgm:pt>
    <dgm:pt modelId="{F6B557D7-63C7-4813-9DEE-FDD0447CCD51}" type="pres">
      <dgm:prSet presAssocID="{A11F60B3-9564-4224-A9A9-E5E5F097B318}" presName="childNode2tx" presStyleLbl="bgAcc1" presStyleIdx="1" presStyleCnt="2">
        <dgm:presLayoutVars>
          <dgm:bulletEnabled val="1"/>
        </dgm:presLayoutVars>
      </dgm:prSet>
      <dgm:spPr/>
      <dgm:t>
        <a:bodyPr/>
        <a:lstStyle/>
        <a:p>
          <a:endParaRPr lang="en-US"/>
        </a:p>
      </dgm:t>
    </dgm:pt>
    <dgm:pt modelId="{D0D32457-2BAC-47A0-B20F-FD276C695720}" type="pres">
      <dgm:prSet presAssocID="{A11F60B3-9564-4224-A9A9-E5E5F097B318}" presName="parentNode2" presStyleLbl="node1" presStyleIdx="1" presStyleCnt="2" custLinFactNeighborX="-38040" custLinFactNeighborY="-30808">
        <dgm:presLayoutVars>
          <dgm:chMax val="0"/>
          <dgm:bulletEnabled val="1"/>
        </dgm:presLayoutVars>
      </dgm:prSet>
      <dgm:spPr/>
      <dgm:t>
        <a:bodyPr/>
        <a:lstStyle/>
        <a:p>
          <a:endParaRPr lang="en-US"/>
        </a:p>
      </dgm:t>
    </dgm:pt>
    <dgm:pt modelId="{3304544A-7DD1-4362-9C97-D7B4ECABFBE2}" type="pres">
      <dgm:prSet presAssocID="{A11F60B3-9564-4224-A9A9-E5E5F097B318}" presName="connSite2" presStyleCnt="0"/>
      <dgm:spPr/>
    </dgm:pt>
  </dgm:ptLst>
  <dgm:cxnLst>
    <dgm:cxn modelId="{AAE350B6-48D2-414A-9C69-2F3822F1A3E0}" type="presOf" srcId="{23CBE53B-F756-4464-A05A-5665BD7C4D81}" destId="{B92F7F14-9570-4E7E-BE89-100E6B5C2935}" srcOrd="0" destOrd="0" presId="urn:microsoft.com/office/officeart/2005/8/layout/hProcess4"/>
    <dgm:cxn modelId="{DD931D24-43EC-4BC5-83D0-4821C79EE571}" type="presOf" srcId="{B0C2F571-64D3-44ED-B9B2-504EE93D3480}" destId="{B4721FB3-4979-43DC-9F05-D995E62599B7}" srcOrd="1" destOrd="3" presId="urn:microsoft.com/office/officeart/2005/8/layout/hProcess4"/>
    <dgm:cxn modelId="{91EAFAFE-2020-463E-B9FD-D772307565FE}" type="presOf" srcId="{FF1E9A82-AEDD-485B-A3D0-8DA46D608D4E}" destId="{E825A555-2180-46D8-A2C8-3DB6CC36186C}" srcOrd="0" destOrd="0" presId="urn:microsoft.com/office/officeart/2005/8/layout/hProcess4"/>
    <dgm:cxn modelId="{E5E8DC90-10D9-43E5-9F36-58DE07B67B67}" type="presOf" srcId="{94F00574-40FC-4DC8-9801-A9D127E4A0CF}" destId="{B4721FB3-4979-43DC-9F05-D995E62599B7}" srcOrd="1" destOrd="1" presId="urn:microsoft.com/office/officeart/2005/8/layout/hProcess4"/>
    <dgm:cxn modelId="{190678CE-BD1D-499B-B8CA-DCC6EAACE27B}" srcId="{A11F60B3-9564-4224-A9A9-E5E5F097B318}" destId="{EC2D293B-812D-4E13-BD93-B651C43A6320}" srcOrd="2" destOrd="0" parTransId="{E9AFE8C7-89CA-4108-9ABB-A11F07A5B8DC}" sibTransId="{A7C20D92-77D1-467E-ADBF-7465CD8E4481}"/>
    <dgm:cxn modelId="{3ABD4BD0-10B5-4233-94C9-398C36CE3C79}" type="presOf" srcId="{4D43C9FE-37C8-4935-8C14-34825867697E}" destId="{33106954-31C0-46EE-8ABE-E1D426549DEF}" srcOrd="0" destOrd="0" presId="urn:microsoft.com/office/officeart/2005/8/layout/hProcess4"/>
    <dgm:cxn modelId="{C54BF3DD-251C-4392-A1DE-E2DBA2114C48}" type="presOf" srcId="{871C5741-1484-4179-8FDE-19D857BFEC75}" destId="{8C99155E-AB04-423D-826A-87BE3E36E9F4}" srcOrd="0" destOrd="0" presId="urn:microsoft.com/office/officeart/2005/8/layout/hProcess4"/>
    <dgm:cxn modelId="{751ED3D5-1BCA-4DAC-AFC7-B0866AC0E04D}" type="presOf" srcId="{DDC5B5A6-8671-4BB5-A7A5-7D6F84D15F01}" destId="{F6B557D7-63C7-4813-9DEE-FDD0447CCD51}" srcOrd="1" destOrd="3" presId="urn:microsoft.com/office/officeart/2005/8/layout/hProcess4"/>
    <dgm:cxn modelId="{E52FE380-1DD5-4DE9-97B2-3F6F26E39222}" type="presOf" srcId="{EC2D293B-812D-4E13-BD93-B651C43A6320}" destId="{E825A555-2180-46D8-A2C8-3DB6CC36186C}" srcOrd="0" destOrd="2" presId="urn:microsoft.com/office/officeart/2005/8/layout/hProcess4"/>
    <dgm:cxn modelId="{E05AD411-6849-48DC-A125-BFEE26AE44AE}" srcId="{839F16D6-05C9-4FBB-8A52-2AB2A72E2BD7}" destId="{94F00574-40FC-4DC8-9801-A9D127E4A0CF}" srcOrd="1" destOrd="0" parTransId="{6F4E7432-ABDC-400B-8AB6-B03BDCB18A0F}" sibTransId="{C58E6BF4-6390-401A-B7DE-73496D6F5CBF}"/>
    <dgm:cxn modelId="{4AF7F76D-ED2A-41D9-AA6E-EF711C2724F7}" type="presOf" srcId="{A11F60B3-9564-4224-A9A9-E5E5F097B318}" destId="{D0D32457-2BAC-47A0-B20F-FD276C695720}" srcOrd="0" destOrd="0" presId="urn:microsoft.com/office/officeart/2005/8/layout/hProcess4"/>
    <dgm:cxn modelId="{12238EAE-3CA2-427F-A1A1-3A3FA670004A}" srcId="{A11F60B3-9564-4224-A9A9-E5E5F097B318}" destId="{62FB5B37-568F-41BC-9150-2293532A80D2}" srcOrd="1" destOrd="0" parTransId="{BBE720CD-E46B-4C58-B9AF-4D4308E228AA}" sibTransId="{9343458D-437B-46A2-AED6-31B6FA7D1962}"/>
    <dgm:cxn modelId="{0A69A0D4-B030-4123-97F9-7055101C01BC}" srcId="{839F16D6-05C9-4FBB-8A52-2AB2A72E2BD7}" destId="{23CBE53B-F756-4464-A05A-5665BD7C4D81}" srcOrd="0" destOrd="0" parTransId="{81917403-2F5C-4E08-8C1A-C3087CF63EEB}" sibTransId="{BB67BCC9-2559-4DFD-A301-A6906781AA3E}"/>
    <dgm:cxn modelId="{B8AAC04B-293D-4DE6-B9B5-5CDFB6DA2C02}" srcId="{839F16D6-05C9-4FBB-8A52-2AB2A72E2BD7}" destId="{B0C2F571-64D3-44ED-B9B2-504EE93D3480}" srcOrd="3" destOrd="0" parTransId="{075D6E73-0B7C-4733-B29A-7EE887855B33}" sibTransId="{C67F4B99-3995-4B50-B105-6DECF3F5BA13}"/>
    <dgm:cxn modelId="{CFA84846-4158-418A-A965-1633521577C6}" srcId="{4D43C9FE-37C8-4935-8C14-34825867697E}" destId="{A11F60B3-9564-4224-A9A9-E5E5F097B318}" srcOrd="1" destOrd="0" parTransId="{42B53F4E-C3C5-4B07-AE3F-50338575F47D}" sibTransId="{348C0CDB-31F0-41E6-97DE-254EB2A3EF87}"/>
    <dgm:cxn modelId="{F650F230-EECC-49B3-902D-B44650DAB169}" type="presOf" srcId="{FF1E9A82-AEDD-485B-A3D0-8DA46D608D4E}" destId="{F6B557D7-63C7-4813-9DEE-FDD0447CCD51}" srcOrd="1" destOrd="0" presId="urn:microsoft.com/office/officeart/2005/8/layout/hProcess4"/>
    <dgm:cxn modelId="{DA51A0D8-4672-4D9D-A0DA-A8C9F68D3354}" srcId="{A11F60B3-9564-4224-A9A9-E5E5F097B318}" destId="{FF1E9A82-AEDD-485B-A3D0-8DA46D608D4E}" srcOrd="0" destOrd="0" parTransId="{06750198-D71A-4EB4-8DCC-08242AB2B5B2}" sibTransId="{AA1FE6EE-D6F1-49E3-A5E6-4BBCEE5F31BE}"/>
    <dgm:cxn modelId="{EAEACF54-6D29-4080-A5D5-25D25325632E}" type="presOf" srcId="{94F00574-40FC-4DC8-9801-A9D127E4A0CF}" destId="{B92F7F14-9570-4E7E-BE89-100E6B5C2935}" srcOrd="0" destOrd="1" presId="urn:microsoft.com/office/officeart/2005/8/layout/hProcess4"/>
    <dgm:cxn modelId="{A12BDFFE-527B-4852-A27B-D3350217ECDE}" type="presOf" srcId="{EC2D293B-812D-4E13-BD93-B651C43A6320}" destId="{F6B557D7-63C7-4813-9DEE-FDD0447CCD51}" srcOrd="1" destOrd="2" presId="urn:microsoft.com/office/officeart/2005/8/layout/hProcess4"/>
    <dgm:cxn modelId="{CAEE8B97-9E72-4168-AC61-093599E4D766}" srcId="{A11F60B3-9564-4224-A9A9-E5E5F097B318}" destId="{DDC5B5A6-8671-4BB5-A7A5-7D6F84D15F01}" srcOrd="3" destOrd="0" parTransId="{38007FAA-CDCD-45B7-BAE2-DD955B9EF8C8}" sibTransId="{8E4F601F-C54A-4D3F-BE6A-031CB8D06731}"/>
    <dgm:cxn modelId="{29BF7888-FA8D-4AC5-856A-8F0742E2B269}" type="presOf" srcId="{23CBE53B-F756-4464-A05A-5665BD7C4D81}" destId="{B4721FB3-4979-43DC-9F05-D995E62599B7}" srcOrd="1" destOrd="0" presId="urn:microsoft.com/office/officeart/2005/8/layout/hProcess4"/>
    <dgm:cxn modelId="{9CEAA26D-356F-4E6C-9B49-E10FF097041F}" type="presOf" srcId="{62FB5B37-568F-41BC-9150-2293532A80D2}" destId="{E825A555-2180-46D8-A2C8-3DB6CC36186C}" srcOrd="0" destOrd="1" presId="urn:microsoft.com/office/officeart/2005/8/layout/hProcess4"/>
    <dgm:cxn modelId="{E0B690E0-64B4-4580-8A44-891396468CD5}" type="presOf" srcId="{839F16D6-05C9-4FBB-8A52-2AB2A72E2BD7}" destId="{01918D12-442D-4E61-AA82-1B4A41C28C3F}" srcOrd="0" destOrd="0" presId="urn:microsoft.com/office/officeart/2005/8/layout/hProcess4"/>
    <dgm:cxn modelId="{E4C46C81-57C0-4E13-8B1B-505A9CA015E9}" srcId="{4D43C9FE-37C8-4935-8C14-34825867697E}" destId="{839F16D6-05C9-4FBB-8A52-2AB2A72E2BD7}" srcOrd="0" destOrd="0" parTransId="{96C8E58A-9902-4066-BD1B-C02D0DD3EDEF}" sibTransId="{871C5741-1484-4179-8FDE-19D857BFEC75}"/>
    <dgm:cxn modelId="{C78E8A2E-3464-448B-A1F6-EF71C1D29A69}" type="presOf" srcId="{62FB5B37-568F-41BC-9150-2293532A80D2}" destId="{F6B557D7-63C7-4813-9DEE-FDD0447CCD51}" srcOrd="1" destOrd="1" presId="urn:microsoft.com/office/officeart/2005/8/layout/hProcess4"/>
    <dgm:cxn modelId="{EE13242D-DEA8-4C86-9AC7-552E9D6338B2}" type="presOf" srcId="{B0C2F571-64D3-44ED-B9B2-504EE93D3480}" destId="{B92F7F14-9570-4E7E-BE89-100E6B5C2935}" srcOrd="0" destOrd="3" presId="urn:microsoft.com/office/officeart/2005/8/layout/hProcess4"/>
    <dgm:cxn modelId="{24E42939-8D70-475B-B66B-78A2D55DBAC0}" type="presOf" srcId="{DDC5B5A6-8671-4BB5-A7A5-7D6F84D15F01}" destId="{E825A555-2180-46D8-A2C8-3DB6CC36186C}" srcOrd="0" destOrd="3" presId="urn:microsoft.com/office/officeart/2005/8/layout/hProcess4"/>
    <dgm:cxn modelId="{C7679AC3-14F8-44E2-8DB4-3C8328F4DEF8}" type="presOf" srcId="{C7C68741-2984-4177-89D7-4E958CEE3CA3}" destId="{B4721FB3-4979-43DC-9F05-D995E62599B7}" srcOrd="1" destOrd="2" presId="urn:microsoft.com/office/officeart/2005/8/layout/hProcess4"/>
    <dgm:cxn modelId="{AF0EEF90-3376-409F-921E-DFBC6DB32D75}" srcId="{839F16D6-05C9-4FBB-8A52-2AB2A72E2BD7}" destId="{C7C68741-2984-4177-89D7-4E958CEE3CA3}" srcOrd="2" destOrd="0" parTransId="{4C40C093-A72D-4B7B-9C66-B2D55192ED07}" sibTransId="{A05A20B0-F23C-4B2B-8B75-23124516B60D}"/>
    <dgm:cxn modelId="{FDCFF8BA-8D21-4CBB-8C4F-73A9437F8A3A}" type="presOf" srcId="{C7C68741-2984-4177-89D7-4E958CEE3CA3}" destId="{B92F7F14-9570-4E7E-BE89-100E6B5C2935}" srcOrd="0" destOrd="2" presId="urn:microsoft.com/office/officeart/2005/8/layout/hProcess4"/>
    <dgm:cxn modelId="{4851203F-CD19-4802-9162-E634D33718D4}" type="presParOf" srcId="{33106954-31C0-46EE-8ABE-E1D426549DEF}" destId="{F6507CDC-E4A0-42B7-85D7-7B9DB1D622A7}" srcOrd="0" destOrd="0" presId="urn:microsoft.com/office/officeart/2005/8/layout/hProcess4"/>
    <dgm:cxn modelId="{E9F8A73D-9074-4308-A37D-F9B5FD7D076F}" type="presParOf" srcId="{33106954-31C0-46EE-8ABE-E1D426549DEF}" destId="{F27D3DE3-18CB-4C27-833B-02FA7445193D}" srcOrd="1" destOrd="0" presId="urn:microsoft.com/office/officeart/2005/8/layout/hProcess4"/>
    <dgm:cxn modelId="{1E4FA92D-8EE8-48A3-9232-1DC3A37CA615}" type="presParOf" srcId="{33106954-31C0-46EE-8ABE-E1D426549DEF}" destId="{9FA7970A-80D4-4172-A755-B50CFC83EEAE}" srcOrd="2" destOrd="0" presId="urn:microsoft.com/office/officeart/2005/8/layout/hProcess4"/>
    <dgm:cxn modelId="{FEA9F075-29A4-4637-B208-11C149F6AF32}" type="presParOf" srcId="{9FA7970A-80D4-4172-A755-B50CFC83EEAE}" destId="{924B455B-246C-45D2-8590-ACE49E84374B}" srcOrd="0" destOrd="0" presId="urn:microsoft.com/office/officeart/2005/8/layout/hProcess4"/>
    <dgm:cxn modelId="{1F2D8137-170C-4140-81F0-72BDA1E8C48F}" type="presParOf" srcId="{924B455B-246C-45D2-8590-ACE49E84374B}" destId="{64D553F7-AF21-4458-8161-4D3EE36BD26F}" srcOrd="0" destOrd="0" presId="urn:microsoft.com/office/officeart/2005/8/layout/hProcess4"/>
    <dgm:cxn modelId="{7A39CD6E-41A7-4ACF-8250-5117B116E5A7}" type="presParOf" srcId="{924B455B-246C-45D2-8590-ACE49E84374B}" destId="{B92F7F14-9570-4E7E-BE89-100E6B5C2935}" srcOrd="1" destOrd="0" presId="urn:microsoft.com/office/officeart/2005/8/layout/hProcess4"/>
    <dgm:cxn modelId="{21E126BA-25DF-42E1-ADFC-9CE4698C4E1A}" type="presParOf" srcId="{924B455B-246C-45D2-8590-ACE49E84374B}" destId="{B4721FB3-4979-43DC-9F05-D995E62599B7}" srcOrd="2" destOrd="0" presId="urn:microsoft.com/office/officeart/2005/8/layout/hProcess4"/>
    <dgm:cxn modelId="{3F466F89-3C1A-4269-830E-27A5841DC161}" type="presParOf" srcId="{924B455B-246C-45D2-8590-ACE49E84374B}" destId="{01918D12-442D-4E61-AA82-1B4A41C28C3F}" srcOrd="3" destOrd="0" presId="urn:microsoft.com/office/officeart/2005/8/layout/hProcess4"/>
    <dgm:cxn modelId="{C1A2F9DB-E5CA-4382-8A34-498F50674A8B}" type="presParOf" srcId="{924B455B-246C-45D2-8590-ACE49E84374B}" destId="{A780BE5E-9A56-4E99-BFF5-08BC8243D659}" srcOrd="4" destOrd="0" presId="urn:microsoft.com/office/officeart/2005/8/layout/hProcess4"/>
    <dgm:cxn modelId="{0E42461B-8C92-43E3-AC1F-CAEA05BDDA24}" type="presParOf" srcId="{9FA7970A-80D4-4172-A755-B50CFC83EEAE}" destId="{8C99155E-AB04-423D-826A-87BE3E36E9F4}" srcOrd="1" destOrd="0" presId="urn:microsoft.com/office/officeart/2005/8/layout/hProcess4"/>
    <dgm:cxn modelId="{62C5ED4D-2D70-4FD8-B93C-01D7EE89E89E}" type="presParOf" srcId="{9FA7970A-80D4-4172-A755-B50CFC83EEAE}" destId="{138066BF-6E32-40D6-9449-6C02159C412D}" srcOrd="2" destOrd="0" presId="urn:microsoft.com/office/officeart/2005/8/layout/hProcess4"/>
    <dgm:cxn modelId="{0F6FA00C-20DF-496B-8969-E0A2596E4861}" type="presParOf" srcId="{138066BF-6E32-40D6-9449-6C02159C412D}" destId="{7B4018F6-FF62-45DF-99F2-017435305DB9}" srcOrd="0" destOrd="0" presId="urn:microsoft.com/office/officeart/2005/8/layout/hProcess4"/>
    <dgm:cxn modelId="{96E5BE1F-2ECF-48A4-BFC9-A5F56E8959D8}" type="presParOf" srcId="{138066BF-6E32-40D6-9449-6C02159C412D}" destId="{E825A555-2180-46D8-A2C8-3DB6CC36186C}" srcOrd="1" destOrd="0" presId="urn:microsoft.com/office/officeart/2005/8/layout/hProcess4"/>
    <dgm:cxn modelId="{19617744-7BB8-4A07-8B55-ACA31A7D5B89}" type="presParOf" srcId="{138066BF-6E32-40D6-9449-6C02159C412D}" destId="{F6B557D7-63C7-4813-9DEE-FDD0447CCD51}" srcOrd="2" destOrd="0" presId="urn:microsoft.com/office/officeart/2005/8/layout/hProcess4"/>
    <dgm:cxn modelId="{0FAF3031-76AF-45D2-9854-107EBA63A82A}" type="presParOf" srcId="{138066BF-6E32-40D6-9449-6C02159C412D}" destId="{D0D32457-2BAC-47A0-B20F-FD276C695720}" srcOrd="3" destOrd="0" presId="urn:microsoft.com/office/officeart/2005/8/layout/hProcess4"/>
    <dgm:cxn modelId="{F1C734FB-4A77-4BB3-9C9D-D3D621261E0D}" type="presParOf" srcId="{138066BF-6E32-40D6-9449-6C02159C412D}" destId="{3304544A-7DD1-4362-9C97-D7B4ECABFBE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45E949-BE46-40DF-A58F-DF25D092E8DF}"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n-US"/>
        </a:p>
      </dgm:t>
    </dgm:pt>
    <dgm:pt modelId="{186BDF7F-9E24-4192-8AC2-8091F4F573DC}">
      <dgm:prSet custT="1"/>
      <dgm:spPr>
        <a:ln>
          <a:solidFill>
            <a:srgbClr val="005A3C"/>
          </a:solidFill>
        </a:ln>
      </dgm:spPr>
      <dgm:t>
        <a:bodyPr/>
        <a:lstStyle/>
        <a:p>
          <a:pPr rtl="0"/>
          <a:endParaRPr lang="en-US" sz="900" dirty="0">
            <a:latin typeface="Cambria" panose="02040503050406030204" pitchFamily="18" charset="0"/>
          </a:endParaRPr>
        </a:p>
      </dgm:t>
    </dgm:pt>
    <dgm:pt modelId="{D3D50C2D-A01A-4A33-B736-B96E79A368AD}" type="parTrans" cxnId="{263E15C5-49AB-4C31-B59C-7B1CFA4C49DB}">
      <dgm:prSet/>
      <dgm:spPr/>
      <dgm:t>
        <a:bodyPr/>
        <a:lstStyle/>
        <a:p>
          <a:endParaRPr lang="en-US"/>
        </a:p>
      </dgm:t>
    </dgm:pt>
    <dgm:pt modelId="{D11BBF15-DF39-4C30-BA46-A97B983D9121}" type="sibTrans" cxnId="{263E15C5-49AB-4C31-B59C-7B1CFA4C49DB}">
      <dgm:prSet/>
      <dgm:spPr/>
      <dgm:t>
        <a:bodyPr/>
        <a:lstStyle/>
        <a:p>
          <a:endParaRPr lang="en-US"/>
        </a:p>
      </dgm:t>
    </dgm:pt>
    <dgm:pt modelId="{06613D96-5E79-4504-B4FD-E080E97CA12F}">
      <dgm:prSet custT="1"/>
      <dgm:spPr>
        <a:solidFill>
          <a:srgbClr val="D2D2D2"/>
        </a:solidFill>
      </dgm:spPr>
      <dgm:t>
        <a:bodyPr/>
        <a:lstStyle/>
        <a:p>
          <a:pPr rtl="0"/>
          <a:r>
            <a:rPr lang="en-US" sz="1200" b="0" dirty="0">
              <a:solidFill>
                <a:schemeClr val="tx1"/>
              </a:solidFill>
              <a:latin typeface="Cambria" panose="02040503050406030204" pitchFamily="18" charset="0"/>
            </a:rPr>
            <a:t>Nonfarm Payroll Employment</a:t>
          </a:r>
        </a:p>
      </dgm:t>
    </dgm:pt>
    <dgm:pt modelId="{EBE7451A-E3C8-4C87-8C10-EC7A12B023EE}" type="parTrans" cxnId="{390220C1-56AF-4756-82DA-BF7B01754AE7}">
      <dgm:prSet/>
      <dgm:spPr/>
      <dgm:t>
        <a:bodyPr/>
        <a:lstStyle/>
        <a:p>
          <a:endParaRPr lang="en-US"/>
        </a:p>
      </dgm:t>
    </dgm:pt>
    <dgm:pt modelId="{7056DEE6-4129-46A6-91E1-126E0A4218E1}" type="sibTrans" cxnId="{390220C1-56AF-4756-82DA-BF7B01754AE7}">
      <dgm:prSet/>
      <dgm:spPr/>
      <dgm:t>
        <a:bodyPr/>
        <a:lstStyle/>
        <a:p>
          <a:endParaRPr lang="en-US"/>
        </a:p>
      </dgm:t>
    </dgm:pt>
    <dgm:pt modelId="{2D3AA4C8-E33A-4E6D-A266-2E09F436E02D}">
      <dgm:prSet custT="1"/>
      <dgm:spPr>
        <a:solidFill>
          <a:srgbClr val="005A3C"/>
        </a:solidFill>
      </dgm:spPr>
      <dgm:t>
        <a:bodyPr anchor="ctr"/>
        <a:lstStyle/>
        <a:p>
          <a:pPr algn="l" rtl="0"/>
          <a:r>
            <a:rPr lang="en-US" sz="1200" b="0" dirty="0">
              <a:latin typeface="Cambria" panose="02040503050406030204" pitchFamily="18" charset="0"/>
            </a:rPr>
            <a:t>Unemployment</a:t>
          </a:r>
        </a:p>
      </dgm:t>
    </dgm:pt>
    <dgm:pt modelId="{22B3BA87-FFB6-44D8-BF4C-9C3C79E84905}" type="parTrans" cxnId="{68D9ED59-E477-48C4-8514-1EF93A038729}">
      <dgm:prSet/>
      <dgm:spPr/>
      <dgm:t>
        <a:bodyPr/>
        <a:lstStyle/>
        <a:p>
          <a:endParaRPr lang="en-US"/>
        </a:p>
      </dgm:t>
    </dgm:pt>
    <dgm:pt modelId="{E2B46237-FCC0-427C-866E-9B6E821AEC74}" type="sibTrans" cxnId="{68D9ED59-E477-48C4-8514-1EF93A038729}">
      <dgm:prSet/>
      <dgm:spPr/>
      <dgm:t>
        <a:bodyPr/>
        <a:lstStyle/>
        <a:p>
          <a:endParaRPr lang="en-US"/>
        </a:p>
      </dgm:t>
    </dgm:pt>
    <dgm:pt modelId="{EE45AE5D-021C-49A2-842B-D79D76060828}">
      <dgm:prSet custT="1"/>
      <dgm:spPr>
        <a:ln>
          <a:solidFill>
            <a:srgbClr val="D2D2D2"/>
          </a:solidFill>
        </a:ln>
      </dgm:spPr>
      <dgm:t>
        <a:bodyPr anchor="t"/>
        <a:lstStyle/>
        <a:p>
          <a:pPr algn="l" rtl="0"/>
          <a:endParaRPr lang="en-US" sz="900" dirty="0">
            <a:latin typeface="Cambria" panose="02040503050406030204" pitchFamily="18" charset="0"/>
          </a:endParaRPr>
        </a:p>
      </dgm:t>
    </dgm:pt>
    <dgm:pt modelId="{C6066BF7-6AD5-4742-803C-9CD0B4EAEEDB}" type="sibTrans" cxnId="{9B37C2FF-1D48-4DDA-A5D4-268522026171}">
      <dgm:prSet/>
      <dgm:spPr/>
      <dgm:t>
        <a:bodyPr/>
        <a:lstStyle/>
        <a:p>
          <a:endParaRPr lang="en-US"/>
        </a:p>
      </dgm:t>
    </dgm:pt>
    <dgm:pt modelId="{D19FA536-5D7B-4CF0-AE83-90E468EA4CA5}" type="parTrans" cxnId="{9B37C2FF-1D48-4DDA-A5D4-268522026171}">
      <dgm:prSet/>
      <dgm:spPr/>
      <dgm:t>
        <a:bodyPr/>
        <a:lstStyle/>
        <a:p>
          <a:endParaRPr lang="en-US"/>
        </a:p>
      </dgm:t>
    </dgm:pt>
    <dgm:pt modelId="{F830CF80-6D14-48AC-8C3B-609F7ACD0A11}">
      <dgm:prSet custT="1"/>
      <dgm:spPr>
        <a:solidFill>
          <a:srgbClr val="005A3C"/>
        </a:solidFill>
      </dgm:spPr>
      <dgm:t>
        <a:bodyPr/>
        <a:lstStyle/>
        <a:p>
          <a:pPr rtl="0"/>
          <a:r>
            <a:rPr lang="en-US" sz="1200" b="0" dirty="0">
              <a:latin typeface="Cambria" panose="02040503050406030204" pitchFamily="18" charset="0"/>
            </a:rPr>
            <a:t>Labor Force Participation Rate</a:t>
          </a:r>
        </a:p>
      </dgm:t>
    </dgm:pt>
    <dgm:pt modelId="{761A6DF4-62D1-4F71-9661-709788F29571}" type="sibTrans" cxnId="{38E41444-4C71-4479-998C-767A6CEC1488}">
      <dgm:prSet/>
      <dgm:spPr/>
      <dgm:t>
        <a:bodyPr/>
        <a:lstStyle/>
        <a:p>
          <a:endParaRPr lang="en-US"/>
        </a:p>
      </dgm:t>
    </dgm:pt>
    <dgm:pt modelId="{FC79CB4C-4988-4D7C-A3F2-2FB072D75700}" type="parTrans" cxnId="{38E41444-4C71-4479-998C-767A6CEC1488}">
      <dgm:prSet/>
      <dgm:spPr/>
      <dgm:t>
        <a:bodyPr/>
        <a:lstStyle/>
        <a:p>
          <a:endParaRPr lang="en-US"/>
        </a:p>
      </dgm:t>
    </dgm:pt>
    <dgm:pt modelId="{3DAF617F-49E3-4AA5-84FC-516EF4B62589}">
      <dgm:prSet custT="1"/>
      <dgm:spPr>
        <a:solidFill>
          <a:srgbClr val="D2D2D2"/>
        </a:solidFill>
        <a:ln>
          <a:noFill/>
        </a:ln>
      </dgm:spPr>
      <dgm:t>
        <a:bodyPr/>
        <a:lstStyle/>
        <a:p>
          <a:pPr rtl="0"/>
          <a:r>
            <a:rPr lang="en-US" sz="1200" b="0" dirty="0">
              <a:solidFill>
                <a:schemeClr val="tx1"/>
              </a:solidFill>
              <a:latin typeface="Cambria" panose="02040503050406030204" pitchFamily="18" charset="0"/>
            </a:rPr>
            <a:t>Movement of employment by Sector</a:t>
          </a:r>
        </a:p>
      </dgm:t>
    </dgm:pt>
    <dgm:pt modelId="{0E1D6E5E-9600-4E55-A093-BBF9F056C4AB}" type="sibTrans" cxnId="{5292927B-C491-4FBC-84DC-3222854FAF49}">
      <dgm:prSet/>
      <dgm:spPr/>
      <dgm:t>
        <a:bodyPr/>
        <a:lstStyle/>
        <a:p>
          <a:endParaRPr lang="en-US"/>
        </a:p>
      </dgm:t>
    </dgm:pt>
    <dgm:pt modelId="{CD5B16BA-6AF0-40CE-9CA5-0D9877E36F41}" type="parTrans" cxnId="{5292927B-C491-4FBC-84DC-3222854FAF49}">
      <dgm:prSet/>
      <dgm:spPr/>
      <dgm:t>
        <a:bodyPr/>
        <a:lstStyle/>
        <a:p>
          <a:endParaRPr lang="en-US"/>
        </a:p>
      </dgm:t>
    </dgm:pt>
    <dgm:pt modelId="{3B461AD9-AEDD-43A0-9E2D-84E7B586776A}">
      <dgm:prSet custT="1"/>
      <dgm:spPr>
        <a:ln>
          <a:solidFill>
            <a:srgbClr val="D2D2D2"/>
          </a:solidFill>
        </a:ln>
      </dgm:spPr>
      <dgm:t>
        <a:bodyPr anchor="b"/>
        <a:lstStyle/>
        <a:p>
          <a:pPr rtl="0"/>
          <a:endParaRPr lang="en-US" sz="900" dirty="0">
            <a:latin typeface="Cambria" panose="02040503050406030204" pitchFamily="18" charset="0"/>
          </a:endParaRPr>
        </a:p>
      </dgm:t>
    </dgm:pt>
    <dgm:pt modelId="{87880525-62E0-45CB-95F4-A87043A6BA5D}" type="parTrans" cxnId="{B907F335-B9C5-4FE0-AD7B-4103DBBC6321}">
      <dgm:prSet/>
      <dgm:spPr/>
      <dgm:t>
        <a:bodyPr/>
        <a:lstStyle/>
        <a:p>
          <a:endParaRPr lang="en-US"/>
        </a:p>
      </dgm:t>
    </dgm:pt>
    <dgm:pt modelId="{3A37EF84-E477-4E6B-A064-2DCE7059AA76}" type="sibTrans" cxnId="{B907F335-B9C5-4FE0-AD7B-4103DBBC6321}">
      <dgm:prSet/>
      <dgm:spPr/>
      <dgm:t>
        <a:bodyPr/>
        <a:lstStyle/>
        <a:p>
          <a:endParaRPr lang="en-US"/>
        </a:p>
      </dgm:t>
    </dgm:pt>
    <dgm:pt modelId="{9296179E-7E19-4054-9CB6-7F0DDA4AF8F3}">
      <dgm:prSet custT="1"/>
      <dgm:spPr>
        <a:ln>
          <a:solidFill>
            <a:srgbClr val="005A3C"/>
          </a:solidFill>
        </a:ln>
      </dgm:spPr>
      <dgm:t>
        <a:bodyPr anchor="b"/>
        <a:lstStyle/>
        <a:p>
          <a:pPr rtl="0"/>
          <a:endParaRPr lang="en-US" sz="900" dirty="0">
            <a:latin typeface="Cambria" panose="02040503050406030204" pitchFamily="18" charset="0"/>
          </a:endParaRPr>
        </a:p>
      </dgm:t>
    </dgm:pt>
    <dgm:pt modelId="{19E7D94D-FDA5-4B21-B623-F717D4E38395}" type="parTrans" cxnId="{E92B9F6D-2D18-42A9-92EF-2F5F1646AFBF}">
      <dgm:prSet/>
      <dgm:spPr/>
      <dgm:t>
        <a:bodyPr/>
        <a:lstStyle/>
        <a:p>
          <a:endParaRPr lang="en-US"/>
        </a:p>
      </dgm:t>
    </dgm:pt>
    <dgm:pt modelId="{1F232D86-47DC-4991-B373-F02DC9487B45}" type="sibTrans" cxnId="{E92B9F6D-2D18-42A9-92EF-2F5F1646AFBF}">
      <dgm:prSet/>
      <dgm:spPr/>
      <dgm:t>
        <a:bodyPr/>
        <a:lstStyle/>
        <a:p>
          <a:endParaRPr lang="en-US"/>
        </a:p>
      </dgm:t>
    </dgm:pt>
    <dgm:pt modelId="{1A0802B4-C682-4055-9F3A-65DF9A600458}" type="pres">
      <dgm:prSet presAssocID="{1C45E949-BE46-40DF-A58F-DF25D092E8DF}" presName="cycleMatrixDiagram" presStyleCnt="0">
        <dgm:presLayoutVars>
          <dgm:chMax val="1"/>
          <dgm:dir/>
          <dgm:animLvl val="lvl"/>
          <dgm:resizeHandles val="exact"/>
        </dgm:presLayoutVars>
      </dgm:prSet>
      <dgm:spPr/>
      <dgm:t>
        <a:bodyPr/>
        <a:lstStyle/>
        <a:p>
          <a:endParaRPr lang="en-US"/>
        </a:p>
      </dgm:t>
    </dgm:pt>
    <dgm:pt modelId="{7A95548F-A99C-43A3-A835-4355B90E5AD9}" type="pres">
      <dgm:prSet presAssocID="{1C45E949-BE46-40DF-A58F-DF25D092E8DF}" presName="children" presStyleCnt="0"/>
      <dgm:spPr/>
    </dgm:pt>
    <dgm:pt modelId="{C8F66F46-40D3-4230-B5AA-BEEC3705F3E9}" type="pres">
      <dgm:prSet presAssocID="{1C45E949-BE46-40DF-A58F-DF25D092E8DF}" presName="child1group" presStyleCnt="0"/>
      <dgm:spPr/>
    </dgm:pt>
    <dgm:pt modelId="{2E585CE1-F1BB-4A55-A4A6-48707B86ACC8}" type="pres">
      <dgm:prSet presAssocID="{1C45E949-BE46-40DF-A58F-DF25D092E8DF}" presName="child1" presStyleLbl="bgAcc1" presStyleIdx="0" presStyleCnt="4" custScaleX="135436" custScaleY="139812"/>
      <dgm:spPr/>
      <dgm:t>
        <a:bodyPr/>
        <a:lstStyle/>
        <a:p>
          <a:endParaRPr lang="en-US"/>
        </a:p>
      </dgm:t>
    </dgm:pt>
    <dgm:pt modelId="{7C56BD5B-B086-4039-9705-40DC4AD9E239}" type="pres">
      <dgm:prSet presAssocID="{1C45E949-BE46-40DF-A58F-DF25D092E8DF}" presName="child1Text" presStyleLbl="bgAcc1" presStyleIdx="0" presStyleCnt="4">
        <dgm:presLayoutVars>
          <dgm:bulletEnabled val="1"/>
        </dgm:presLayoutVars>
      </dgm:prSet>
      <dgm:spPr/>
      <dgm:t>
        <a:bodyPr/>
        <a:lstStyle/>
        <a:p>
          <a:endParaRPr lang="en-US"/>
        </a:p>
      </dgm:t>
    </dgm:pt>
    <dgm:pt modelId="{F060BE3E-E965-430C-8DDC-42F4568AC282}" type="pres">
      <dgm:prSet presAssocID="{1C45E949-BE46-40DF-A58F-DF25D092E8DF}" presName="child2group" presStyleCnt="0"/>
      <dgm:spPr/>
    </dgm:pt>
    <dgm:pt modelId="{C1CA96F3-E11F-421B-B4E3-2A59CFADB4C2}" type="pres">
      <dgm:prSet presAssocID="{1C45E949-BE46-40DF-A58F-DF25D092E8DF}" presName="child2" presStyleLbl="bgAcc1" presStyleIdx="1" presStyleCnt="4" custScaleX="135436" custScaleY="139812" custLinFactNeighborY="-6585"/>
      <dgm:spPr/>
      <dgm:t>
        <a:bodyPr/>
        <a:lstStyle/>
        <a:p>
          <a:endParaRPr lang="en-US"/>
        </a:p>
      </dgm:t>
    </dgm:pt>
    <dgm:pt modelId="{F6355E07-01C0-4B10-9290-810087DC97F6}" type="pres">
      <dgm:prSet presAssocID="{1C45E949-BE46-40DF-A58F-DF25D092E8DF}" presName="child2Text" presStyleLbl="bgAcc1" presStyleIdx="1" presStyleCnt="4">
        <dgm:presLayoutVars>
          <dgm:bulletEnabled val="1"/>
        </dgm:presLayoutVars>
      </dgm:prSet>
      <dgm:spPr/>
      <dgm:t>
        <a:bodyPr/>
        <a:lstStyle/>
        <a:p>
          <a:endParaRPr lang="en-US"/>
        </a:p>
      </dgm:t>
    </dgm:pt>
    <dgm:pt modelId="{874E00FD-D0F3-4ED9-BABC-B474AC0C0FFE}" type="pres">
      <dgm:prSet presAssocID="{1C45E949-BE46-40DF-A58F-DF25D092E8DF}" presName="child3group" presStyleCnt="0"/>
      <dgm:spPr/>
    </dgm:pt>
    <dgm:pt modelId="{53C07757-309B-41DC-9497-1972DA325DA8}" type="pres">
      <dgm:prSet presAssocID="{1C45E949-BE46-40DF-A58F-DF25D092E8DF}" presName="child3" presStyleLbl="bgAcc1" presStyleIdx="2" presStyleCnt="4" custScaleX="135436" custScaleY="139812"/>
      <dgm:spPr/>
      <dgm:t>
        <a:bodyPr/>
        <a:lstStyle/>
        <a:p>
          <a:endParaRPr lang="en-US"/>
        </a:p>
      </dgm:t>
    </dgm:pt>
    <dgm:pt modelId="{AFEE5D88-3D32-4D6B-931C-9885AE99C403}" type="pres">
      <dgm:prSet presAssocID="{1C45E949-BE46-40DF-A58F-DF25D092E8DF}" presName="child3Text" presStyleLbl="bgAcc1" presStyleIdx="2" presStyleCnt="4">
        <dgm:presLayoutVars>
          <dgm:bulletEnabled val="1"/>
        </dgm:presLayoutVars>
      </dgm:prSet>
      <dgm:spPr/>
      <dgm:t>
        <a:bodyPr/>
        <a:lstStyle/>
        <a:p>
          <a:endParaRPr lang="en-US"/>
        </a:p>
      </dgm:t>
    </dgm:pt>
    <dgm:pt modelId="{9BC32C60-6444-4A74-8916-A0BD5686F575}" type="pres">
      <dgm:prSet presAssocID="{1C45E949-BE46-40DF-A58F-DF25D092E8DF}" presName="child4group" presStyleCnt="0"/>
      <dgm:spPr/>
    </dgm:pt>
    <dgm:pt modelId="{583CDFBE-A746-4F54-B93F-509E4E76BCB0}" type="pres">
      <dgm:prSet presAssocID="{1C45E949-BE46-40DF-A58F-DF25D092E8DF}" presName="child4" presStyleLbl="bgAcc1" presStyleIdx="3" presStyleCnt="4" custScaleX="135436" custScaleY="139812"/>
      <dgm:spPr/>
      <dgm:t>
        <a:bodyPr/>
        <a:lstStyle/>
        <a:p>
          <a:endParaRPr lang="en-US"/>
        </a:p>
      </dgm:t>
    </dgm:pt>
    <dgm:pt modelId="{8BF6B8CB-6974-4F22-8A91-EA08C1ABC09A}" type="pres">
      <dgm:prSet presAssocID="{1C45E949-BE46-40DF-A58F-DF25D092E8DF}" presName="child4Text" presStyleLbl="bgAcc1" presStyleIdx="3" presStyleCnt="4">
        <dgm:presLayoutVars>
          <dgm:bulletEnabled val="1"/>
        </dgm:presLayoutVars>
      </dgm:prSet>
      <dgm:spPr/>
      <dgm:t>
        <a:bodyPr/>
        <a:lstStyle/>
        <a:p>
          <a:endParaRPr lang="en-US"/>
        </a:p>
      </dgm:t>
    </dgm:pt>
    <dgm:pt modelId="{696394C7-6858-4561-BFC7-BB669EE42B99}" type="pres">
      <dgm:prSet presAssocID="{1C45E949-BE46-40DF-A58F-DF25D092E8DF}" presName="childPlaceholder" presStyleCnt="0"/>
      <dgm:spPr/>
    </dgm:pt>
    <dgm:pt modelId="{9B0B3B78-7A0F-4BE4-9981-DDD14B45F725}" type="pres">
      <dgm:prSet presAssocID="{1C45E949-BE46-40DF-A58F-DF25D092E8DF}" presName="circle" presStyleCnt="0"/>
      <dgm:spPr/>
    </dgm:pt>
    <dgm:pt modelId="{F09B7313-D560-4418-B40B-F70F8EADBC95}" type="pres">
      <dgm:prSet presAssocID="{1C45E949-BE46-40DF-A58F-DF25D092E8DF}" presName="quadrant1" presStyleLbl="node1" presStyleIdx="0" presStyleCnt="4">
        <dgm:presLayoutVars>
          <dgm:chMax val="1"/>
          <dgm:bulletEnabled val="1"/>
        </dgm:presLayoutVars>
      </dgm:prSet>
      <dgm:spPr/>
      <dgm:t>
        <a:bodyPr/>
        <a:lstStyle/>
        <a:p>
          <a:endParaRPr lang="en-US"/>
        </a:p>
      </dgm:t>
    </dgm:pt>
    <dgm:pt modelId="{FDA5E0D0-E7D9-4637-AFC5-A71988969882}" type="pres">
      <dgm:prSet presAssocID="{1C45E949-BE46-40DF-A58F-DF25D092E8DF}" presName="quadrant2" presStyleLbl="node1" presStyleIdx="1" presStyleCnt="4">
        <dgm:presLayoutVars>
          <dgm:chMax val="1"/>
          <dgm:bulletEnabled val="1"/>
        </dgm:presLayoutVars>
      </dgm:prSet>
      <dgm:spPr/>
      <dgm:t>
        <a:bodyPr/>
        <a:lstStyle/>
        <a:p>
          <a:endParaRPr lang="en-US"/>
        </a:p>
      </dgm:t>
    </dgm:pt>
    <dgm:pt modelId="{2332FB1D-331A-4422-8170-3E19B7F055D3}" type="pres">
      <dgm:prSet presAssocID="{1C45E949-BE46-40DF-A58F-DF25D092E8DF}" presName="quadrant3" presStyleLbl="node1" presStyleIdx="2" presStyleCnt="4">
        <dgm:presLayoutVars>
          <dgm:chMax val="1"/>
          <dgm:bulletEnabled val="1"/>
        </dgm:presLayoutVars>
      </dgm:prSet>
      <dgm:spPr/>
      <dgm:t>
        <a:bodyPr/>
        <a:lstStyle/>
        <a:p>
          <a:endParaRPr lang="en-US"/>
        </a:p>
      </dgm:t>
    </dgm:pt>
    <dgm:pt modelId="{7CE9B107-2B99-4E55-824C-1FD8452A06B2}" type="pres">
      <dgm:prSet presAssocID="{1C45E949-BE46-40DF-A58F-DF25D092E8DF}" presName="quadrant4" presStyleLbl="node1" presStyleIdx="3" presStyleCnt="4">
        <dgm:presLayoutVars>
          <dgm:chMax val="1"/>
          <dgm:bulletEnabled val="1"/>
        </dgm:presLayoutVars>
      </dgm:prSet>
      <dgm:spPr/>
      <dgm:t>
        <a:bodyPr/>
        <a:lstStyle/>
        <a:p>
          <a:endParaRPr lang="en-US"/>
        </a:p>
      </dgm:t>
    </dgm:pt>
    <dgm:pt modelId="{6373478D-756E-4C59-B178-C2E90A189C57}" type="pres">
      <dgm:prSet presAssocID="{1C45E949-BE46-40DF-A58F-DF25D092E8DF}" presName="quadrantPlaceholder" presStyleCnt="0"/>
      <dgm:spPr/>
    </dgm:pt>
    <dgm:pt modelId="{BAA609E2-424F-4626-A73E-E4CF2B47506E}" type="pres">
      <dgm:prSet presAssocID="{1C45E949-BE46-40DF-A58F-DF25D092E8DF}" presName="center1" presStyleLbl="fgShp" presStyleIdx="0" presStyleCnt="2"/>
      <dgm:spPr>
        <a:solidFill>
          <a:srgbClr val="005A3C"/>
        </a:solidFill>
        <a:ln>
          <a:solidFill>
            <a:srgbClr val="D2D2D2"/>
          </a:solidFill>
        </a:ln>
      </dgm:spPr>
    </dgm:pt>
    <dgm:pt modelId="{F839E96A-D261-4585-A049-7B44B37704E7}" type="pres">
      <dgm:prSet presAssocID="{1C45E949-BE46-40DF-A58F-DF25D092E8DF}" presName="center2" presStyleLbl="fgShp" presStyleIdx="1" presStyleCnt="2"/>
      <dgm:spPr>
        <a:solidFill>
          <a:srgbClr val="005A3C"/>
        </a:solidFill>
        <a:ln>
          <a:solidFill>
            <a:srgbClr val="D2D2D2"/>
          </a:solidFill>
        </a:ln>
      </dgm:spPr>
    </dgm:pt>
  </dgm:ptLst>
  <dgm:cxnLst>
    <dgm:cxn modelId="{763B22B2-F161-4BA4-B865-EDD5865124CC}" type="presOf" srcId="{06613D96-5E79-4504-B4FD-E080E97CA12F}" destId="{FDA5E0D0-E7D9-4637-AFC5-A71988969882}" srcOrd="0" destOrd="0" presId="urn:microsoft.com/office/officeart/2005/8/layout/cycle4"/>
    <dgm:cxn modelId="{B907F335-B9C5-4FE0-AD7B-4103DBBC6321}" srcId="{3DAF617F-49E3-4AA5-84FC-516EF4B62589}" destId="{3B461AD9-AEDD-43A0-9E2D-84E7B586776A}" srcOrd="0" destOrd="0" parTransId="{87880525-62E0-45CB-95F4-A87043A6BA5D}" sibTransId="{3A37EF84-E477-4E6B-A064-2DCE7059AA76}"/>
    <dgm:cxn modelId="{5C6BD968-530D-4B75-A9BA-B9AB1A763550}" type="presOf" srcId="{EE45AE5D-021C-49A2-842B-D79D76060828}" destId="{C1CA96F3-E11F-421B-B4E3-2A59CFADB4C2}" srcOrd="0" destOrd="0" presId="urn:microsoft.com/office/officeart/2005/8/layout/cycle4"/>
    <dgm:cxn modelId="{2152D3C1-0061-4D73-9BD8-E1735469E95A}" type="presOf" srcId="{9296179E-7E19-4054-9CB6-7F0DDA4AF8F3}" destId="{AFEE5D88-3D32-4D6B-931C-9885AE99C403}" srcOrd="1" destOrd="0" presId="urn:microsoft.com/office/officeart/2005/8/layout/cycle4"/>
    <dgm:cxn modelId="{9B37C2FF-1D48-4DDA-A5D4-268522026171}" srcId="{06613D96-5E79-4504-B4FD-E080E97CA12F}" destId="{EE45AE5D-021C-49A2-842B-D79D76060828}" srcOrd="0" destOrd="0" parTransId="{D19FA536-5D7B-4CF0-AE83-90E468EA4CA5}" sibTransId="{C6066BF7-6AD5-4742-803C-9CD0B4EAEEDB}"/>
    <dgm:cxn modelId="{A8159F29-3B8E-4774-9ADB-374BBC235E58}" type="presOf" srcId="{F830CF80-6D14-48AC-8C3B-609F7ACD0A11}" destId="{2332FB1D-331A-4422-8170-3E19B7F055D3}" srcOrd="0" destOrd="0" presId="urn:microsoft.com/office/officeart/2005/8/layout/cycle4"/>
    <dgm:cxn modelId="{79A26A9D-FCCF-4ADE-A6A4-48617B8C2DE4}" type="presOf" srcId="{3DAF617F-49E3-4AA5-84FC-516EF4B62589}" destId="{7CE9B107-2B99-4E55-824C-1FD8452A06B2}" srcOrd="0" destOrd="0" presId="urn:microsoft.com/office/officeart/2005/8/layout/cycle4"/>
    <dgm:cxn modelId="{263E15C5-49AB-4C31-B59C-7B1CFA4C49DB}" srcId="{2D3AA4C8-E33A-4E6D-A266-2E09F436E02D}" destId="{186BDF7F-9E24-4192-8AC2-8091F4F573DC}" srcOrd="0" destOrd="0" parTransId="{D3D50C2D-A01A-4A33-B736-B96E79A368AD}" sibTransId="{D11BBF15-DF39-4C30-BA46-A97B983D9121}"/>
    <dgm:cxn modelId="{5292927B-C491-4FBC-84DC-3222854FAF49}" srcId="{1C45E949-BE46-40DF-A58F-DF25D092E8DF}" destId="{3DAF617F-49E3-4AA5-84FC-516EF4B62589}" srcOrd="3" destOrd="0" parTransId="{CD5B16BA-6AF0-40CE-9CA5-0D9877E36F41}" sibTransId="{0E1D6E5E-9600-4E55-A093-BBF9F056C4AB}"/>
    <dgm:cxn modelId="{38E41444-4C71-4479-998C-767A6CEC1488}" srcId="{1C45E949-BE46-40DF-A58F-DF25D092E8DF}" destId="{F830CF80-6D14-48AC-8C3B-609F7ACD0A11}" srcOrd="2" destOrd="0" parTransId="{FC79CB4C-4988-4D7C-A3F2-2FB072D75700}" sibTransId="{761A6DF4-62D1-4F71-9661-709788F29571}"/>
    <dgm:cxn modelId="{5A65F6E2-67FC-4610-806E-5C99877BFF79}" type="presOf" srcId="{3B461AD9-AEDD-43A0-9E2D-84E7B586776A}" destId="{8BF6B8CB-6974-4F22-8A91-EA08C1ABC09A}" srcOrd="1" destOrd="0" presId="urn:microsoft.com/office/officeart/2005/8/layout/cycle4"/>
    <dgm:cxn modelId="{75CA54E7-2BA2-47FD-947F-CDC417FDF705}" type="presOf" srcId="{186BDF7F-9E24-4192-8AC2-8091F4F573DC}" destId="{7C56BD5B-B086-4039-9705-40DC4AD9E239}" srcOrd="1" destOrd="0" presId="urn:microsoft.com/office/officeart/2005/8/layout/cycle4"/>
    <dgm:cxn modelId="{390220C1-56AF-4756-82DA-BF7B01754AE7}" srcId="{1C45E949-BE46-40DF-A58F-DF25D092E8DF}" destId="{06613D96-5E79-4504-B4FD-E080E97CA12F}" srcOrd="1" destOrd="0" parTransId="{EBE7451A-E3C8-4C87-8C10-EC7A12B023EE}" sibTransId="{7056DEE6-4129-46A6-91E1-126E0A4218E1}"/>
    <dgm:cxn modelId="{61F3C8BC-DBF4-4979-806D-2B296205FFD2}" type="presOf" srcId="{3B461AD9-AEDD-43A0-9E2D-84E7B586776A}" destId="{583CDFBE-A746-4F54-B93F-509E4E76BCB0}" srcOrd="0" destOrd="0" presId="urn:microsoft.com/office/officeart/2005/8/layout/cycle4"/>
    <dgm:cxn modelId="{730B8912-DE5D-423F-B249-37EF9CB53C0A}" type="presOf" srcId="{EE45AE5D-021C-49A2-842B-D79D76060828}" destId="{F6355E07-01C0-4B10-9290-810087DC97F6}" srcOrd="1" destOrd="0" presId="urn:microsoft.com/office/officeart/2005/8/layout/cycle4"/>
    <dgm:cxn modelId="{C7892243-B40C-4B8B-B756-E0499C7CBCDC}" type="presOf" srcId="{1C45E949-BE46-40DF-A58F-DF25D092E8DF}" destId="{1A0802B4-C682-4055-9F3A-65DF9A600458}" srcOrd="0" destOrd="0" presId="urn:microsoft.com/office/officeart/2005/8/layout/cycle4"/>
    <dgm:cxn modelId="{E92B9F6D-2D18-42A9-92EF-2F5F1646AFBF}" srcId="{F830CF80-6D14-48AC-8C3B-609F7ACD0A11}" destId="{9296179E-7E19-4054-9CB6-7F0DDA4AF8F3}" srcOrd="0" destOrd="0" parTransId="{19E7D94D-FDA5-4B21-B623-F717D4E38395}" sibTransId="{1F232D86-47DC-4991-B373-F02DC9487B45}"/>
    <dgm:cxn modelId="{D055BCE6-F3FD-4A8A-8F84-E32DC909DB5C}" type="presOf" srcId="{186BDF7F-9E24-4192-8AC2-8091F4F573DC}" destId="{2E585CE1-F1BB-4A55-A4A6-48707B86ACC8}" srcOrd="0" destOrd="0" presId="urn:microsoft.com/office/officeart/2005/8/layout/cycle4"/>
    <dgm:cxn modelId="{68D9ED59-E477-48C4-8514-1EF93A038729}" srcId="{1C45E949-BE46-40DF-A58F-DF25D092E8DF}" destId="{2D3AA4C8-E33A-4E6D-A266-2E09F436E02D}" srcOrd="0" destOrd="0" parTransId="{22B3BA87-FFB6-44D8-BF4C-9C3C79E84905}" sibTransId="{E2B46237-FCC0-427C-866E-9B6E821AEC74}"/>
    <dgm:cxn modelId="{44E81730-BD76-417C-8BC2-83BD63DC098B}" type="presOf" srcId="{9296179E-7E19-4054-9CB6-7F0DDA4AF8F3}" destId="{53C07757-309B-41DC-9497-1972DA325DA8}" srcOrd="0" destOrd="0" presId="urn:microsoft.com/office/officeart/2005/8/layout/cycle4"/>
    <dgm:cxn modelId="{13E77F7E-C63F-4EB4-A3E1-A1461AEE3542}" type="presOf" srcId="{2D3AA4C8-E33A-4E6D-A266-2E09F436E02D}" destId="{F09B7313-D560-4418-B40B-F70F8EADBC95}" srcOrd="0" destOrd="0" presId="urn:microsoft.com/office/officeart/2005/8/layout/cycle4"/>
    <dgm:cxn modelId="{E55ED4CB-985A-4F12-9A8D-42DC45C44719}" type="presParOf" srcId="{1A0802B4-C682-4055-9F3A-65DF9A600458}" destId="{7A95548F-A99C-43A3-A835-4355B90E5AD9}" srcOrd="0" destOrd="0" presId="urn:microsoft.com/office/officeart/2005/8/layout/cycle4"/>
    <dgm:cxn modelId="{23197DFF-03CE-4DAE-98CD-B00B0530A10D}" type="presParOf" srcId="{7A95548F-A99C-43A3-A835-4355B90E5AD9}" destId="{C8F66F46-40D3-4230-B5AA-BEEC3705F3E9}" srcOrd="0" destOrd="0" presId="urn:microsoft.com/office/officeart/2005/8/layout/cycle4"/>
    <dgm:cxn modelId="{AAA689DF-7CD2-46CA-A25B-1DDC23716EA0}" type="presParOf" srcId="{C8F66F46-40D3-4230-B5AA-BEEC3705F3E9}" destId="{2E585CE1-F1BB-4A55-A4A6-48707B86ACC8}" srcOrd="0" destOrd="0" presId="urn:microsoft.com/office/officeart/2005/8/layout/cycle4"/>
    <dgm:cxn modelId="{62E326B8-2A37-4A45-8ED2-4BCECA475E18}" type="presParOf" srcId="{C8F66F46-40D3-4230-B5AA-BEEC3705F3E9}" destId="{7C56BD5B-B086-4039-9705-40DC4AD9E239}" srcOrd="1" destOrd="0" presId="urn:microsoft.com/office/officeart/2005/8/layout/cycle4"/>
    <dgm:cxn modelId="{CB41C0C9-1F02-4056-8009-2CF5F6539922}" type="presParOf" srcId="{7A95548F-A99C-43A3-A835-4355B90E5AD9}" destId="{F060BE3E-E965-430C-8DDC-42F4568AC282}" srcOrd="1" destOrd="0" presId="urn:microsoft.com/office/officeart/2005/8/layout/cycle4"/>
    <dgm:cxn modelId="{B70B6027-A285-4098-8032-EB42F79908C3}" type="presParOf" srcId="{F060BE3E-E965-430C-8DDC-42F4568AC282}" destId="{C1CA96F3-E11F-421B-B4E3-2A59CFADB4C2}" srcOrd="0" destOrd="0" presId="urn:microsoft.com/office/officeart/2005/8/layout/cycle4"/>
    <dgm:cxn modelId="{914444D7-7CA4-4E1E-8A15-2E25D090456C}" type="presParOf" srcId="{F060BE3E-E965-430C-8DDC-42F4568AC282}" destId="{F6355E07-01C0-4B10-9290-810087DC97F6}" srcOrd="1" destOrd="0" presId="urn:microsoft.com/office/officeart/2005/8/layout/cycle4"/>
    <dgm:cxn modelId="{DCE82AEF-BD53-4A4F-8961-56EB45DA449E}" type="presParOf" srcId="{7A95548F-A99C-43A3-A835-4355B90E5AD9}" destId="{874E00FD-D0F3-4ED9-BABC-B474AC0C0FFE}" srcOrd="2" destOrd="0" presId="urn:microsoft.com/office/officeart/2005/8/layout/cycle4"/>
    <dgm:cxn modelId="{E44D15C2-A807-4F9B-BAC9-600B1E49AA2E}" type="presParOf" srcId="{874E00FD-D0F3-4ED9-BABC-B474AC0C0FFE}" destId="{53C07757-309B-41DC-9497-1972DA325DA8}" srcOrd="0" destOrd="0" presId="urn:microsoft.com/office/officeart/2005/8/layout/cycle4"/>
    <dgm:cxn modelId="{7B2D60F9-6B77-46C1-ABC7-417FDF50AB35}" type="presParOf" srcId="{874E00FD-D0F3-4ED9-BABC-B474AC0C0FFE}" destId="{AFEE5D88-3D32-4D6B-931C-9885AE99C403}" srcOrd="1" destOrd="0" presId="urn:microsoft.com/office/officeart/2005/8/layout/cycle4"/>
    <dgm:cxn modelId="{5519AD0F-A4DB-4CF2-B2BF-EFB9B77F3FFD}" type="presParOf" srcId="{7A95548F-A99C-43A3-A835-4355B90E5AD9}" destId="{9BC32C60-6444-4A74-8916-A0BD5686F575}" srcOrd="3" destOrd="0" presId="urn:microsoft.com/office/officeart/2005/8/layout/cycle4"/>
    <dgm:cxn modelId="{DE010519-40BD-44D5-93E8-845B6C073D1B}" type="presParOf" srcId="{9BC32C60-6444-4A74-8916-A0BD5686F575}" destId="{583CDFBE-A746-4F54-B93F-509E4E76BCB0}" srcOrd="0" destOrd="0" presId="urn:microsoft.com/office/officeart/2005/8/layout/cycle4"/>
    <dgm:cxn modelId="{A8165B43-753F-4ABF-8F2D-0AA5DFCADB8A}" type="presParOf" srcId="{9BC32C60-6444-4A74-8916-A0BD5686F575}" destId="{8BF6B8CB-6974-4F22-8A91-EA08C1ABC09A}" srcOrd="1" destOrd="0" presId="urn:microsoft.com/office/officeart/2005/8/layout/cycle4"/>
    <dgm:cxn modelId="{B668C770-F848-4B04-B810-98C924988C45}" type="presParOf" srcId="{7A95548F-A99C-43A3-A835-4355B90E5AD9}" destId="{696394C7-6858-4561-BFC7-BB669EE42B99}" srcOrd="4" destOrd="0" presId="urn:microsoft.com/office/officeart/2005/8/layout/cycle4"/>
    <dgm:cxn modelId="{D666C98F-0E89-42BD-9513-F9425EC1877C}" type="presParOf" srcId="{1A0802B4-C682-4055-9F3A-65DF9A600458}" destId="{9B0B3B78-7A0F-4BE4-9981-DDD14B45F725}" srcOrd="1" destOrd="0" presId="urn:microsoft.com/office/officeart/2005/8/layout/cycle4"/>
    <dgm:cxn modelId="{7A8E23DE-1B30-42DC-8BF4-086C598C0778}" type="presParOf" srcId="{9B0B3B78-7A0F-4BE4-9981-DDD14B45F725}" destId="{F09B7313-D560-4418-B40B-F70F8EADBC95}" srcOrd="0" destOrd="0" presId="urn:microsoft.com/office/officeart/2005/8/layout/cycle4"/>
    <dgm:cxn modelId="{AF617A44-8F1F-45A0-9480-552D082E188F}" type="presParOf" srcId="{9B0B3B78-7A0F-4BE4-9981-DDD14B45F725}" destId="{FDA5E0D0-E7D9-4637-AFC5-A71988969882}" srcOrd="1" destOrd="0" presId="urn:microsoft.com/office/officeart/2005/8/layout/cycle4"/>
    <dgm:cxn modelId="{5314D08A-E1DD-46BD-9A01-F4562AA2BD9B}" type="presParOf" srcId="{9B0B3B78-7A0F-4BE4-9981-DDD14B45F725}" destId="{2332FB1D-331A-4422-8170-3E19B7F055D3}" srcOrd="2" destOrd="0" presId="urn:microsoft.com/office/officeart/2005/8/layout/cycle4"/>
    <dgm:cxn modelId="{27FC4586-6397-437A-A1C0-998E30D3910B}" type="presParOf" srcId="{9B0B3B78-7A0F-4BE4-9981-DDD14B45F725}" destId="{7CE9B107-2B99-4E55-824C-1FD8452A06B2}" srcOrd="3" destOrd="0" presId="urn:microsoft.com/office/officeart/2005/8/layout/cycle4"/>
    <dgm:cxn modelId="{04B53F9E-CADD-448E-8164-3A86E15352A2}" type="presParOf" srcId="{9B0B3B78-7A0F-4BE4-9981-DDD14B45F725}" destId="{6373478D-756E-4C59-B178-C2E90A189C57}" srcOrd="4" destOrd="0" presId="urn:microsoft.com/office/officeart/2005/8/layout/cycle4"/>
    <dgm:cxn modelId="{FCA6DC1E-8475-4389-B6F5-B48D9D083E01}" type="presParOf" srcId="{1A0802B4-C682-4055-9F3A-65DF9A600458}" destId="{BAA609E2-424F-4626-A73E-E4CF2B47506E}" srcOrd="2" destOrd="0" presId="urn:microsoft.com/office/officeart/2005/8/layout/cycle4"/>
    <dgm:cxn modelId="{B07881B8-A286-470B-B315-CF1FF80AE7C7}" type="presParOf" srcId="{1A0802B4-C682-4055-9F3A-65DF9A600458}" destId="{F839E96A-D261-4585-A049-7B44B37704E7}"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D0DF1F-FE05-4BB3-A115-73E52460AE09}"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FE398884-AFF0-4858-8ECD-B17EF5CBD128}">
      <dgm:prSet custT="1"/>
      <dgm:spPr/>
      <dgm:t>
        <a:bodyPr/>
        <a:lstStyle/>
        <a:p>
          <a:pPr rtl="0"/>
          <a:r>
            <a:rPr lang="en-US" sz="4000" b="0" dirty="0">
              <a:latin typeface="Cambria" panose="02040503050406030204" pitchFamily="18" charset="0"/>
            </a:rPr>
            <a:t>China </a:t>
          </a:r>
        </a:p>
      </dgm:t>
    </dgm:pt>
    <dgm:pt modelId="{7254D80B-4EA4-4275-B0E2-D98F34DBEE89}" type="parTrans" cxnId="{02440491-DDCF-47D1-86AB-C32ECC3EB4B1}">
      <dgm:prSet/>
      <dgm:spPr/>
      <dgm:t>
        <a:bodyPr/>
        <a:lstStyle/>
        <a:p>
          <a:endParaRPr lang="en-US"/>
        </a:p>
      </dgm:t>
    </dgm:pt>
    <dgm:pt modelId="{D03957B6-3EE4-4744-979B-0FAF225B2A36}" type="sibTrans" cxnId="{02440491-DDCF-47D1-86AB-C32ECC3EB4B1}">
      <dgm:prSet/>
      <dgm:spPr/>
      <dgm:t>
        <a:bodyPr/>
        <a:lstStyle/>
        <a:p>
          <a:endParaRPr lang="en-US"/>
        </a:p>
      </dgm:t>
    </dgm:pt>
    <dgm:pt modelId="{9B482CDC-F81C-4CC1-AC61-AB8B9EC3D328}">
      <dgm:prSet custT="1"/>
      <dgm:spPr/>
      <dgm:t>
        <a:bodyPr/>
        <a:lstStyle/>
        <a:p>
          <a:pPr rtl="0"/>
          <a:r>
            <a:rPr lang="en-US" sz="1600" dirty="0">
              <a:latin typeface="Cambria" panose="02040503050406030204" pitchFamily="18" charset="0"/>
            </a:rPr>
            <a:t>China’s debt is growing at its fastest rate in four years. The debt in the real estate sector has multiplied over the last five years, as well as industrials. </a:t>
          </a:r>
        </a:p>
        <a:p>
          <a:pPr rtl="0"/>
          <a:r>
            <a:rPr lang="en-US" sz="1600" dirty="0">
              <a:latin typeface="Cambria" panose="02040503050406030204" pitchFamily="18" charset="0"/>
            </a:rPr>
            <a:t>China is fighting the EU for recognition as a market economy, a designation that would lead to dramatically lower anti-dumping duties on Chinese goods by prohibiting the use of third-country price comparisons. This recognition would weaken many countries' trade defenses against a flood of cheap Chinese goods, putting the viability of more western industries at risk. </a:t>
          </a:r>
        </a:p>
        <a:p>
          <a:pPr rtl="0"/>
          <a:endParaRPr lang="en-US" sz="1800" dirty="0">
            <a:latin typeface="Cambria" panose="02040503050406030204" pitchFamily="18" charset="0"/>
          </a:endParaRPr>
        </a:p>
        <a:p>
          <a:pPr rtl="0"/>
          <a:endParaRPr lang="en-US" sz="1800" dirty="0">
            <a:latin typeface="Cambria" panose="02040503050406030204" pitchFamily="18" charset="0"/>
          </a:endParaRPr>
        </a:p>
      </dgm:t>
    </dgm:pt>
    <dgm:pt modelId="{4AAC8987-2E87-488C-81B1-FB3E14C44E75}" type="parTrans" cxnId="{968E3DE2-4BEE-44A6-9348-6B3B5800DD01}">
      <dgm:prSet/>
      <dgm:spPr/>
      <dgm:t>
        <a:bodyPr/>
        <a:lstStyle/>
        <a:p>
          <a:endParaRPr lang="en-US"/>
        </a:p>
      </dgm:t>
    </dgm:pt>
    <dgm:pt modelId="{E7D53113-7B3D-4D88-8743-2E1837E65800}" type="sibTrans" cxnId="{968E3DE2-4BEE-44A6-9348-6B3B5800DD01}">
      <dgm:prSet/>
      <dgm:spPr/>
      <dgm:t>
        <a:bodyPr/>
        <a:lstStyle/>
        <a:p>
          <a:endParaRPr lang="en-US"/>
        </a:p>
      </dgm:t>
    </dgm:pt>
    <dgm:pt modelId="{90130EF1-81D5-4F3E-81FA-914CA3C62B6B}">
      <dgm:prSet custT="1"/>
      <dgm:spPr/>
      <dgm:t>
        <a:bodyPr/>
        <a:lstStyle/>
        <a:p>
          <a:pPr rtl="0"/>
          <a:r>
            <a:rPr lang="en-US" sz="4000" b="0" dirty="0">
              <a:latin typeface="Cambria" panose="02040503050406030204" pitchFamily="18" charset="0"/>
            </a:rPr>
            <a:t>North Korea</a:t>
          </a:r>
        </a:p>
      </dgm:t>
    </dgm:pt>
    <dgm:pt modelId="{1B74F253-131F-4D6E-97C7-7335A41680BE}" type="parTrans" cxnId="{520B1FDC-910B-4A0D-909E-E0BF13159817}">
      <dgm:prSet/>
      <dgm:spPr/>
      <dgm:t>
        <a:bodyPr/>
        <a:lstStyle/>
        <a:p>
          <a:endParaRPr lang="en-US"/>
        </a:p>
      </dgm:t>
    </dgm:pt>
    <dgm:pt modelId="{A79469FC-ABB6-441F-84DC-3E4A32C5064A}" type="sibTrans" cxnId="{520B1FDC-910B-4A0D-909E-E0BF13159817}">
      <dgm:prSet/>
      <dgm:spPr/>
      <dgm:t>
        <a:bodyPr/>
        <a:lstStyle/>
        <a:p>
          <a:endParaRPr lang="en-US"/>
        </a:p>
      </dgm:t>
    </dgm:pt>
    <dgm:pt modelId="{092E14AC-2D7E-4CAE-886F-09E2BC837401}">
      <dgm:prSet custT="1"/>
      <dgm:spPr/>
      <dgm:t>
        <a:bodyPr/>
        <a:lstStyle/>
        <a:p>
          <a:pPr rtl="0"/>
          <a:r>
            <a:rPr lang="en-US" sz="1600" dirty="0">
              <a:latin typeface="Cambria" panose="02040503050406030204" pitchFamily="18" charset="0"/>
            </a:rPr>
            <a:t>North Korea has continued to test nuclear missiles and recently confirmed that the latest rocket launch was a new type of intercontinental ballistic missile capable of reaching U.S. mainland. </a:t>
          </a:r>
        </a:p>
      </dgm:t>
    </dgm:pt>
    <dgm:pt modelId="{2F30B7CD-25AF-429C-B4F4-A65FB509758A}" type="parTrans" cxnId="{E7655A77-B395-4DB4-A5B7-2FE97765A059}">
      <dgm:prSet/>
      <dgm:spPr/>
      <dgm:t>
        <a:bodyPr/>
        <a:lstStyle/>
        <a:p>
          <a:endParaRPr lang="en-US"/>
        </a:p>
      </dgm:t>
    </dgm:pt>
    <dgm:pt modelId="{94FCDB5A-A844-4CC2-BE87-978866F4494A}" type="sibTrans" cxnId="{E7655A77-B395-4DB4-A5B7-2FE97765A059}">
      <dgm:prSet/>
      <dgm:spPr/>
      <dgm:t>
        <a:bodyPr/>
        <a:lstStyle/>
        <a:p>
          <a:endParaRPr lang="en-US"/>
        </a:p>
      </dgm:t>
    </dgm:pt>
    <dgm:pt modelId="{439C17F8-9EEE-4B81-A1D1-1A02D283CB10}">
      <dgm:prSet custT="1"/>
      <dgm:spPr/>
      <dgm:t>
        <a:bodyPr/>
        <a:lstStyle/>
        <a:p>
          <a:r>
            <a:rPr lang="en-US" sz="1600" dirty="0">
              <a:latin typeface="Cambria" panose="02040503050406030204" pitchFamily="18" charset="0"/>
            </a:rPr>
            <a:t>The North Korean regime is believed to use a complex network of front companies to do business in China and other countries in order to dodge sanctions. In September, President Trump signed an executive order that would penalize any company or person doing business with North Korea by either cutting off their access to the U.S. financial system, freezing their assets, or both. </a:t>
          </a:r>
        </a:p>
      </dgm:t>
    </dgm:pt>
    <dgm:pt modelId="{0757FF22-6750-49A4-8FE5-1089E1D7763F}" type="parTrans" cxnId="{7FAA62F5-BBD9-45A7-BBA1-0A5CF0FE0E30}">
      <dgm:prSet/>
      <dgm:spPr/>
      <dgm:t>
        <a:bodyPr/>
        <a:lstStyle/>
        <a:p>
          <a:endParaRPr lang="en-US"/>
        </a:p>
      </dgm:t>
    </dgm:pt>
    <dgm:pt modelId="{0476531D-0DA9-4807-8CC4-2BF5087FC725}" type="sibTrans" cxnId="{7FAA62F5-BBD9-45A7-BBA1-0A5CF0FE0E30}">
      <dgm:prSet/>
      <dgm:spPr/>
      <dgm:t>
        <a:bodyPr/>
        <a:lstStyle/>
        <a:p>
          <a:endParaRPr lang="en-US"/>
        </a:p>
      </dgm:t>
    </dgm:pt>
    <dgm:pt modelId="{CE554453-B7E5-4E60-961B-F3AC2D0DC6C8}">
      <dgm:prSet custT="1"/>
      <dgm:spPr/>
      <dgm:t>
        <a:bodyPr/>
        <a:lstStyle/>
        <a:p>
          <a:pPr rtl="0"/>
          <a:r>
            <a:rPr lang="en-US" sz="4000" b="0" dirty="0">
              <a:latin typeface="Cambria" panose="02040503050406030204" pitchFamily="18" charset="0"/>
            </a:rPr>
            <a:t>Europe</a:t>
          </a:r>
        </a:p>
      </dgm:t>
    </dgm:pt>
    <dgm:pt modelId="{A009773B-47C0-4891-AD3D-4131401D01C1}" type="parTrans" cxnId="{1AF1A073-CCEF-41AE-A0F4-BA782F439746}">
      <dgm:prSet/>
      <dgm:spPr/>
      <dgm:t>
        <a:bodyPr/>
        <a:lstStyle/>
        <a:p>
          <a:endParaRPr lang="en-US"/>
        </a:p>
      </dgm:t>
    </dgm:pt>
    <dgm:pt modelId="{42893C34-A228-4C54-8D51-51284BE4D8DC}" type="sibTrans" cxnId="{1AF1A073-CCEF-41AE-A0F4-BA782F439746}">
      <dgm:prSet/>
      <dgm:spPr/>
      <dgm:t>
        <a:bodyPr/>
        <a:lstStyle/>
        <a:p>
          <a:endParaRPr lang="en-US"/>
        </a:p>
      </dgm:t>
    </dgm:pt>
    <dgm:pt modelId="{99FB3278-5454-4354-A977-E8FC66E21A21}">
      <dgm:prSet custT="1"/>
      <dgm:spPr/>
      <dgm:t>
        <a:bodyPr/>
        <a:lstStyle/>
        <a:p>
          <a:pPr rtl="0"/>
          <a:r>
            <a:rPr lang="en-US" sz="1600" dirty="0">
              <a:latin typeface="Cambria" panose="02040503050406030204" pitchFamily="18" charset="0"/>
            </a:rPr>
            <a:t>Central and southeastern European economies are on course for their strongest year of growth since the global financial crisis, in part due to a surge in wages and stronger demand from the recovering eurozone. The European Bank for Reconstruction and Development now expects Poland’s economy to grow by 4.1% in 2017, having projected an expansion of 3.2% in May. It now expects Romania’s economy to grow by 5.3% in 2017, having previously forecast an expansion of 4%. </a:t>
          </a:r>
        </a:p>
      </dgm:t>
    </dgm:pt>
    <dgm:pt modelId="{4283343A-8492-41F7-99D1-190185804AD8}" type="parTrans" cxnId="{CA7200BD-A09C-402D-9651-F3B0C9D1F9EA}">
      <dgm:prSet/>
      <dgm:spPr/>
      <dgm:t>
        <a:bodyPr/>
        <a:lstStyle/>
        <a:p>
          <a:endParaRPr lang="en-US"/>
        </a:p>
      </dgm:t>
    </dgm:pt>
    <dgm:pt modelId="{7D859726-2B5E-463A-846B-F7FE6E6AA537}" type="sibTrans" cxnId="{CA7200BD-A09C-402D-9651-F3B0C9D1F9EA}">
      <dgm:prSet/>
      <dgm:spPr/>
      <dgm:t>
        <a:bodyPr/>
        <a:lstStyle/>
        <a:p>
          <a:endParaRPr lang="en-US"/>
        </a:p>
      </dgm:t>
    </dgm:pt>
    <dgm:pt modelId="{306B032A-E619-4518-9650-88ED92E8067C}" type="pres">
      <dgm:prSet presAssocID="{81D0DF1F-FE05-4BB3-A115-73E52460AE09}" presName="Name0" presStyleCnt="0">
        <dgm:presLayoutVars>
          <dgm:chMax val="7"/>
          <dgm:chPref val="7"/>
          <dgm:dir/>
          <dgm:animOne val="branch"/>
          <dgm:animLvl val="lvl"/>
        </dgm:presLayoutVars>
      </dgm:prSet>
      <dgm:spPr/>
      <dgm:t>
        <a:bodyPr/>
        <a:lstStyle/>
        <a:p>
          <a:endParaRPr lang="en-US"/>
        </a:p>
      </dgm:t>
    </dgm:pt>
    <dgm:pt modelId="{0C1B2622-FA9E-49CF-8A04-74152B11D0C2}" type="pres">
      <dgm:prSet presAssocID="{FE398884-AFF0-4858-8ECD-B17EF5CBD128}" presName="ParentComposite" presStyleCnt="0"/>
      <dgm:spPr/>
    </dgm:pt>
    <dgm:pt modelId="{FD88ED4F-DAFD-480A-89AC-4A1024641118}" type="pres">
      <dgm:prSet presAssocID="{FE398884-AFF0-4858-8ECD-B17EF5CBD128}" presName="Chord" presStyleLbl="bgShp" presStyleIdx="0" presStyleCnt="3"/>
      <dgm:spPr>
        <a:solidFill>
          <a:srgbClr val="008A5C"/>
        </a:solidFill>
      </dgm:spPr>
    </dgm:pt>
    <dgm:pt modelId="{FCE7C606-3CF0-461E-AD0F-3FA8ADB3C9CC}" type="pres">
      <dgm:prSet presAssocID="{FE398884-AFF0-4858-8ECD-B17EF5CBD128}" presName="Pie" presStyleLbl="alignNode1" presStyleIdx="0" presStyleCnt="3"/>
      <dgm:spPr>
        <a:solidFill>
          <a:srgbClr val="005A3C"/>
        </a:solidFill>
        <a:ln>
          <a:solidFill>
            <a:srgbClr val="D2D2D2"/>
          </a:solidFill>
        </a:ln>
      </dgm:spPr>
    </dgm:pt>
    <dgm:pt modelId="{E3CECE32-876D-4F42-921C-86A9D4A465E0}" type="pres">
      <dgm:prSet presAssocID="{FE398884-AFF0-4858-8ECD-B17EF5CBD128}" presName="Parent" presStyleLbl="revTx" presStyleIdx="0" presStyleCnt="6">
        <dgm:presLayoutVars>
          <dgm:chMax val="1"/>
          <dgm:chPref val="1"/>
          <dgm:bulletEnabled val="1"/>
        </dgm:presLayoutVars>
      </dgm:prSet>
      <dgm:spPr/>
      <dgm:t>
        <a:bodyPr/>
        <a:lstStyle/>
        <a:p>
          <a:endParaRPr lang="en-US"/>
        </a:p>
      </dgm:t>
    </dgm:pt>
    <dgm:pt modelId="{9773BCC2-3A7B-461B-9F4E-461E9D8BEEC2}" type="pres">
      <dgm:prSet presAssocID="{E7D53113-7B3D-4D88-8743-2E1837E65800}" presName="negSibTrans" presStyleCnt="0"/>
      <dgm:spPr/>
    </dgm:pt>
    <dgm:pt modelId="{8E9161BC-935E-4E31-8537-9AF67E0C10F8}" type="pres">
      <dgm:prSet presAssocID="{FE398884-AFF0-4858-8ECD-B17EF5CBD128}" presName="composite" presStyleCnt="0"/>
      <dgm:spPr/>
    </dgm:pt>
    <dgm:pt modelId="{5A50EDC7-40EB-429F-B4D7-01FEF6563AF2}" type="pres">
      <dgm:prSet presAssocID="{FE398884-AFF0-4858-8ECD-B17EF5CBD128}" presName="Child" presStyleLbl="revTx" presStyleIdx="1" presStyleCnt="6" custScaleX="108969" custLinFactNeighborX="3225">
        <dgm:presLayoutVars>
          <dgm:chMax val="0"/>
          <dgm:chPref val="0"/>
          <dgm:bulletEnabled val="1"/>
        </dgm:presLayoutVars>
      </dgm:prSet>
      <dgm:spPr/>
      <dgm:t>
        <a:bodyPr/>
        <a:lstStyle/>
        <a:p>
          <a:endParaRPr lang="en-US"/>
        </a:p>
      </dgm:t>
    </dgm:pt>
    <dgm:pt modelId="{356AC5B3-2C08-4E25-BB0F-6E9EC8580700}" type="pres">
      <dgm:prSet presAssocID="{D03957B6-3EE4-4744-979B-0FAF225B2A36}" presName="sibTrans" presStyleCnt="0"/>
      <dgm:spPr/>
    </dgm:pt>
    <dgm:pt modelId="{B2899B74-89A3-4FC7-B7B7-186170716E88}" type="pres">
      <dgm:prSet presAssocID="{90130EF1-81D5-4F3E-81FA-914CA3C62B6B}" presName="ParentComposite" presStyleCnt="0"/>
      <dgm:spPr/>
    </dgm:pt>
    <dgm:pt modelId="{DB6EFFE2-C18D-44AB-939B-E093CE9619D7}" type="pres">
      <dgm:prSet presAssocID="{90130EF1-81D5-4F3E-81FA-914CA3C62B6B}" presName="Chord" presStyleLbl="bgShp" presStyleIdx="1" presStyleCnt="3"/>
      <dgm:spPr>
        <a:solidFill>
          <a:srgbClr val="008A5C"/>
        </a:solidFill>
      </dgm:spPr>
    </dgm:pt>
    <dgm:pt modelId="{403EE6E3-D64D-4675-BE0D-441D90323736}" type="pres">
      <dgm:prSet presAssocID="{90130EF1-81D5-4F3E-81FA-914CA3C62B6B}" presName="Pie" presStyleLbl="alignNode1" presStyleIdx="1" presStyleCnt="3"/>
      <dgm:spPr>
        <a:solidFill>
          <a:srgbClr val="005A3C"/>
        </a:solidFill>
        <a:ln>
          <a:solidFill>
            <a:srgbClr val="D2D2D2"/>
          </a:solidFill>
        </a:ln>
      </dgm:spPr>
    </dgm:pt>
    <dgm:pt modelId="{7911ED05-89F4-4004-B4E3-A3B8B67AAC50}" type="pres">
      <dgm:prSet presAssocID="{90130EF1-81D5-4F3E-81FA-914CA3C62B6B}" presName="Parent" presStyleLbl="revTx" presStyleIdx="2" presStyleCnt="6">
        <dgm:presLayoutVars>
          <dgm:chMax val="1"/>
          <dgm:chPref val="1"/>
          <dgm:bulletEnabled val="1"/>
        </dgm:presLayoutVars>
      </dgm:prSet>
      <dgm:spPr/>
      <dgm:t>
        <a:bodyPr/>
        <a:lstStyle/>
        <a:p>
          <a:endParaRPr lang="en-US"/>
        </a:p>
      </dgm:t>
    </dgm:pt>
    <dgm:pt modelId="{FBE5744B-3FE1-446D-8216-F891D3093D29}" type="pres">
      <dgm:prSet presAssocID="{94FCDB5A-A844-4CC2-BE87-978866F4494A}" presName="negSibTrans" presStyleCnt="0"/>
      <dgm:spPr/>
    </dgm:pt>
    <dgm:pt modelId="{618FAA8A-FA7E-4062-B50F-3F27C88F3988}" type="pres">
      <dgm:prSet presAssocID="{90130EF1-81D5-4F3E-81FA-914CA3C62B6B}" presName="composite" presStyleCnt="0"/>
      <dgm:spPr/>
    </dgm:pt>
    <dgm:pt modelId="{24EEC5A0-81F2-4C27-ACF4-15B661DA2727}" type="pres">
      <dgm:prSet presAssocID="{90130EF1-81D5-4F3E-81FA-914CA3C62B6B}" presName="Child" presStyleLbl="revTx" presStyleIdx="3" presStyleCnt="6">
        <dgm:presLayoutVars>
          <dgm:chMax val="0"/>
          <dgm:chPref val="0"/>
          <dgm:bulletEnabled val="1"/>
        </dgm:presLayoutVars>
      </dgm:prSet>
      <dgm:spPr/>
      <dgm:t>
        <a:bodyPr/>
        <a:lstStyle/>
        <a:p>
          <a:endParaRPr lang="en-US"/>
        </a:p>
      </dgm:t>
    </dgm:pt>
    <dgm:pt modelId="{62A8463F-3406-4CBE-9420-0ADC76287DA6}" type="pres">
      <dgm:prSet presAssocID="{A79469FC-ABB6-441F-84DC-3E4A32C5064A}" presName="sibTrans" presStyleCnt="0"/>
      <dgm:spPr/>
    </dgm:pt>
    <dgm:pt modelId="{CC27132D-73B3-4938-9767-1F011DAE91CC}" type="pres">
      <dgm:prSet presAssocID="{CE554453-B7E5-4E60-961B-F3AC2D0DC6C8}" presName="ParentComposite" presStyleCnt="0"/>
      <dgm:spPr/>
    </dgm:pt>
    <dgm:pt modelId="{CB1CEE49-CB11-4D51-BB82-6ED1656F4045}" type="pres">
      <dgm:prSet presAssocID="{CE554453-B7E5-4E60-961B-F3AC2D0DC6C8}" presName="Chord" presStyleLbl="bgShp" presStyleIdx="2" presStyleCnt="3"/>
      <dgm:spPr>
        <a:solidFill>
          <a:srgbClr val="008A5C"/>
        </a:solidFill>
      </dgm:spPr>
    </dgm:pt>
    <dgm:pt modelId="{F0C59E8E-93FC-405F-8AC0-F562B3800EB0}" type="pres">
      <dgm:prSet presAssocID="{CE554453-B7E5-4E60-961B-F3AC2D0DC6C8}" presName="Pie" presStyleLbl="alignNode1" presStyleIdx="2" presStyleCnt="3"/>
      <dgm:spPr>
        <a:solidFill>
          <a:srgbClr val="005A3C"/>
        </a:solidFill>
        <a:ln>
          <a:solidFill>
            <a:srgbClr val="D2D2D2"/>
          </a:solidFill>
        </a:ln>
      </dgm:spPr>
    </dgm:pt>
    <dgm:pt modelId="{6BC1552D-375C-4AD1-A80D-F23361F0843B}" type="pres">
      <dgm:prSet presAssocID="{CE554453-B7E5-4E60-961B-F3AC2D0DC6C8}" presName="Parent" presStyleLbl="revTx" presStyleIdx="4" presStyleCnt="6">
        <dgm:presLayoutVars>
          <dgm:chMax val="1"/>
          <dgm:chPref val="1"/>
          <dgm:bulletEnabled val="1"/>
        </dgm:presLayoutVars>
      </dgm:prSet>
      <dgm:spPr/>
      <dgm:t>
        <a:bodyPr/>
        <a:lstStyle/>
        <a:p>
          <a:endParaRPr lang="en-US"/>
        </a:p>
      </dgm:t>
    </dgm:pt>
    <dgm:pt modelId="{A05C35DF-73B5-4389-8DD7-162A985ACB97}" type="pres">
      <dgm:prSet presAssocID="{7D859726-2B5E-463A-846B-F7FE6E6AA537}" presName="negSibTrans" presStyleCnt="0"/>
      <dgm:spPr/>
    </dgm:pt>
    <dgm:pt modelId="{5DBA9766-E97A-498C-B3E3-82DE0F28732B}" type="pres">
      <dgm:prSet presAssocID="{CE554453-B7E5-4E60-961B-F3AC2D0DC6C8}" presName="composite" presStyleCnt="0"/>
      <dgm:spPr/>
    </dgm:pt>
    <dgm:pt modelId="{57271242-9AF3-46F3-8D1B-38A1636AD49A}" type="pres">
      <dgm:prSet presAssocID="{CE554453-B7E5-4E60-961B-F3AC2D0DC6C8}" presName="Child" presStyleLbl="revTx" presStyleIdx="5" presStyleCnt="6">
        <dgm:presLayoutVars>
          <dgm:chMax val="0"/>
          <dgm:chPref val="0"/>
          <dgm:bulletEnabled val="1"/>
        </dgm:presLayoutVars>
      </dgm:prSet>
      <dgm:spPr/>
      <dgm:t>
        <a:bodyPr/>
        <a:lstStyle/>
        <a:p>
          <a:endParaRPr lang="en-US"/>
        </a:p>
      </dgm:t>
    </dgm:pt>
  </dgm:ptLst>
  <dgm:cxnLst>
    <dgm:cxn modelId="{E7655A77-B395-4DB4-A5B7-2FE97765A059}" srcId="{90130EF1-81D5-4F3E-81FA-914CA3C62B6B}" destId="{092E14AC-2D7E-4CAE-886F-09E2BC837401}" srcOrd="0" destOrd="0" parTransId="{2F30B7CD-25AF-429C-B4F4-A65FB509758A}" sibTransId="{94FCDB5A-A844-4CC2-BE87-978866F4494A}"/>
    <dgm:cxn modelId="{9A02928E-5F82-4FBD-920E-4FD38CC7C484}" type="presOf" srcId="{99FB3278-5454-4354-A977-E8FC66E21A21}" destId="{57271242-9AF3-46F3-8D1B-38A1636AD49A}" srcOrd="0" destOrd="0" presId="urn:microsoft.com/office/officeart/2009/3/layout/PieProcess"/>
    <dgm:cxn modelId="{C9A31CC9-1228-4D7E-912D-CA117E5FC07F}" type="presOf" srcId="{FE398884-AFF0-4858-8ECD-B17EF5CBD128}" destId="{E3CECE32-876D-4F42-921C-86A9D4A465E0}" srcOrd="0" destOrd="0" presId="urn:microsoft.com/office/officeart/2009/3/layout/PieProcess"/>
    <dgm:cxn modelId="{02440491-DDCF-47D1-86AB-C32ECC3EB4B1}" srcId="{81D0DF1F-FE05-4BB3-A115-73E52460AE09}" destId="{FE398884-AFF0-4858-8ECD-B17EF5CBD128}" srcOrd="0" destOrd="0" parTransId="{7254D80B-4EA4-4275-B0E2-D98F34DBEE89}" sibTransId="{D03957B6-3EE4-4744-979B-0FAF225B2A36}"/>
    <dgm:cxn modelId="{43EBB588-DA3A-47C4-9C7D-BF94012B78EE}" type="presOf" srcId="{81D0DF1F-FE05-4BB3-A115-73E52460AE09}" destId="{306B032A-E619-4518-9650-88ED92E8067C}" srcOrd="0" destOrd="0" presId="urn:microsoft.com/office/officeart/2009/3/layout/PieProcess"/>
    <dgm:cxn modelId="{7FAA62F5-BBD9-45A7-BBA1-0A5CF0FE0E30}" srcId="{90130EF1-81D5-4F3E-81FA-914CA3C62B6B}" destId="{439C17F8-9EEE-4B81-A1D1-1A02D283CB10}" srcOrd="1" destOrd="0" parTransId="{0757FF22-6750-49A4-8FE5-1089E1D7763F}" sibTransId="{0476531D-0DA9-4807-8CC4-2BF5087FC725}"/>
    <dgm:cxn modelId="{CA7200BD-A09C-402D-9651-F3B0C9D1F9EA}" srcId="{CE554453-B7E5-4E60-961B-F3AC2D0DC6C8}" destId="{99FB3278-5454-4354-A977-E8FC66E21A21}" srcOrd="0" destOrd="0" parTransId="{4283343A-8492-41F7-99D1-190185804AD8}" sibTransId="{7D859726-2B5E-463A-846B-F7FE6E6AA537}"/>
    <dgm:cxn modelId="{565DC803-6682-44F7-B08D-2905CD7A62F2}" type="presOf" srcId="{9B482CDC-F81C-4CC1-AC61-AB8B9EC3D328}" destId="{5A50EDC7-40EB-429F-B4D7-01FEF6563AF2}" srcOrd="0" destOrd="0" presId="urn:microsoft.com/office/officeart/2009/3/layout/PieProcess"/>
    <dgm:cxn modelId="{520B1FDC-910B-4A0D-909E-E0BF13159817}" srcId="{81D0DF1F-FE05-4BB3-A115-73E52460AE09}" destId="{90130EF1-81D5-4F3E-81FA-914CA3C62B6B}" srcOrd="1" destOrd="0" parTransId="{1B74F253-131F-4D6E-97C7-7335A41680BE}" sibTransId="{A79469FC-ABB6-441F-84DC-3E4A32C5064A}"/>
    <dgm:cxn modelId="{71B04235-7C75-4D60-BD74-C038D3B7E435}" type="presOf" srcId="{439C17F8-9EEE-4B81-A1D1-1A02D283CB10}" destId="{24EEC5A0-81F2-4C27-ACF4-15B661DA2727}" srcOrd="0" destOrd="1" presId="urn:microsoft.com/office/officeart/2009/3/layout/PieProcess"/>
    <dgm:cxn modelId="{36E4C10F-53BE-4EA1-A626-72E68F9E8C15}" type="presOf" srcId="{CE554453-B7E5-4E60-961B-F3AC2D0DC6C8}" destId="{6BC1552D-375C-4AD1-A80D-F23361F0843B}" srcOrd="0" destOrd="0" presId="urn:microsoft.com/office/officeart/2009/3/layout/PieProcess"/>
    <dgm:cxn modelId="{968E3DE2-4BEE-44A6-9348-6B3B5800DD01}" srcId="{FE398884-AFF0-4858-8ECD-B17EF5CBD128}" destId="{9B482CDC-F81C-4CC1-AC61-AB8B9EC3D328}" srcOrd="0" destOrd="0" parTransId="{4AAC8987-2E87-488C-81B1-FB3E14C44E75}" sibTransId="{E7D53113-7B3D-4D88-8743-2E1837E65800}"/>
    <dgm:cxn modelId="{3A6CB048-2F40-4870-97BE-E229B197F761}" type="presOf" srcId="{90130EF1-81D5-4F3E-81FA-914CA3C62B6B}" destId="{7911ED05-89F4-4004-B4E3-A3B8B67AAC50}" srcOrd="0" destOrd="0" presId="urn:microsoft.com/office/officeart/2009/3/layout/PieProcess"/>
    <dgm:cxn modelId="{7C3D397A-2D7C-454B-B2AE-EAA44CF3ECC4}" type="presOf" srcId="{092E14AC-2D7E-4CAE-886F-09E2BC837401}" destId="{24EEC5A0-81F2-4C27-ACF4-15B661DA2727}" srcOrd="0" destOrd="0" presId="urn:microsoft.com/office/officeart/2009/3/layout/PieProcess"/>
    <dgm:cxn modelId="{1AF1A073-CCEF-41AE-A0F4-BA782F439746}" srcId="{81D0DF1F-FE05-4BB3-A115-73E52460AE09}" destId="{CE554453-B7E5-4E60-961B-F3AC2D0DC6C8}" srcOrd="2" destOrd="0" parTransId="{A009773B-47C0-4891-AD3D-4131401D01C1}" sibTransId="{42893C34-A228-4C54-8D51-51284BE4D8DC}"/>
    <dgm:cxn modelId="{664C38C5-ACF3-476B-89AE-6683CA3DB2C1}" type="presParOf" srcId="{306B032A-E619-4518-9650-88ED92E8067C}" destId="{0C1B2622-FA9E-49CF-8A04-74152B11D0C2}" srcOrd="0" destOrd="0" presId="urn:microsoft.com/office/officeart/2009/3/layout/PieProcess"/>
    <dgm:cxn modelId="{32E6AADB-3D25-4425-8852-B93609A3D9AF}" type="presParOf" srcId="{0C1B2622-FA9E-49CF-8A04-74152B11D0C2}" destId="{FD88ED4F-DAFD-480A-89AC-4A1024641118}" srcOrd="0" destOrd="0" presId="urn:microsoft.com/office/officeart/2009/3/layout/PieProcess"/>
    <dgm:cxn modelId="{D3BF30D6-56DB-41A0-9653-4451A630C111}" type="presParOf" srcId="{0C1B2622-FA9E-49CF-8A04-74152B11D0C2}" destId="{FCE7C606-3CF0-461E-AD0F-3FA8ADB3C9CC}" srcOrd="1" destOrd="0" presId="urn:microsoft.com/office/officeart/2009/3/layout/PieProcess"/>
    <dgm:cxn modelId="{1C9228DB-1D17-4A3B-9FA2-2AC85975356A}" type="presParOf" srcId="{0C1B2622-FA9E-49CF-8A04-74152B11D0C2}" destId="{E3CECE32-876D-4F42-921C-86A9D4A465E0}" srcOrd="2" destOrd="0" presId="urn:microsoft.com/office/officeart/2009/3/layout/PieProcess"/>
    <dgm:cxn modelId="{C76FAEF7-A0A8-4F99-A1D6-C1933744E76D}" type="presParOf" srcId="{306B032A-E619-4518-9650-88ED92E8067C}" destId="{9773BCC2-3A7B-461B-9F4E-461E9D8BEEC2}" srcOrd="1" destOrd="0" presId="urn:microsoft.com/office/officeart/2009/3/layout/PieProcess"/>
    <dgm:cxn modelId="{9C097CF6-CB02-4D67-9EEA-7504BC6AF01D}" type="presParOf" srcId="{306B032A-E619-4518-9650-88ED92E8067C}" destId="{8E9161BC-935E-4E31-8537-9AF67E0C10F8}" srcOrd="2" destOrd="0" presId="urn:microsoft.com/office/officeart/2009/3/layout/PieProcess"/>
    <dgm:cxn modelId="{A2C8D94D-ADE9-46EF-8C4A-CC0DF117732F}" type="presParOf" srcId="{8E9161BC-935E-4E31-8537-9AF67E0C10F8}" destId="{5A50EDC7-40EB-429F-B4D7-01FEF6563AF2}" srcOrd="0" destOrd="0" presId="urn:microsoft.com/office/officeart/2009/3/layout/PieProcess"/>
    <dgm:cxn modelId="{9E10CDBA-0C43-4571-AE17-59F85C975A9C}" type="presParOf" srcId="{306B032A-E619-4518-9650-88ED92E8067C}" destId="{356AC5B3-2C08-4E25-BB0F-6E9EC8580700}" srcOrd="3" destOrd="0" presId="urn:microsoft.com/office/officeart/2009/3/layout/PieProcess"/>
    <dgm:cxn modelId="{99AB18AB-3154-4819-A9D5-1E1263C03B53}" type="presParOf" srcId="{306B032A-E619-4518-9650-88ED92E8067C}" destId="{B2899B74-89A3-4FC7-B7B7-186170716E88}" srcOrd="4" destOrd="0" presId="urn:microsoft.com/office/officeart/2009/3/layout/PieProcess"/>
    <dgm:cxn modelId="{FED1470C-D8F5-4609-BF7B-4CBEBB8F781A}" type="presParOf" srcId="{B2899B74-89A3-4FC7-B7B7-186170716E88}" destId="{DB6EFFE2-C18D-44AB-939B-E093CE9619D7}" srcOrd="0" destOrd="0" presId="urn:microsoft.com/office/officeart/2009/3/layout/PieProcess"/>
    <dgm:cxn modelId="{F18CFE7B-B8AB-40EB-8417-BF64F4F511E4}" type="presParOf" srcId="{B2899B74-89A3-4FC7-B7B7-186170716E88}" destId="{403EE6E3-D64D-4675-BE0D-441D90323736}" srcOrd="1" destOrd="0" presId="urn:microsoft.com/office/officeart/2009/3/layout/PieProcess"/>
    <dgm:cxn modelId="{4AA0116F-74A0-4053-B9E0-B3523CD57AF7}" type="presParOf" srcId="{B2899B74-89A3-4FC7-B7B7-186170716E88}" destId="{7911ED05-89F4-4004-B4E3-A3B8B67AAC50}" srcOrd="2" destOrd="0" presId="urn:microsoft.com/office/officeart/2009/3/layout/PieProcess"/>
    <dgm:cxn modelId="{B0CC36D5-5079-473D-9158-E707FA4FE2B3}" type="presParOf" srcId="{306B032A-E619-4518-9650-88ED92E8067C}" destId="{FBE5744B-3FE1-446D-8216-F891D3093D29}" srcOrd="5" destOrd="0" presId="urn:microsoft.com/office/officeart/2009/3/layout/PieProcess"/>
    <dgm:cxn modelId="{E4226331-D386-42C8-A00C-9AE31B19E133}" type="presParOf" srcId="{306B032A-E619-4518-9650-88ED92E8067C}" destId="{618FAA8A-FA7E-4062-B50F-3F27C88F3988}" srcOrd="6" destOrd="0" presId="urn:microsoft.com/office/officeart/2009/3/layout/PieProcess"/>
    <dgm:cxn modelId="{B507B9C4-9BE2-42AE-847B-2C08DACAB436}" type="presParOf" srcId="{618FAA8A-FA7E-4062-B50F-3F27C88F3988}" destId="{24EEC5A0-81F2-4C27-ACF4-15B661DA2727}" srcOrd="0" destOrd="0" presId="urn:microsoft.com/office/officeart/2009/3/layout/PieProcess"/>
    <dgm:cxn modelId="{EF8156DC-FB87-4AD1-A79B-8FDE70C43A9B}" type="presParOf" srcId="{306B032A-E619-4518-9650-88ED92E8067C}" destId="{62A8463F-3406-4CBE-9420-0ADC76287DA6}" srcOrd="7" destOrd="0" presId="urn:microsoft.com/office/officeart/2009/3/layout/PieProcess"/>
    <dgm:cxn modelId="{8AA116C8-5C5B-4A18-82E8-CE69881ACC98}" type="presParOf" srcId="{306B032A-E619-4518-9650-88ED92E8067C}" destId="{CC27132D-73B3-4938-9767-1F011DAE91CC}" srcOrd="8" destOrd="0" presId="urn:microsoft.com/office/officeart/2009/3/layout/PieProcess"/>
    <dgm:cxn modelId="{EDFED1A1-2194-43FB-B3FA-5AB45BC53EB8}" type="presParOf" srcId="{CC27132D-73B3-4938-9767-1F011DAE91CC}" destId="{CB1CEE49-CB11-4D51-BB82-6ED1656F4045}" srcOrd="0" destOrd="0" presId="urn:microsoft.com/office/officeart/2009/3/layout/PieProcess"/>
    <dgm:cxn modelId="{7FC06846-AD82-40DC-87FE-E67130DF0DD0}" type="presParOf" srcId="{CC27132D-73B3-4938-9767-1F011DAE91CC}" destId="{F0C59E8E-93FC-405F-8AC0-F562B3800EB0}" srcOrd="1" destOrd="0" presId="urn:microsoft.com/office/officeart/2009/3/layout/PieProcess"/>
    <dgm:cxn modelId="{CF4D81E9-5372-4C6A-89A7-65B136EE5DB7}" type="presParOf" srcId="{CC27132D-73B3-4938-9767-1F011DAE91CC}" destId="{6BC1552D-375C-4AD1-A80D-F23361F0843B}" srcOrd="2" destOrd="0" presId="urn:microsoft.com/office/officeart/2009/3/layout/PieProcess"/>
    <dgm:cxn modelId="{3D346469-CD88-4B3F-9E43-CC172FB1587F}" type="presParOf" srcId="{306B032A-E619-4518-9650-88ED92E8067C}" destId="{A05C35DF-73B5-4389-8DD7-162A985ACB97}" srcOrd="9" destOrd="0" presId="urn:microsoft.com/office/officeart/2009/3/layout/PieProcess"/>
    <dgm:cxn modelId="{1E5DDE25-4FCA-4B21-818C-3FF6EE393172}" type="presParOf" srcId="{306B032A-E619-4518-9650-88ED92E8067C}" destId="{5DBA9766-E97A-498C-B3E3-82DE0F28732B}" srcOrd="10" destOrd="0" presId="urn:microsoft.com/office/officeart/2009/3/layout/PieProcess"/>
    <dgm:cxn modelId="{30628D7A-1238-41A6-B1CF-F5A8E3DA5587}" type="presParOf" srcId="{5DBA9766-E97A-498C-B3E3-82DE0F28732B}" destId="{57271242-9AF3-46F3-8D1B-38A1636AD49A}"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chemeClr val="bg1">
            <a:lumMod val="75000"/>
          </a:schemeClr>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chemeClr val="bg1">
            <a:lumMod val="75000"/>
          </a:schemeClr>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chemeClr val="bg1">
            <a:lumMod val="75000"/>
          </a:schemeClr>
        </a:solidFill>
      </dgm:spPr>
      <dgm:t>
        <a:bodyPr/>
        <a:lstStyle/>
        <a:p>
          <a:r>
            <a:rPr lang="en-US" dirty="0">
              <a:solidFill>
                <a:schemeClr val="tx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005A3C"/>
        </a:solidFill>
      </dgm:spPr>
      <dgm:t>
        <a:bodyPr/>
        <a:lstStyle/>
        <a:p>
          <a:r>
            <a:rPr lang="en-US" dirty="0">
              <a:solidFill>
                <a:schemeClr val="bg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chemeClr val="bg1">
            <a:lumMod val="75000"/>
          </a:schemeClr>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chemeClr val="bg1">
            <a:lumMod val="75000"/>
          </a:schemeClr>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chemeClr val="bg1">
            <a:lumMod val="75000"/>
          </a:schemeClr>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1C5036-E24A-4C29-A44B-0FB2BEFC1CCA}" srcId="{3C79F202-46A3-4E8C-BFFB-E5230CDF8E28}" destId="{5F803A5B-22BE-4F34-85A6-10EBFB51D6CF}" srcOrd="0" destOrd="0" parTransId="{92CC963A-E024-49D6-A3F9-522A10DAD15F}" sibTransId="{EFCABC26-A0ED-4FAD-A1CF-FF820C0E94D3}"/>
    <dgm:cxn modelId="{36FFEB00-93C5-4072-99A3-B0C1B188CCE4}" srcId="{3C79F202-46A3-4E8C-BFFB-E5230CDF8E28}" destId="{AE028A22-C341-40CA-827D-B5042E6B1D80}" srcOrd="1" destOrd="0" parTransId="{156EB9FA-05E1-4075-A044-62459FF7C7F6}" sibTransId="{5C6B81ED-DF34-4B12-9451-3190049FAC42}"/>
    <dgm:cxn modelId="{3E2F706C-A3EF-46D2-9786-E2B0009E978B}" type="presOf" srcId="{3C79F202-46A3-4E8C-BFFB-E5230CDF8E28}" destId="{14A16B3F-CB0E-40A4-B333-7069C057FBA2}"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963388BC-DEEB-49F5-B3AC-EE92D7F74EC6}" type="presOf" srcId="{F45E658C-CC05-431A-9742-6C84849C6A16}" destId="{1C52663C-4804-444C-B9B9-C325ABAEDAEE}" srcOrd="0" destOrd="0" presId="urn:microsoft.com/office/officeart/2005/8/layout/chevron1"/>
    <dgm:cxn modelId="{2B13C785-6E0E-4AAB-AB08-97561CA00290}" type="presOf" srcId="{7D0E81F6-2069-415D-A38D-9A2442D6F072}" destId="{23385F22-28E8-4903-8ED4-C59D31D2B08B}" srcOrd="0" destOrd="0" presId="urn:microsoft.com/office/officeart/2005/8/layout/chevron1"/>
    <dgm:cxn modelId="{979C8411-834E-4E69-B123-08FCD0B4CCF4}" type="presOf" srcId="{5F803A5B-22BE-4F34-85A6-10EBFB51D6CF}" destId="{C2FA0260-AF8B-4C60-97DC-FCA88A0CE119}"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F31AEA5E-DDD1-4C18-9CF2-7B7E07D82707}" type="presOf" srcId="{AE028A22-C341-40CA-827D-B5042E6B1D80}" destId="{2BC94F5E-8EB4-4F53-A153-CBBA496E5432}" srcOrd="0" destOrd="0" presId="urn:microsoft.com/office/officeart/2005/8/layout/chevron1"/>
    <dgm:cxn modelId="{D6A1A73F-5653-443C-91CD-E8824CFAB58F}" srcId="{3C79F202-46A3-4E8C-BFFB-E5230CDF8E28}" destId="{7D0E81F6-2069-415D-A38D-9A2442D6F072}" srcOrd="5" destOrd="0" parTransId="{69DF0798-6463-415C-976A-B0E41262E338}" sibTransId="{BF32C263-AD54-45E7-8E47-F06D6BD01BC6}"/>
    <dgm:cxn modelId="{4A1BEB6B-5D58-4CEF-867C-B4299187E8AD}" type="presOf" srcId="{706B95C1-C338-45B7-BA0B-A50F3207F412}" destId="{B4AEAA16-2F9F-40E9-87CF-FBCCCCCB0E50}"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148ABA8E-FB48-450A-9FCE-FD464EF16CFB}" type="presOf" srcId="{BF3BE9EB-683D-42D7-8B7B-69E3A26F8DCF}" destId="{C37871B3-EE4C-43B5-84AD-B8B376C4415D}" srcOrd="0" destOrd="0" presId="urn:microsoft.com/office/officeart/2005/8/layout/chevron1"/>
    <dgm:cxn modelId="{B688BA00-1910-476B-B89D-A7ACB1A25AA8}" srcId="{3C79F202-46A3-4E8C-BFFB-E5230CDF8E28}" destId="{EBE436B8-21CF-4736-9906-1D324CB1504C}" srcOrd="4" destOrd="0" parTransId="{8D3E429C-83E6-439A-8E18-3293405ED7DC}" sibTransId="{97AD9ABE-C019-4AC4-B342-6B9565B3B760}"/>
    <dgm:cxn modelId="{2305ACCF-C0BF-470C-A508-A128ED014C13}" type="presOf" srcId="{EBE436B8-21CF-4736-9906-1D324CB1504C}" destId="{DD5B0AA9-FD91-4124-808B-603D3166253C}" srcOrd="0" destOrd="0" presId="urn:microsoft.com/office/officeart/2005/8/layout/chevron1"/>
    <dgm:cxn modelId="{52F30FC9-042C-4F69-9A29-E794C07781A5}" type="presParOf" srcId="{14A16B3F-CB0E-40A4-B333-7069C057FBA2}" destId="{C2FA0260-AF8B-4C60-97DC-FCA88A0CE119}" srcOrd="0" destOrd="0" presId="urn:microsoft.com/office/officeart/2005/8/layout/chevron1"/>
    <dgm:cxn modelId="{913DE3D1-4E30-415D-A8E5-AD99780D8CD4}" type="presParOf" srcId="{14A16B3F-CB0E-40A4-B333-7069C057FBA2}" destId="{24E8C84A-C2E3-4FE8-8DAF-F097F8E5CB4F}" srcOrd="1" destOrd="0" presId="urn:microsoft.com/office/officeart/2005/8/layout/chevron1"/>
    <dgm:cxn modelId="{C5168EB9-4E23-4478-87A9-8238DC202104}" type="presParOf" srcId="{14A16B3F-CB0E-40A4-B333-7069C057FBA2}" destId="{2BC94F5E-8EB4-4F53-A153-CBBA496E5432}" srcOrd="2" destOrd="0" presId="urn:microsoft.com/office/officeart/2005/8/layout/chevron1"/>
    <dgm:cxn modelId="{6230059D-9B7F-4544-8E56-2645E445AFF5}" type="presParOf" srcId="{14A16B3F-CB0E-40A4-B333-7069C057FBA2}" destId="{078376D3-0A69-43B0-BA11-AA605078D740}" srcOrd="3" destOrd="0" presId="urn:microsoft.com/office/officeart/2005/8/layout/chevron1"/>
    <dgm:cxn modelId="{FCCF6777-BE4C-41BA-8DB4-36D54CE59B50}" type="presParOf" srcId="{14A16B3F-CB0E-40A4-B333-7069C057FBA2}" destId="{B4AEAA16-2F9F-40E9-87CF-FBCCCCCB0E50}" srcOrd="4" destOrd="0" presId="urn:microsoft.com/office/officeart/2005/8/layout/chevron1"/>
    <dgm:cxn modelId="{0595861E-BCE5-4F4F-8334-6DEA1B0B23F8}" type="presParOf" srcId="{14A16B3F-CB0E-40A4-B333-7069C057FBA2}" destId="{FB16C91A-ECE2-4021-971C-97D60E4B55F1}" srcOrd="5" destOrd="0" presId="urn:microsoft.com/office/officeart/2005/8/layout/chevron1"/>
    <dgm:cxn modelId="{4B6FFA7E-768E-4F91-B0B1-8250C334280E}" type="presParOf" srcId="{14A16B3F-CB0E-40A4-B333-7069C057FBA2}" destId="{C37871B3-EE4C-43B5-84AD-B8B376C4415D}" srcOrd="6" destOrd="0" presId="urn:microsoft.com/office/officeart/2005/8/layout/chevron1"/>
    <dgm:cxn modelId="{0D128DF3-87D5-4399-9669-C6A10619F3D8}" type="presParOf" srcId="{14A16B3F-CB0E-40A4-B333-7069C057FBA2}" destId="{3539B5FE-FBD7-4C5E-91B8-DDE08B3CB238}" srcOrd="7" destOrd="0" presId="urn:microsoft.com/office/officeart/2005/8/layout/chevron1"/>
    <dgm:cxn modelId="{DB9F3B56-83DF-4E8F-9832-BDBA2E28CD58}" type="presParOf" srcId="{14A16B3F-CB0E-40A4-B333-7069C057FBA2}" destId="{DD5B0AA9-FD91-4124-808B-603D3166253C}" srcOrd="8" destOrd="0" presId="urn:microsoft.com/office/officeart/2005/8/layout/chevron1"/>
    <dgm:cxn modelId="{A92308CC-FD95-45AC-8640-0CAB344CE380}" type="presParOf" srcId="{14A16B3F-CB0E-40A4-B333-7069C057FBA2}" destId="{5B5BC6B2-71A0-4363-BDB0-7033B75897C4}" srcOrd="9" destOrd="0" presId="urn:microsoft.com/office/officeart/2005/8/layout/chevron1"/>
    <dgm:cxn modelId="{96A9255C-3559-4FA4-A563-57B33F9FF5DB}" type="presParOf" srcId="{14A16B3F-CB0E-40A4-B333-7069C057FBA2}" destId="{23385F22-28E8-4903-8ED4-C59D31D2B08B}" srcOrd="10" destOrd="0" presId="urn:microsoft.com/office/officeart/2005/8/layout/chevron1"/>
    <dgm:cxn modelId="{0B3833CC-4C53-4356-8735-5B6ACBA42444}" type="presParOf" srcId="{14A16B3F-CB0E-40A4-B333-7069C057FBA2}" destId="{5BB195CE-30B6-4897-8F6C-9F66C8385790}" srcOrd="11" destOrd="0" presId="urn:microsoft.com/office/officeart/2005/8/layout/chevron1"/>
    <dgm:cxn modelId="{968B2000-9E8F-4B24-A19A-F1C653CD3999}"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79F202-46A3-4E8C-BFFB-E5230CDF8E28}" type="doc">
      <dgm:prSet loTypeId="urn:microsoft.com/office/officeart/2005/8/layout/chevron1" loCatId="process" qsTypeId="urn:microsoft.com/office/officeart/2005/8/quickstyle/simple1" qsCatId="simple" csTypeId="urn:microsoft.com/office/officeart/2005/8/colors/accent1_2" csCatId="accent1" phldr="1"/>
      <dgm:spPr/>
    </dgm:pt>
    <dgm:pt modelId="{5F803A5B-22BE-4F34-85A6-10EBFB51D6CF}">
      <dgm:prSet phldrT="[Text]"/>
      <dgm:spPr>
        <a:solidFill>
          <a:srgbClr val="D2D2D2"/>
        </a:solidFill>
      </dgm:spPr>
      <dgm:t>
        <a:bodyPr/>
        <a:lstStyle/>
        <a:p>
          <a:r>
            <a:rPr lang="en-US" dirty="0">
              <a:solidFill>
                <a:schemeClr val="tx1"/>
              </a:solidFill>
              <a:latin typeface="Cambria" panose="02040503050406030204" pitchFamily="18" charset="0"/>
            </a:rPr>
            <a:t>Overview </a:t>
          </a:r>
        </a:p>
      </dgm:t>
    </dgm:pt>
    <dgm:pt modelId="{92CC963A-E024-49D6-A3F9-522A10DAD15F}" type="parTrans" cxnId="{301C5036-E24A-4C29-A44B-0FB2BEFC1CCA}">
      <dgm:prSet/>
      <dgm:spPr/>
      <dgm:t>
        <a:bodyPr/>
        <a:lstStyle/>
        <a:p>
          <a:endParaRPr lang="en-US">
            <a:latin typeface="Cambria" panose="02040503050406030204" pitchFamily="18" charset="0"/>
          </a:endParaRPr>
        </a:p>
      </dgm:t>
    </dgm:pt>
    <dgm:pt modelId="{EFCABC26-A0ED-4FAD-A1CF-FF820C0E94D3}" type="sibTrans" cxnId="{301C5036-E24A-4C29-A44B-0FB2BEFC1CCA}">
      <dgm:prSet/>
      <dgm:spPr/>
      <dgm:t>
        <a:bodyPr/>
        <a:lstStyle/>
        <a:p>
          <a:endParaRPr lang="en-US">
            <a:latin typeface="Cambria" panose="02040503050406030204" pitchFamily="18" charset="0"/>
          </a:endParaRPr>
        </a:p>
      </dgm:t>
    </dgm:pt>
    <dgm:pt modelId="{AE028A22-C341-40CA-827D-B5042E6B1D80}">
      <dgm:prSet phldrT="[Text]"/>
      <dgm:spPr>
        <a:solidFill>
          <a:srgbClr val="D2D2D2"/>
        </a:solidFill>
      </dgm:spPr>
      <dgm:t>
        <a:bodyPr/>
        <a:lstStyle/>
        <a:p>
          <a:r>
            <a:rPr lang="en-US" dirty="0">
              <a:solidFill>
                <a:schemeClr val="tx1"/>
              </a:solidFill>
              <a:latin typeface="Cambria" panose="02040503050406030204" pitchFamily="18" charset="0"/>
            </a:rPr>
            <a:t>Economic Conditions</a:t>
          </a:r>
        </a:p>
      </dgm:t>
    </dgm:pt>
    <dgm:pt modelId="{156EB9FA-05E1-4075-A044-62459FF7C7F6}" type="parTrans" cxnId="{36FFEB00-93C5-4072-99A3-B0C1B188CCE4}">
      <dgm:prSet/>
      <dgm:spPr/>
      <dgm:t>
        <a:bodyPr/>
        <a:lstStyle/>
        <a:p>
          <a:endParaRPr lang="en-US">
            <a:latin typeface="Cambria" panose="02040503050406030204" pitchFamily="18" charset="0"/>
          </a:endParaRPr>
        </a:p>
      </dgm:t>
    </dgm:pt>
    <dgm:pt modelId="{5C6B81ED-DF34-4B12-9451-3190049FAC42}" type="sibTrans" cxnId="{36FFEB00-93C5-4072-99A3-B0C1B188CCE4}">
      <dgm:prSet/>
      <dgm:spPr/>
      <dgm:t>
        <a:bodyPr/>
        <a:lstStyle/>
        <a:p>
          <a:endParaRPr lang="en-US">
            <a:latin typeface="Cambria" panose="02040503050406030204" pitchFamily="18" charset="0"/>
          </a:endParaRPr>
        </a:p>
      </dgm:t>
    </dgm:pt>
    <dgm:pt modelId="{BF3BE9EB-683D-42D7-8B7B-69E3A26F8DCF}">
      <dgm:prSet phldrT="[Text]"/>
      <dgm:spPr>
        <a:solidFill>
          <a:srgbClr val="005A3C"/>
        </a:solidFill>
      </dgm:spPr>
      <dgm:t>
        <a:bodyPr/>
        <a:lstStyle/>
        <a:p>
          <a:r>
            <a:rPr lang="en-US" dirty="0">
              <a:solidFill>
                <a:schemeClr val="bg1"/>
              </a:solidFill>
              <a:latin typeface="Cambria" panose="02040503050406030204" pitchFamily="18" charset="0"/>
            </a:rPr>
            <a:t>Portfolio Strategy &amp; Composition</a:t>
          </a:r>
        </a:p>
      </dgm:t>
    </dgm:pt>
    <dgm:pt modelId="{AD86BED1-BDB7-4F90-A85C-C107562A7212}" type="parTrans" cxnId="{30D852F7-A1FF-4BAA-9C1F-87ED66CDF367}">
      <dgm:prSet/>
      <dgm:spPr/>
      <dgm:t>
        <a:bodyPr/>
        <a:lstStyle/>
        <a:p>
          <a:endParaRPr lang="en-US">
            <a:latin typeface="Cambria" panose="02040503050406030204" pitchFamily="18" charset="0"/>
          </a:endParaRPr>
        </a:p>
      </dgm:t>
    </dgm:pt>
    <dgm:pt modelId="{0211ED15-6018-4919-ADD6-F8684B308927}" type="sibTrans" cxnId="{30D852F7-A1FF-4BAA-9C1F-87ED66CDF367}">
      <dgm:prSet/>
      <dgm:spPr/>
      <dgm:t>
        <a:bodyPr/>
        <a:lstStyle/>
        <a:p>
          <a:endParaRPr lang="en-US">
            <a:latin typeface="Cambria" panose="02040503050406030204" pitchFamily="18" charset="0"/>
          </a:endParaRPr>
        </a:p>
      </dgm:t>
    </dgm:pt>
    <dgm:pt modelId="{706B95C1-C338-45B7-BA0B-A50F3207F412}">
      <dgm:prSet phldrT="[Text]"/>
      <dgm:spPr>
        <a:solidFill>
          <a:srgbClr val="D2D2D2"/>
        </a:solidFill>
      </dgm:spPr>
      <dgm:t>
        <a:bodyPr/>
        <a:lstStyle/>
        <a:p>
          <a:r>
            <a:rPr lang="en-US" dirty="0">
              <a:solidFill>
                <a:schemeClr val="tx1"/>
              </a:solidFill>
              <a:latin typeface="Cambria" panose="02040503050406030204" pitchFamily="18" charset="0"/>
            </a:rPr>
            <a:t>Sector Summaries</a:t>
          </a:r>
        </a:p>
      </dgm:t>
    </dgm:pt>
    <dgm:pt modelId="{1ED72617-956B-42C6-A6EF-B1897219DAC1}" type="parTrans" cxnId="{C19857BA-CEF4-43F6-A3A0-2BB521C5E229}">
      <dgm:prSet/>
      <dgm:spPr/>
      <dgm:t>
        <a:bodyPr/>
        <a:lstStyle/>
        <a:p>
          <a:endParaRPr lang="en-US">
            <a:latin typeface="Cambria" panose="02040503050406030204" pitchFamily="18" charset="0"/>
          </a:endParaRPr>
        </a:p>
      </dgm:t>
    </dgm:pt>
    <dgm:pt modelId="{78AD03C7-F9E8-4FC1-AB48-A2A980435588}" type="sibTrans" cxnId="{C19857BA-CEF4-43F6-A3A0-2BB521C5E229}">
      <dgm:prSet/>
      <dgm:spPr/>
      <dgm:t>
        <a:bodyPr/>
        <a:lstStyle/>
        <a:p>
          <a:endParaRPr lang="en-US">
            <a:latin typeface="Cambria" panose="02040503050406030204" pitchFamily="18" charset="0"/>
          </a:endParaRPr>
        </a:p>
      </dgm:t>
    </dgm:pt>
    <dgm:pt modelId="{EBE436B8-21CF-4736-9906-1D324CB1504C}">
      <dgm:prSet phldrT="[Text]"/>
      <dgm:spPr>
        <a:solidFill>
          <a:srgbClr val="D2D2D2"/>
        </a:solidFill>
      </dgm:spPr>
      <dgm:t>
        <a:bodyPr/>
        <a:lstStyle/>
        <a:p>
          <a:r>
            <a:rPr lang="en-US" dirty="0">
              <a:solidFill>
                <a:schemeClr val="tx1"/>
              </a:solidFill>
              <a:latin typeface="Cambria" panose="02040503050406030204" pitchFamily="18" charset="0"/>
            </a:rPr>
            <a:t>Risk Analysis</a:t>
          </a:r>
        </a:p>
      </dgm:t>
    </dgm:pt>
    <dgm:pt modelId="{8D3E429C-83E6-439A-8E18-3293405ED7DC}" type="parTrans" cxnId="{B688BA00-1910-476B-B89D-A7ACB1A25AA8}">
      <dgm:prSet/>
      <dgm:spPr/>
      <dgm:t>
        <a:bodyPr/>
        <a:lstStyle/>
        <a:p>
          <a:endParaRPr lang="en-US">
            <a:latin typeface="Cambria" panose="02040503050406030204" pitchFamily="18" charset="0"/>
          </a:endParaRPr>
        </a:p>
      </dgm:t>
    </dgm:pt>
    <dgm:pt modelId="{97AD9ABE-C019-4AC4-B342-6B9565B3B760}" type="sibTrans" cxnId="{B688BA00-1910-476B-B89D-A7ACB1A25AA8}">
      <dgm:prSet/>
      <dgm:spPr/>
      <dgm:t>
        <a:bodyPr/>
        <a:lstStyle/>
        <a:p>
          <a:endParaRPr lang="en-US">
            <a:latin typeface="Cambria" panose="02040503050406030204" pitchFamily="18" charset="0"/>
          </a:endParaRPr>
        </a:p>
      </dgm:t>
    </dgm:pt>
    <dgm:pt modelId="{7D0E81F6-2069-415D-A38D-9A2442D6F072}">
      <dgm:prSet phldrT="[Text]"/>
      <dgm:spPr>
        <a:solidFill>
          <a:srgbClr val="D2D2D2"/>
        </a:solidFill>
      </dgm:spPr>
      <dgm:t>
        <a:bodyPr/>
        <a:lstStyle/>
        <a:p>
          <a:r>
            <a:rPr lang="en-US" dirty="0">
              <a:solidFill>
                <a:schemeClr val="tx1"/>
              </a:solidFill>
              <a:latin typeface="Cambria" panose="02040503050406030204" pitchFamily="18" charset="0"/>
            </a:rPr>
            <a:t>Performance Review</a:t>
          </a:r>
        </a:p>
      </dgm:t>
    </dgm:pt>
    <dgm:pt modelId="{69DF0798-6463-415C-976A-B0E41262E338}" type="parTrans" cxnId="{D6A1A73F-5653-443C-91CD-E8824CFAB58F}">
      <dgm:prSet/>
      <dgm:spPr/>
      <dgm:t>
        <a:bodyPr/>
        <a:lstStyle/>
        <a:p>
          <a:endParaRPr lang="en-US">
            <a:latin typeface="Cambria" panose="02040503050406030204" pitchFamily="18" charset="0"/>
          </a:endParaRPr>
        </a:p>
      </dgm:t>
    </dgm:pt>
    <dgm:pt modelId="{BF32C263-AD54-45E7-8E47-F06D6BD01BC6}" type="sibTrans" cxnId="{D6A1A73F-5653-443C-91CD-E8824CFAB58F}">
      <dgm:prSet/>
      <dgm:spPr/>
      <dgm:t>
        <a:bodyPr/>
        <a:lstStyle/>
        <a:p>
          <a:endParaRPr lang="en-US">
            <a:latin typeface="Cambria" panose="02040503050406030204" pitchFamily="18" charset="0"/>
          </a:endParaRPr>
        </a:p>
      </dgm:t>
    </dgm:pt>
    <dgm:pt modelId="{F45E658C-CC05-431A-9742-6C84849C6A16}">
      <dgm:prSet phldrT="[Text]"/>
      <dgm:spPr>
        <a:solidFill>
          <a:srgbClr val="D2D2D2"/>
        </a:solidFill>
      </dgm:spPr>
      <dgm:t>
        <a:bodyPr/>
        <a:lstStyle/>
        <a:p>
          <a:r>
            <a:rPr lang="en-US" dirty="0">
              <a:solidFill>
                <a:schemeClr val="tx1"/>
              </a:solidFill>
              <a:latin typeface="Cambria" panose="02040503050406030204" pitchFamily="18" charset="0"/>
            </a:rPr>
            <a:t>Student Biographies</a:t>
          </a:r>
        </a:p>
      </dgm:t>
    </dgm:pt>
    <dgm:pt modelId="{F5BB7C37-FF9A-4361-8FF4-5B5F9CEFDF65}" type="parTrans" cxnId="{C44C7319-AC3D-45F3-A5D4-D4B38AAC7E2E}">
      <dgm:prSet/>
      <dgm:spPr/>
      <dgm:t>
        <a:bodyPr/>
        <a:lstStyle/>
        <a:p>
          <a:endParaRPr lang="en-US">
            <a:latin typeface="Cambria" panose="02040503050406030204" pitchFamily="18" charset="0"/>
          </a:endParaRPr>
        </a:p>
      </dgm:t>
    </dgm:pt>
    <dgm:pt modelId="{CEE92780-113A-4C9D-BB87-B1555049CCCA}" type="sibTrans" cxnId="{C44C7319-AC3D-45F3-A5D4-D4B38AAC7E2E}">
      <dgm:prSet/>
      <dgm:spPr/>
      <dgm:t>
        <a:bodyPr/>
        <a:lstStyle/>
        <a:p>
          <a:endParaRPr lang="en-US">
            <a:latin typeface="Cambria" panose="02040503050406030204" pitchFamily="18" charset="0"/>
          </a:endParaRPr>
        </a:p>
      </dgm:t>
    </dgm:pt>
    <dgm:pt modelId="{14A16B3F-CB0E-40A4-B333-7069C057FBA2}" type="pres">
      <dgm:prSet presAssocID="{3C79F202-46A3-4E8C-BFFB-E5230CDF8E28}" presName="Name0" presStyleCnt="0">
        <dgm:presLayoutVars>
          <dgm:dir/>
          <dgm:animLvl val="lvl"/>
          <dgm:resizeHandles val="exact"/>
        </dgm:presLayoutVars>
      </dgm:prSet>
      <dgm:spPr/>
    </dgm:pt>
    <dgm:pt modelId="{C2FA0260-AF8B-4C60-97DC-FCA88A0CE119}" type="pres">
      <dgm:prSet presAssocID="{5F803A5B-22BE-4F34-85A6-10EBFB51D6CF}" presName="parTxOnly" presStyleLbl="node1" presStyleIdx="0" presStyleCnt="7">
        <dgm:presLayoutVars>
          <dgm:chMax val="0"/>
          <dgm:chPref val="0"/>
          <dgm:bulletEnabled val="1"/>
        </dgm:presLayoutVars>
      </dgm:prSet>
      <dgm:spPr/>
      <dgm:t>
        <a:bodyPr/>
        <a:lstStyle/>
        <a:p>
          <a:endParaRPr lang="en-US"/>
        </a:p>
      </dgm:t>
    </dgm:pt>
    <dgm:pt modelId="{24E8C84A-C2E3-4FE8-8DAF-F097F8E5CB4F}" type="pres">
      <dgm:prSet presAssocID="{EFCABC26-A0ED-4FAD-A1CF-FF820C0E94D3}" presName="parTxOnlySpace" presStyleCnt="0"/>
      <dgm:spPr/>
    </dgm:pt>
    <dgm:pt modelId="{2BC94F5E-8EB4-4F53-A153-CBBA496E5432}" type="pres">
      <dgm:prSet presAssocID="{AE028A22-C341-40CA-827D-B5042E6B1D80}" presName="parTxOnly" presStyleLbl="node1" presStyleIdx="1" presStyleCnt="7">
        <dgm:presLayoutVars>
          <dgm:chMax val="0"/>
          <dgm:chPref val="0"/>
          <dgm:bulletEnabled val="1"/>
        </dgm:presLayoutVars>
      </dgm:prSet>
      <dgm:spPr/>
      <dgm:t>
        <a:bodyPr/>
        <a:lstStyle/>
        <a:p>
          <a:endParaRPr lang="en-US"/>
        </a:p>
      </dgm:t>
    </dgm:pt>
    <dgm:pt modelId="{078376D3-0A69-43B0-BA11-AA605078D740}" type="pres">
      <dgm:prSet presAssocID="{5C6B81ED-DF34-4B12-9451-3190049FAC42}" presName="parTxOnlySpace" presStyleCnt="0"/>
      <dgm:spPr/>
    </dgm:pt>
    <dgm:pt modelId="{B4AEAA16-2F9F-40E9-87CF-FBCCCCCB0E50}" type="pres">
      <dgm:prSet presAssocID="{706B95C1-C338-45B7-BA0B-A50F3207F412}" presName="parTxOnly" presStyleLbl="node1" presStyleIdx="2" presStyleCnt="7">
        <dgm:presLayoutVars>
          <dgm:chMax val="0"/>
          <dgm:chPref val="0"/>
          <dgm:bulletEnabled val="1"/>
        </dgm:presLayoutVars>
      </dgm:prSet>
      <dgm:spPr/>
      <dgm:t>
        <a:bodyPr/>
        <a:lstStyle/>
        <a:p>
          <a:endParaRPr lang="en-US"/>
        </a:p>
      </dgm:t>
    </dgm:pt>
    <dgm:pt modelId="{FB16C91A-ECE2-4021-971C-97D60E4B55F1}" type="pres">
      <dgm:prSet presAssocID="{78AD03C7-F9E8-4FC1-AB48-A2A980435588}" presName="parTxOnlySpace" presStyleCnt="0"/>
      <dgm:spPr/>
    </dgm:pt>
    <dgm:pt modelId="{C37871B3-EE4C-43B5-84AD-B8B376C4415D}" type="pres">
      <dgm:prSet presAssocID="{BF3BE9EB-683D-42D7-8B7B-69E3A26F8DCF}" presName="parTxOnly" presStyleLbl="node1" presStyleIdx="3" presStyleCnt="7">
        <dgm:presLayoutVars>
          <dgm:chMax val="0"/>
          <dgm:chPref val="0"/>
          <dgm:bulletEnabled val="1"/>
        </dgm:presLayoutVars>
      </dgm:prSet>
      <dgm:spPr/>
      <dgm:t>
        <a:bodyPr/>
        <a:lstStyle/>
        <a:p>
          <a:endParaRPr lang="en-US"/>
        </a:p>
      </dgm:t>
    </dgm:pt>
    <dgm:pt modelId="{3539B5FE-FBD7-4C5E-91B8-DDE08B3CB238}" type="pres">
      <dgm:prSet presAssocID="{0211ED15-6018-4919-ADD6-F8684B308927}" presName="parTxOnlySpace" presStyleCnt="0"/>
      <dgm:spPr/>
    </dgm:pt>
    <dgm:pt modelId="{DD5B0AA9-FD91-4124-808B-603D3166253C}" type="pres">
      <dgm:prSet presAssocID="{EBE436B8-21CF-4736-9906-1D324CB1504C}" presName="parTxOnly" presStyleLbl="node1" presStyleIdx="4" presStyleCnt="7">
        <dgm:presLayoutVars>
          <dgm:chMax val="0"/>
          <dgm:chPref val="0"/>
          <dgm:bulletEnabled val="1"/>
        </dgm:presLayoutVars>
      </dgm:prSet>
      <dgm:spPr/>
      <dgm:t>
        <a:bodyPr/>
        <a:lstStyle/>
        <a:p>
          <a:endParaRPr lang="en-US"/>
        </a:p>
      </dgm:t>
    </dgm:pt>
    <dgm:pt modelId="{5B5BC6B2-71A0-4363-BDB0-7033B75897C4}" type="pres">
      <dgm:prSet presAssocID="{97AD9ABE-C019-4AC4-B342-6B9565B3B760}" presName="parTxOnlySpace" presStyleCnt="0"/>
      <dgm:spPr/>
    </dgm:pt>
    <dgm:pt modelId="{23385F22-28E8-4903-8ED4-C59D31D2B08B}" type="pres">
      <dgm:prSet presAssocID="{7D0E81F6-2069-415D-A38D-9A2442D6F072}" presName="parTxOnly" presStyleLbl="node1" presStyleIdx="5" presStyleCnt="7">
        <dgm:presLayoutVars>
          <dgm:chMax val="0"/>
          <dgm:chPref val="0"/>
          <dgm:bulletEnabled val="1"/>
        </dgm:presLayoutVars>
      </dgm:prSet>
      <dgm:spPr/>
      <dgm:t>
        <a:bodyPr/>
        <a:lstStyle/>
        <a:p>
          <a:endParaRPr lang="en-US"/>
        </a:p>
      </dgm:t>
    </dgm:pt>
    <dgm:pt modelId="{5BB195CE-30B6-4897-8F6C-9F66C8385790}" type="pres">
      <dgm:prSet presAssocID="{BF32C263-AD54-45E7-8E47-F06D6BD01BC6}" presName="parTxOnlySpace" presStyleCnt="0"/>
      <dgm:spPr/>
    </dgm:pt>
    <dgm:pt modelId="{1C52663C-4804-444C-B9B9-C325ABAEDAEE}" type="pres">
      <dgm:prSet presAssocID="{F45E658C-CC05-431A-9742-6C84849C6A16}" presName="parTxOnly" presStyleLbl="node1" presStyleIdx="6" presStyleCnt="7">
        <dgm:presLayoutVars>
          <dgm:chMax val="0"/>
          <dgm:chPref val="0"/>
          <dgm:bulletEnabled val="1"/>
        </dgm:presLayoutVars>
      </dgm:prSet>
      <dgm:spPr/>
      <dgm:t>
        <a:bodyPr/>
        <a:lstStyle/>
        <a:p>
          <a:endParaRPr lang="en-US"/>
        </a:p>
      </dgm:t>
    </dgm:pt>
  </dgm:ptLst>
  <dgm:cxnLst>
    <dgm:cxn modelId="{301C5036-E24A-4C29-A44B-0FB2BEFC1CCA}" srcId="{3C79F202-46A3-4E8C-BFFB-E5230CDF8E28}" destId="{5F803A5B-22BE-4F34-85A6-10EBFB51D6CF}" srcOrd="0" destOrd="0" parTransId="{92CC963A-E024-49D6-A3F9-522A10DAD15F}" sibTransId="{EFCABC26-A0ED-4FAD-A1CF-FF820C0E94D3}"/>
    <dgm:cxn modelId="{A36EA9BF-9409-4AE8-B1E1-2E7D26FD8B6C}" type="presOf" srcId="{706B95C1-C338-45B7-BA0B-A50F3207F412}" destId="{B4AEAA16-2F9F-40E9-87CF-FBCCCCCB0E50}" srcOrd="0" destOrd="0" presId="urn:microsoft.com/office/officeart/2005/8/layout/chevron1"/>
    <dgm:cxn modelId="{63BE5FEF-1675-4B7C-BD3A-DB737A0DFE91}" type="presOf" srcId="{5F803A5B-22BE-4F34-85A6-10EBFB51D6CF}" destId="{C2FA0260-AF8B-4C60-97DC-FCA88A0CE119}" srcOrd="0" destOrd="0" presId="urn:microsoft.com/office/officeart/2005/8/layout/chevron1"/>
    <dgm:cxn modelId="{36FFEB00-93C5-4072-99A3-B0C1B188CCE4}" srcId="{3C79F202-46A3-4E8C-BFFB-E5230CDF8E28}" destId="{AE028A22-C341-40CA-827D-B5042E6B1D80}" srcOrd="1" destOrd="0" parTransId="{156EB9FA-05E1-4075-A044-62459FF7C7F6}" sibTransId="{5C6B81ED-DF34-4B12-9451-3190049FAC42}"/>
    <dgm:cxn modelId="{7B7031A4-60EA-48CF-9797-AAF172222112}" type="presOf" srcId="{F45E658C-CC05-431A-9742-6C84849C6A16}" destId="{1C52663C-4804-444C-B9B9-C325ABAEDAEE}" srcOrd="0" destOrd="0" presId="urn:microsoft.com/office/officeart/2005/8/layout/chevron1"/>
    <dgm:cxn modelId="{7074FE86-618B-476D-875E-AA8503DF2BD7}" type="presOf" srcId="{EBE436B8-21CF-4736-9906-1D324CB1504C}" destId="{DD5B0AA9-FD91-4124-808B-603D3166253C}" srcOrd="0" destOrd="0" presId="urn:microsoft.com/office/officeart/2005/8/layout/chevron1"/>
    <dgm:cxn modelId="{C44C7319-AC3D-45F3-A5D4-D4B38AAC7E2E}" srcId="{3C79F202-46A3-4E8C-BFFB-E5230CDF8E28}" destId="{F45E658C-CC05-431A-9742-6C84849C6A16}" srcOrd="6" destOrd="0" parTransId="{F5BB7C37-FF9A-4361-8FF4-5B5F9CEFDF65}" sibTransId="{CEE92780-113A-4C9D-BB87-B1555049CCCA}"/>
    <dgm:cxn modelId="{02CAED46-C92D-4E3E-B4F9-6593ECA7A529}" type="presOf" srcId="{3C79F202-46A3-4E8C-BFFB-E5230CDF8E28}" destId="{14A16B3F-CB0E-40A4-B333-7069C057FBA2}" srcOrd="0" destOrd="0" presId="urn:microsoft.com/office/officeart/2005/8/layout/chevron1"/>
    <dgm:cxn modelId="{2559410D-8D75-4495-ADD3-ECD93267DAE7}" type="presOf" srcId="{AE028A22-C341-40CA-827D-B5042E6B1D80}" destId="{2BC94F5E-8EB4-4F53-A153-CBBA496E5432}" srcOrd="0" destOrd="0" presId="urn:microsoft.com/office/officeart/2005/8/layout/chevron1"/>
    <dgm:cxn modelId="{C19857BA-CEF4-43F6-A3A0-2BB521C5E229}" srcId="{3C79F202-46A3-4E8C-BFFB-E5230CDF8E28}" destId="{706B95C1-C338-45B7-BA0B-A50F3207F412}" srcOrd="2" destOrd="0" parTransId="{1ED72617-956B-42C6-A6EF-B1897219DAC1}" sibTransId="{78AD03C7-F9E8-4FC1-AB48-A2A980435588}"/>
    <dgm:cxn modelId="{D6A1A73F-5653-443C-91CD-E8824CFAB58F}" srcId="{3C79F202-46A3-4E8C-BFFB-E5230CDF8E28}" destId="{7D0E81F6-2069-415D-A38D-9A2442D6F072}" srcOrd="5" destOrd="0" parTransId="{69DF0798-6463-415C-976A-B0E41262E338}" sibTransId="{BF32C263-AD54-45E7-8E47-F06D6BD01BC6}"/>
    <dgm:cxn modelId="{13CF19FA-EF8B-424C-976E-117A17674914}" type="presOf" srcId="{BF3BE9EB-683D-42D7-8B7B-69E3A26F8DCF}" destId="{C37871B3-EE4C-43B5-84AD-B8B376C4415D}" srcOrd="0" destOrd="0" presId="urn:microsoft.com/office/officeart/2005/8/layout/chevron1"/>
    <dgm:cxn modelId="{E4047267-FE69-46D8-BCAB-F7A13EE3562F}" type="presOf" srcId="{7D0E81F6-2069-415D-A38D-9A2442D6F072}" destId="{23385F22-28E8-4903-8ED4-C59D31D2B08B}" srcOrd="0" destOrd="0" presId="urn:microsoft.com/office/officeart/2005/8/layout/chevron1"/>
    <dgm:cxn modelId="{30D852F7-A1FF-4BAA-9C1F-87ED66CDF367}" srcId="{3C79F202-46A3-4E8C-BFFB-E5230CDF8E28}" destId="{BF3BE9EB-683D-42D7-8B7B-69E3A26F8DCF}" srcOrd="3" destOrd="0" parTransId="{AD86BED1-BDB7-4F90-A85C-C107562A7212}" sibTransId="{0211ED15-6018-4919-ADD6-F8684B308927}"/>
    <dgm:cxn modelId="{B688BA00-1910-476B-B89D-A7ACB1A25AA8}" srcId="{3C79F202-46A3-4E8C-BFFB-E5230CDF8E28}" destId="{EBE436B8-21CF-4736-9906-1D324CB1504C}" srcOrd="4" destOrd="0" parTransId="{8D3E429C-83E6-439A-8E18-3293405ED7DC}" sibTransId="{97AD9ABE-C019-4AC4-B342-6B9565B3B760}"/>
    <dgm:cxn modelId="{E8BD301C-40E8-4C23-A899-BECFBC836783}" type="presParOf" srcId="{14A16B3F-CB0E-40A4-B333-7069C057FBA2}" destId="{C2FA0260-AF8B-4C60-97DC-FCA88A0CE119}" srcOrd="0" destOrd="0" presId="urn:microsoft.com/office/officeart/2005/8/layout/chevron1"/>
    <dgm:cxn modelId="{19C8CDBD-62F3-4800-8750-8B07171802A4}" type="presParOf" srcId="{14A16B3F-CB0E-40A4-B333-7069C057FBA2}" destId="{24E8C84A-C2E3-4FE8-8DAF-F097F8E5CB4F}" srcOrd="1" destOrd="0" presId="urn:microsoft.com/office/officeart/2005/8/layout/chevron1"/>
    <dgm:cxn modelId="{324281BE-5CBD-4C43-A025-F251BBAAE260}" type="presParOf" srcId="{14A16B3F-CB0E-40A4-B333-7069C057FBA2}" destId="{2BC94F5E-8EB4-4F53-A153-CBBA496E5432}" srcOrd="2" destOrd="0" presId="urn:microsoft.com/office/officeart/2005/8/layout/chevron1"/>
    <dgm:cxn modelId="{6D29C035-A6F7-4A00-A67A-F3E8697E4822}" type="presParOf" srcId="{14A16B3F-CB0E-40A4-B333-7069C057FBA2}" destId="{078376D3-0A69-43B0-BA11-AA605078D740}" srcOrd="3" destOrd="0" presId="urn:microsoft.com/office/officeart/2005/8/layout/chevron1"/>
    <dgm:cxn modelId="{A4E683A8-A903-4D74-B899-7CE0125F4BE7}" type="presParOf" srcId="{14A16B3F-CB0E-40A4-B333-7069C057FBA2}" destId="{B4AEAA16-2F9F-40E9-87CF-FBCCCCCB0E50}" srcOrd="4" destOrd="0" presId="urn:microsoft.com/office/officeart/2005/8/layout/chevron1"/>
    <dgm:cxn modelId="{40A5F3BC-84A2-4860-AF5B-FF77D06A8115}" type="presParOf" srcId="{14A16B3F-CB0E-40A4-B333-7069C057FBA2}" destId="{FB16C91A-ECE2-4021-971C-97D60E4B55F1}" srcOrd="5" destOrd="0" presId="urn:microsoft.com/office/officeart/2005/8/layout/chevron1"/>
    <dgm:cxn modelId="{5CD02424-338F-432E-98F9-B2DA6DCE3D93}" type="presParOf" srcId="{14A16B3F-CB0E-40A4-B333-7069C057FBA2}" destId="{C37871B3-EE4C-43B5-84AD-B8B376C4415D}" srcOrd="6" destOrd="0" presId="urn:microsoft.com/office/officeart/2005/8/layout/chevron1"/>
    <dgm:cxn modelId="{FA0FBCFC-23CB-4850-A063-E98BD7946557}" type="presParOf" srcId="{14A16B3F-CB0E-40A4-B333-7069C057FBA2}" destId="{3539B5FE-FBD7-4C5E-91B8-DDE08B3CB238}" srcOrd="7" destOrd="0" presId="urn:microsoft.com/office/officeart/2005/8/layout/chevron1"/>
    <dgm:cxn modelId="{615BB21C-C9A7-49D2-9CDE-E6A52D172558}" type="presParOf" srcId="{14A16B3F-CB0E-40A4-B333-7069C057FBA2}" destId="{DD5B0AA9-FD91-4124-808B-603D3166253C}" srcOrd="8" destOrd="0" presId="urn:microsoft.com/office/officeart/2005/8/layout/chevron1"/>
    <dgm:cxn modelId="{888708C4-4927-4F7A-979B-4AB5FE3FD5F4}" type="presParOf" srcId="{14A16B3F-CB0E-40A4-B333-7069C057FBA2}" destId="{5B5BC6B2-71A0-4363-BDB0-7033B75897C4}" srcOrd="9" destOrd="0" presId="urn:microsoft.com/office/officeart/2005/8/layout/chevron1"/>
    <dgm:cxn modelId="{EB6BC94C-857C-4E6D-B24B-051273185029}" type="presParOf" srcId="{14A16B3F-CB0E-40A4-B333-7069C057FBA2}" destId="{23385F22-28E8-4903-8ED4-C59D31D2B08B}" srcOrd="10" destOrd="0" presId="urn:microsoft.com/office/officeart/2005/8/layout/chevron1"/>
    <dgm:cxn modelId="{339223B4-9A5E-4B3B-84F1-002787E621E3}" type="presParOf" srcId="{14A16B3F-CB0E-40A4-B333-7069C057FBA2}" destId="{5BB195CE-30B6-4897-8F6C-9F66C8385790}" srcOrd="11" destOrd="0" presId="urn:microsoft.com/office/officeart/2005/8/layout/chevron1"/>
    <dgm:cxn modelId="{C0475E79-EFA0-44A4-B999-A4C12BB692F3}" type="presParOf" srcId="{14A16B3F-CB0E-40A4-B333-7069C057FBA2}" destId="{1C52663C-4804-444C-B9B9-C325ABAEDAE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4703A-0585-41F8-92E9-C355BB0F55C4}" type="datetimeFigureOut">
              <a:rPr lang="en-US" smtClean="0"/>
              <a:t>12/18/2017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88537-2725-4058-AE60-E9F4EA23BA05}" type="slidenum">
              <a:rPr lang="en-US" smtClean="0"/>
              <a:t>‹#›</a:t>
            </a:fld>
            <a:endParaRPr lang="en-US"/>
          </a:p>
        </p:txBody>
      </p:sp>
    </p:spTree>
    <p:extLst>
      <p:ext uri="{BB962C8B-B14F-4D97-AF65-F5344CB8AC3E}">
        <p14:creationId xmlns:p14="http://schemas.microsoft.com/office/powerpoint/2010/main" val="29826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3135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7737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9849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5085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25562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48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75155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57748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74</a:t>
            </a:fld>
            <a:endParaRPr lang="en-US"/>
          </a:p>
        </p:txBody>
      </p:sp>
    </p:spTree>
    <p:extLst>
      <p:ext uri="{BB962C8B-B14F-4D97-AF65-F5344CB8AC3E}">
        <p14:creationId xmlns:p14="http://schemas.microsoft.com/office/powerpoint/2010/main" val="344189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75</a:t>
            </a:fld>
            <a:endParaRPr lang="en-US"/>
          </a:p>
        </p:txBody>
      </p:sp>
    </p:spTree>
    <p:extLst>
      <p:ext uri="{BB962C8B-B14F-4D97-AF65-F5344CB8AC3E}">
        <p14:creationId xmlns:p14="http://schemas.microsoft.com/office/powerpoint/2010/main" val="1965696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88537-2725-4058-AE60-E9F4EA23BA05}" type="slidenum">
              <a:rPr lang="en-US" smtClean="0"/>
              <a:t>76</a:t>
            </a:fld>
            <a:endParaRPr lang="en-US"/>
          </a:p>
        </p:txBody>
      </p:sp>
    </p:spTree>
    <p:extLst>
      <p:ext uri="{BB962C8B-B14F-4D97-AF65-F5344CB8AC3E}">
        <p14:creationId xmlns:p14="http://schemas.microsoft.com/office/powerpoint/2010/main" val="413736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05418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12236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853897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59188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17430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84530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4153020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14245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24942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455791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563131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92003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209180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8385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5986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393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6862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3649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6500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0F275-8056-42E4-A979-4D1869C84CA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0389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834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35692635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82422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2280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9756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7514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415806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8592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10437793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8719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2928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2619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1871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6670111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373996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72179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916960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09063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123755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9547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49962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979421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82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23317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416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49029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588022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39022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039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88424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68767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533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1644478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267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84261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781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5362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7340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40974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987814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989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07780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229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8092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4562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3839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39892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47741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4206356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7887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7156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64682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336176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587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4410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79760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7633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44777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0940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6639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43649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3660779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2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9553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8726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4532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802649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8196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167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64066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76812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5643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3032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3456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168310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3696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5431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9012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973512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3883175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83519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09035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45007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70864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7848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85809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1945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60825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803078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3067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8046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59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2201041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77625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02885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8408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181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2879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44404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6786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08930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2163559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8756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1955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84178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1194456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9077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00500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3" name="Content Placeholder 2"/>
          <p:cNvSpPr>
            <a:spLocks noGrp="1"/>
          </p:cNvSpPr>
          <p:nvPr>
            <p:ph idx="1"/>
          </p:nvPr>
        </p:nvSpPr>
        <p:spPr>
          <a:xfrm>
            <a:off x="914400" y="1768387"/>
            <a:ext cx="9956800" cy="4526280"/>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5354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747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7"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212625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12"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48829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6945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547687"/>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547689"/>
            <a:ext cx="6815667" cy="5472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709738"/>
            <a:ext cx="4011084" cy="4310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08841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796705" y="702367"/>
            <a:ext cx="9379391" cy="5275907"/>
          </a:xfrm>
          <a:prstGeom prst="rect">
            <a:avLst/>
          </a:prstGeom>
          <a:ln w="19050">
            <a:solidFill>
              <a:schemeClr val="tx1"/>
            </a:solidFill>
          </a:ln>
        </p:spPr>
      </p:pic>
    </p:spTree>
    <p:extLst>
      <p:ext uri="{BB962C8B-B14F-4D97-AF65-F5344CB8AC3E}">
        <p14:creationId xmlns:p14="http://schemas.microsoft.com/office/powerpoint/2010/main" val="4012561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176000" cy="1066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1136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6492876"/>
            <a:ext cx="28448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3440" y="6339840"/>
            <a:ext cx="812800" cy="471171"/>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5038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457200"/>
            <a:ext cx="10972800" cy="11430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664080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883920" y="2038351"/>
            <a:ext cx="10698480" cy="1524000"/>
          </a:xfrm>
          <a:prstGeom prst="rect">
            <a:avLst/>
          </a:prstGeom>
        </p:spPr>
        <p:txBody>
          <a:bodyPr anchor="b">
            <a:normAutofit/>
          </a:bodyPr>
          <a:lstStyle>
            <a:lvl1pPr marL="0" indent="0">
              <a:lnSpc>
                <a:spcPct val="100000"/>
              </a:lnSpc>
              <a:buNone/>
              <a:defRPr sz="3200" baseline="0">
                <a:latin typeface="Arial" pitchFamily="34" charset="0"/>
                <a:cs typeface="Arial" pitchFamily="34" charset="0"/>
              </a:defRPr>
            </a:lvl1pPr>
            <a:lvl2pPr marL="609585" indent="0">
              <a:buNone/>
              <a:defRPr/>
            </a:lvl2pPr>
            <a:lvl3pPr marL="1219170" indent="0">
              <a:buNone/>
              <a:defRPr/>
            </a:lvl3pPr>
            <a:lvl4pPr marL="1828754" indent="0">
              <a:buNone/>
              <a:defRPr/>
            </a:lvl4pPr>
            <a:lvl5pPr marL="2438339"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873760" y="3619500"/>
            <a:ext cx="10708640" cy="1295400"/>
          </a:xfrm>
          <a:prstGeom prst="rect">
            <a:avLst/>
          </a:prstGeom>
        </p:spPr>
        <p:txBody>
          <a:bodyPr anchor="t">
            <a:noAutofit/>
          </a:bodyPr>
          <a:lstStyle>
            <a:lvl1pPr algn="l">
              <a:lnSpc>
                <a:spcPct val="95000"/>
              </a:lnSpc>
              <a:defRPr sz="48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914400" y="4838701"/>
            <a:ext cx="8026400" cy="1577340"/>
          </a:xfrm>
          <a:prstGeom prst="rect">
            <a:avLst/>
          </a:prstGeom>
        </p:spPr>
        <p:txBody>
          <a:bodyPr>
            <a:normAutofit/>
          </a:bodyPr>
          <a:lstStyle>
            <a:lvl1pPr marL="0" indent="0" algn="l">
              <a:lnSpc>
                <a:spcPct val="105000"/>
              </a:lnSpc>
              <a:spcBef>
                <a:spcPts val="0"/>
              </a:spcBef>
              <a:buNone/>
              <a:defRPr sz="2133">
                <a:solidFill>
                  <a:schemeClr val="tx1"/>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8077131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66267" y="6096000"/>
            <a:ext cx="3860800" cy="365125"/>
          </a:xfrm>
          <a:prstGeom prst="rect">
            <a:avLst/>
          </a:prstGeom>
        </p:spPr>
        <p:txBody>
          <a:bodyPr anchor="b" anchorCtr="0"/>
          <a:lstStyle>
            <a:lvl1pPr algn="l">
              <a:defRPr sz="1067">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234733" y="6477000"/>
            <a:ext cx="1168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1410733" y="64770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914400" y="685800"/>
            <a:ext cx="9956800" cy="740664"/>
          </a:xfrm>
          <a:prstGeom prst="rect">
            <a:avLst/>
          </a:prstGeom>
        </p:spPr>
        <p:txBody>
          <a:bodyPr>
            <a:noAutofit/>
          </a:bodyPr>
          <a:lstStyle>
            <a:lvl1pPr>
              <a:defRPr sz="3467"/>
            </a:lvl1pPr>
          </a:lstStyle>
          <a:p>
            <a:r>
              <a:rPr lang="en-US"/>
              <a:t>Click to edit Master title style</a:t>
            </a:r>
            <a:endParaRPr lang="en-US" dirty="0"/>
          </a:p>
        </p:txBody>
      </p:sp>
      <p:sp>
        <p:nvSpPr>
          <p:cNvPr id="20" name="Content Placeholder 2"/>
          <p:cNvSpPr>
            <a:spLocks noGrp="1"/>
          </p:cNvSpPr>
          <p:nvPr>
            <p:ph idx="1"/>
          </p:nvPr>
        </p:nvSpPr>
        <p:spPr>
          <a:xfrm>
            <a:off x="914400" y="1768387"/>
            <a:ext cx="9956800" cy="4251413"/>
          </a:xfrm>
          <a:prstGeom prst="rect">
            <a:avLst/>
          </a:prstGeom>
        </p:spPr>
        <p:txBody>
          <a:bodyPr>
            <a:normAutofit/>
          </a:bodyPr>
          <a:lstStyle>
            <a:lvl1pPr marL="457189" indent="-457189">
              <a:lnSpc>
                <a:spcPct val="110000"/>
              </a:lnSpc>
              <a:buClr>
                <a:schemeClr val="accent2"/>
              </a:buClr>
              <a:defRPr sz="2667"/>
            </a:lvl1pPr>
            <a:lvl2pPr marL="914377" indent="-385224">
              <a:lnSpc>
                <a:spcPct val="110000"/>
              </a:lnSpc>
              <a:buClr>
                <a:schemeClr val="accent4"/>
              </a:buClr>
              <a:defRPr sz="2400"/>
            </a:lvl2pPr>
            <a:lvl3pPr marL="1299601" indent="-304792">
              <a:lnSpc>
                <a:spcPct val="110000"/>
              </a:lnSpc>
              <a:buClr>
                <a:schemeClr val="accent4"/>
              </a:buClr>
              <a:defRPr sz="1867"/>
            </a:lvl3pPr>
            <a:lvl4pPr marL="1676358" indent="-304792">
              <a:lnSpc>
                <a:spcPct val="110000"/>
              </a:lnSpc>
              <a:buClr>
                <a:schemeClr val="accent4"/>
              </a:buClr>
              <a:defRPr sz="1867"/>
            </a:lvl4pPr>
            <a:lvl5pPr marL="1676358" indent="0">
              <a:lnSpc>
                <a:spcPct val="110000"/>
              </a:lnSpc>
              <a:buClr>
                <a:schemeClr val="accent4"/>
              </a:buCl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262760" y="6490156"/>
            <a:ext cx="5223640" cy="256545"/>
          </a:xfrm>
          <a:prstGeom prst="rect">
            <a:avLst/>
          </a:prstGeom>
          <a:noFill/>
        </p:spPr>
        <p:txBody>
          <a:bodyPr wrap="square" rtlCol="0">
            <a:spAutoFit/>
          </a:bodyPr>
          <a:lstStyle/>
          <a:p>
            <a:r>
              <a:rPr lang="en-US" sz="1067"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11582400" y="6629400"/>
            <a:ext cx="508000" cy="228600"/>
          </a:xfrm>
          <a:prstGeom prst="rect">
            <a:avLst/>
          </a:prstGeom>
        </p:spPr>
        <p:txBody>
          <a:bodyPr/>
          <a:lstStyle>
            <a:lvl1pPr>
              <a:defRPr sz="1067"/>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007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649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1283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6370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8949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2959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1577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028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23531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4281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515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ftr="0" dt="0"/>
  <p:txStyles>
    <p:titleStyle>
      <a:lvl1pPr algn="l"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8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chart" Target="../charts/chart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chart" Target="../charts/chart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chart" Target="../charts/chart3.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2.xml"/><Relationship Id="rId4" Type="http://schemas.openxmlformats.org/officeDocument/2006/relationships/chart" Target="../charts/chart6.xml"/></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6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gif"/><Relationship Id="rId5" Type="http://schemas.openxmlformats.org/officeDocument/2006/relationships/image" Target="../media/image38.jpg"/><Relationship Id="rId4" Type="http://schemas.openxmlformats.org/officeDocument/2006/relationships/image" Target="../media/image37.jpg"/></Relationships>
</file>

<file path=ppt/slides/_rels/slide7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A887F975-EDEA-4B98-BB4E-50B103C85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506817"/>
          </a:xfrm>
          <a:prstGeom prst="rect">
            <a:avLst/>
          </a:prstGeom>
        </p:spPr>
      </p:pic>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1</a:t>
            </a:fld>
            <a:endParaRPr lang="en-US" dirty="0">
              <a:solidFill>
                <a:prstClr val="black"/>
              </a:solidFill>
            </a:endParaRPr>
          </a:p>
        </p:txBody>
      </p:sp>
      <p:sp>
        <p:nvSpPr>
          <p:cNvPr id="8" name="Rectangle 7"/>
          <p:cNvSpPr/>
          <p:nvPr/>
        </p:nvSpPr>
        <p:spPr>
          <a:xfrm>
            <a:off x="3567677" y="5375080"/>
            <a:ext cx="5252969" cy="102572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rPr>
              <a:t>Sellinger Applied Portfolio</a:t>
            </a:r>
          </a:p>
          <a:p>
            <a:pPr algn="ctr"/>
            <a:r>
              <a:rPr lang="en-US" sz="2000"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rPr>
              <a:t>Portfolio Review |Fall 2017</a:t>
            </a:r>
            <a:endParaRPr lang="en-US" sz="2000" b="1" dirty="0">
              <a:solidFill>
                <a:schemeClr val="bg1"/>
              </a:solidFill>
              <a:effectLst>
                <a:outerShdw blurRad="38100" dist="38100" dir="2700000" algn="tl">
                  <a:srgbClr val="000000">
                    <a:alpha val="43137"/>
                  </a:srgbClr>
                </a:outerShdw>
              </a:effectLst>
              <a:latin typeface="Adobe Myungjo Std M" panose="02020600000000000000" pitchFamily="18" charset="-128"/>
              <a:ea typeface="Adobe Myungjo Std M" panose="02020600000000000000" pitchFamily="18" charset="-128"/>
              <a:cs typeface="Cambria" charset="0"/>
            </a:endParaRPr>
          </a:p>
        </p:txBody>
      </p:sp>
    </p:spTree>
    <p:extLst>
      <p:ext uri="{BB962C8B-B14F-4D97-AF65-F5344CB8AC3E}">
        <p14:creationId xmlns:p14="http://schemas.microsoft.com/office/powerpoint/2010/main" val="302289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10</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Federal Reserve Policy</a:t>
            </a:r>
          </a:p>
        </p:txBody>
      </p:sp>
      <p:graphicFrame>
        <p:nvGraphicFramePr>
          <p:cNvPr id="13" name="Diagram 3"/>
          <p:cNvGraphicFramePr/>
          <p:nvPr>
            <p:extLst>
              <p:ext uri="{D42A27DB-BD31-4B8C-83A1-F6EECF244321}">
                <p14:modId xmlns:p14="http://schemas.microsoft.com/office/powerpoint/2010/main" val="2014029425"/>
              </p:ext>
            </p:extLst>
          </p:nvPr>
        </p:nvGraphicFramePr>
        <p:xfrm>
          <a:off x="383325" y="1232000"/>
          <a:ext cx="6122250" cy="48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creen Shot 2017-12-11 at 6.44.30 PM.png">
            <a:extLst>
              <a:ext uri="{FF2B5EF4-FFF2-40B4-BE49-F238E27FC236}">
                <a16:creationId xmlns:a16="http://schemas.microsoft.com/office/drawing/2014/main" xmlns="" id="{0327A7B5-7E17-4806-9EA2-F4FE7AFB0A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1412" y="2109303"/>
            <a:ext cx="6200588" cy="3639609"/>
          </a:xfrm>
          <a:prstGeom prst="rect">
            <a:avLst/>
          </a:prstGeom>
        </p:spPr>
      </p:pic>
    </p:spTree>
    <p:extLst>
      <p:ext uri="{BB962C8B-B14F-4D97-AF65-F5344CB8AC3E}">
        <p14:creationId xmlns:p14="http://schemas.microsoft.com/office/powerpoint/2010/main" val="240069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11</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Employment</a:t>
            </a:r>
          </a:p>
        </p:txBody>
      </p:sp>
      <p:graphicFrame>
        <p:nvGraphicFramePr>
          <p:cNvPr id="13" name="Content Placeholder 9"/>
          <p:cNvGraphicFramePr>
            <a:graphicFrameLocks noGrp="1"/>
          </p:cNvGraphicFramePr>
          <p:nvPr>
            <p:ph idx="1"/>
            <p:extLst>
              <p:ext uri="{D42A27DB-BD31-4B8C-83A1-F6EECF244321}">
                <p14:modId xmlns:p14="http://schemas.microsoft.com/office/powerpoint/2010/main" val="141282037"/>
              </p:ext>
            </p:extLst>
          </p:nvPr>
        </p:nvGraphicFramePr>
        <p:xfrm>
          <a:off x="796985" y="1384533"/>
          <a:ext cx="5626903" cy="4740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hape 220"/>
          <p:cNvSpPr txBox="1"/>
          <p:nvPr/>
        </p:nvSpPr>
        <p:spPr>
          <a:xfrm>
            <a:off x="4311316" y="1383105"/>
            <a:ext cx="2680034" cy="1585374"/>
          </a:xfrm>
          <a:prstGeom prst="rect">
            <a:avLst/>
          </a:prstGeom>
          <a:noFill/>
          <a:ln>
            <a:noFill/>
          </a:ln>
        </p:spPr>
        <p:txBody>
          <a:bodyPr lIns="121900" tIns="121900" rIns="121900" bIns="121900" anchor="t" anchorCtr="0">
            <a:noAutofit/>
          </a:bodyPr>
          <a:lstStyle/>
          <a:p>
            <a:r>
              <a:rPr lang="en-US" sz="1600" dirty="0">
                <a:latin typeface="Cambria"/>
                <a:ea typeface="Cambria"/>
                <a:cs typeface="Cambria"/>
                <a:sym typeface="Cambria"/>
              </a:rPr>
              <a:t>Total nonfarm payroll increased by 228,000 in 	November </a:t>
            </a:r>
            <a:endParaRPr lang="en" sz="1600" dirty="0">
              <a:latin typeface="Cambria"/>
              <a:ea typeface="Cambria"/>
              <a:cs typeface="Cambria"/>
              <a:sym typeface="Cambria"/>
            </a:endParaRPr>
          </a:p>
        </p:txBody>
      </p:sp>
      <p:sp>
        <p:nvSpPr>
          <p:cNvPr id="16" name="Shape 221"/>
          <p:cNvSpPr txBox="1"/>
          <p:nvPr/>
        </p:nvSpPr>
        <p:spPr>
          <a:xfrm>
            <a:off x="4139842" y="5081609"/>
            <a:ext cx="2899781" cy="1043652"/>
          </a:xfrm>
          <a:prstGeom prst="rect">
            <a:avLst/>
          </a:prstGeom>
          <a:noFill/>
          <a:ln>
            <a:noFill/>
          </a:ln>
        </p:spPr>
        <p:txBody>
          <a:bodyPr lIns="121900" tIns="121900" rIns="121900" bIns="121900" anchor="t" anchorCtr="0">
            <a:noAutofit/>
          </a:bodyPr>
          <a:lstStyle/>
          <a:p>
            <a:r>
              <a:rPr lang="en" sz="1600" dirty="0">
                <a:latin typeface="Cambria" panose="02040503050406030204" pitchFamily="18" charset="0"/>
                <a:ea typeface="Cambria"/>
                <a:cs typeface="Cambria"/>
                <a:sym typeface="Cambria"/>
              </a:rPr>
              <a:t>	</a:t>
            </a:r>
            <a:r>
              <a:rPr lang="en-US" dirty="0">
                <a:latin typeface="Cambria" panose="02040503050406030204" pitchFamily="18" charset="0"/>
              </a:rPr>
              <a:t>Labor force participation rate: 62.8% currently </a:t>
            </a:r>
            <a:endParaRPr lang="en-US" sz="1600" dirty="0">
              <a:latin typeface="Cambria" panose="02040503050406030204" pitchFamily="18" charset="0"/>
            </a:endParaRPr>
          </a:p>
          <a:p>
            <a:endParaRPr lang="en" sz="1600" dirty="0">
              <a:latin typeface="Cambria"/>
              <a:ea typeface="Cambria"/>
              <a:cs typeface="Cambria"/>
              <a:sym typeface="Cambria"/>
            </a:endParaRPr>
          </a:p>
        </p:txBody>
      </p:sp>
      <p:sp>
        <p:nvSpPr>
          <p:cNvPr id="9" name="Shape 219"/>
          <p:cNvSpPr txBox="1"/>
          <p:nvPr/>
        </p:nvSpPr>
        <p:spPr>
          <a:xfrm>
            <a:off x="486793" y="4288604"/>
            <a:ext cx="2704082" cy="1836657"/>
          </a:xfrm>
          <a:prstGeom prst="rect">
            <a:avLst/>
          </a:prstGeom>
          <a:noFill/>
          <a:ln>
            <a:noFill/>
          </a:ln>
        </p:spPr>
        <p:txBody>
          <a:bodyPr lIns="121900" tIns="121900" rIns="121900" bIns="121900" anchor="t" anchorCtr="0">
            <a:noAutofit/>
          </a:bodyPr>
          <a:lstStyle/>
          <a:p>
            <a:endParaRPr lang="en" sz="1600" dirty="0">
              <a:latin typeface="Cambria"/>
              <a:ea typeface="Cambria"/>
              <a:cs typeface="Cambria"/>
              <a:sym typeface="Cambria"/>
            </a:endParaRPr>
          </a:p>
        </p:txBody>
      </p:sp>
      <p:pic>
        <p:nvPicPr>
          <p:cNvPr id="14" name="image7.png">
            <a:extLst>
              <a:ext uri="{FF2B5EF4-FFF2-40B4-BE49-F238E27FC236}">
                <a16:creationId xmlns:a16="http://schemas.microsoft.com/office/drawing/2014/main" xmlns="" id="{45D271A0-7C7E-47E0-9769-C1741ADB1D55}"/>
              </a:ext>
            </a:extLst>
          </p:cNvPr>
          <p:cNvPicPr/>
          <p:nvPr/>
        </p:nvPicPr>
        <p:blipFill>
          <a:blip r:embed="rId8"/>
          <a:srcRect/>
          <a:stretch>
            <a:fillRect/>
          </a:stretch>
        </p:blipFill>
        <p:spPr>
          <a:xfrm>
            <a:off x="6858303" y="1232000"/>
            <a:ext cx="5015923" cy="2430896"/>
          </a:xfrm>
          <a:prstGeom prst="rect">
            <a:avLst/>
          </a:prstGeom>
          <a:ln/>
        </p:spPr>
      </p:pic>
      <p:pic>
        <p:nvPicPr>
          <p:cNvPr id="18" name="image12.png">
            <a:extLst>
              <a:ext uri="{FF2B5EF4-FFF2-40B4-BE49-F238E27FC236}">
                <a16:creationId xmlns:a16="http://schemas.microsoft.com/office/drawing/2014/main" xmlns="" id="{41D81D64-BF52-45CA-86F9-37BC1C34FFA7}"/>
              </a:ext>
            </a:extLst>
          </p:cNvPr>
          <p:cNvPicPr/>
          <p:nvPr/>
        </p:nvPicPr>
        <p:blipFill>
          <a:blip r:embed="rId9"/>
          <a:srcRect/>
          <a:stretch>
            <a:fillRect/>
          </a:stretch>
        </p:blipFill>
        <p:spPr>
          <a:xfrm>
            <a:off x="6991350" y="3922996"/>
            <a:ext cx="4999977" cy="2317225"/>
          </a:xfrm>
          <a:prstGeom prst="rect">
            <a:avLst/>
          </a:prstGeom>
          <a:ln/>
        </p:spPr>
      </p:pic>
      <p:sp>
        <p:nvSpPr>
          <p:cNvPr id="15" name="Shape 218">
            <a:extLst>
              <a:ext uri="{FF2B5EF4-FFF2-40B4-BE49-F238E27FC236}">
                <a16:creationId xmlns:a16="http://schemas.microsoft.com/office/drawing/2014/main" xmlns="" id="{E28FE448-695C-476A-9D37-B25291E0F261}"/>
              </a:ext>
            </a:extLst>
          </p:cNvPr>
          <p:cNvSpPr txBox="1"/>
          <p:nvPr/>
        </p:nvSpPr>
        <p:spPr>
          <a:xfrm>
            <a:off x="486793" y="1233428"/>
            <a:ext cx="2704082" cy="945690"/>
          </a:xfrm>
          <a:prstGeom prst="rect">
            <a:avLst/>
          </a:prstGeom>
          <a:noFill/>
          <a:ln>
            <a:noFill/>
          </a:ln>
        </p:spPr>
        <p:txBody>
          <a:bodyPr lIns="121900" tIns="121900" rIns="121900" bIns="121900" anchor="t" anchorCtr="0">
            <a:noAutofit/>
          </a:bodyPr>
          <a:lstStyle/>
          <a:p>
            <a:r>
              <a:rPr lang="en-US" sz="1600" dirty="0">
                <a:latin typeface="Cambria"/>
                <a:ea typeface="Cambria"/>
                <a:cs typeface="Cambria"/>
                <a:sym typeface="Cambria"/>
              </a:rPr>
              <a:t>Unemployment rate as of October 2017: 4.1%. Below 5% benchmark </a:t>
            </a:r>
            <a:endParaRPr lang="en" sz="1600" dirty="0">
              <a:latin typeface="Cambria"/>
              <a:ea typeface="Cambria"/>
              <a:cs typeface="Cambria"/>
              <a:sym typeface="Cambria"/>
            </a:endParaRPr>
          </a:p>
        </p:txBody>
      </p:sp>
      <p:sp>
        <p:nvSpPr>
          <p:cNvPr id="17" name="Shape 219">
            <a:extLst>
              <a:ext uri="{FF2B5EF4-FFF2-40B4-BE49-F238E27FC236}">
                <a16:creationId xmlns:a16="http://schemas.microsoft.com/office/drawing/2014/main" xmlns="" id="{6E134933-7C24-4BD0-B000-59FCDB89C3F9}"/>
              </a:ext>
            </a:extLst>
          </p:cNvPr>
          <p:cNvSpPr txBox="1"/>
          <p:nvPr/>
        </p:nvSpPr>
        <p:spPr>
          <a:xfrm>
            <a:off x="486793" y="4288604"/>
            <a:ext cx="2053207" cy="1836657"/>
          </a:xfrm>
          <a:prstGeom prst="rect">
            <a:avLst/>
          </a:prstGeom>
          <a:noFill/>
          <a:ln>
            <a:noFill/>
          </a:ln>
        </p:spPr>
        <p:txBody>
          <a:bodyPr lIns="121900" tIns="121900" rIns="121900" bIns="121900" anchor="t" anchorCtr="0">
            <a:noAutofit/>
          </a:bodyPr>
          <a:lstStyle/>
          <a:p>
            <a:r>
              <a:rPr lang="en-US" sz="1600" dirty="0">
                <a:latin typeface="Cambria"/>
                <a:ea typeface="Cambria"/>
                <a:cs typeface="Cambria"/>
                <a:sym typeface="Cambria"/>
              </a:rPr>
              <a:t>Growth in healthcare and financial services expected in the future. Job loss in energy and mining  </a:t>
            </a:r>
            <a:endParaRPr lang="en" sz="1600" dirty="0">
              <a:latin typeface="Cambria"/>
              <a:ea typeface="Cambria"/>
              <a:cs typeface="Cambria"/>
              <a:sym typeface="Cambria"/>
            </a:endParaRPr>
          </a:p>
        </p:txBody>
      </p:sp>
    </p:spTree>
    <p:extLst>
      <p:ext uri="{BB962C8B-B14F-4D97-AF65-F5344CB8AC3E}">
        <p14:creationId xmlns:p14="http://schemas.microsoft.com/office/powerpoint/2010/main" val="203260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12</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International News</a:t>
            </a:r>
          </a:p>
        </p:txBody>
      </p:sp>
      <p:graphicFrame>
        <p:nvGraphicFramePr>
          <p:cNvPr id="14" name="Content Placeholder 4"/>
          <p:cNvGraphicFramePr>
            <a:graphicFrameLocks noGrp="1"/>
          </p:cNvGraphicFramePr>
          <p:nvPr>
            <p:ph idx="1"/>
            <p:extLst>
              <p:ext uri="{D42A27DB-BD31-4B8C-83A1-F6EECF244321}">
                <p14:modId xmlns:p14="http://schemas.microsoft.com/office/powerpoint/2010/main" val="3892840880"/>
              </p:ext>
            </p:extLst>
          </p:nvPr>
        </p:nvGraphicFramePr>
        <p:xfrm>
          <a:off x="796985" y="1232000"/>
          <a:ext cx="10918765"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395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loyolagreyhounds.com/graphics/LoyolaMD_Ath_BlockL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913" y="883651"/>
            <a:ext cx="4402096" cy="47469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181003" y="2521971"/>
            <a:ext cx="4426315" cy="1470287"/>
          </a:xfrm>
        </p:spPr>
        <p:txBody>
          <a:bodyPr/>
          <a:lstStyle/>
          <a:p>
            <a:r>
              <a:rPr lang="en-US" sz="4500" dirty="0">
                <a:latin typeface="Cambria" charset="0"/>
                <a:ea typeface="Cambria" charset="0"/>
                <a:cs typeface="Cambria" charset="0"/>
              </a:rPr>
              <a:t>Sector summaries</a:t>
            </a:r>
            <a:endParaRPr lang="en-US" sz="4267" dirty="0">
              <a:latin typeface="Calibri"/>
            </a:endParaRPr>
          </a:p>
        </p:txBody>
      </p:sp>
      <p:sp>
        <p:nvSpPr>
          <p:cNvPr id="6" name="Text Placeholder 5"/>
          <p:cNvSpPr>
            <a:spLocks noGrp="1"/>
          </p:cNvSpPr>
          <p:nvPr>
            <p:ph type="body" idx="1"/>
          </p:nvPr>
        </p:nvSpPr>
        <p:spPr>
          <a:xfrm>
            <a:off x="7181003" y="2287055"/>
            <a:ext cx="2018656" cy="469831"/>
          </a:xfrm>
        </p:spPr>
        <p:txBody>
          <a:bodyPr/>
          <a:lstStyle/>
          <a:p>
            <a:r>
              <a:rPr lang="en-US" sz="2500" dirty="0">
                <a:solidFill>
                  <a:srgbClr val="005A3C"/>
                </a:solidFill>
                <a:latin typeface="Cambria" charset="0"/>
                <a:ea typeface="Cambria" charset="0"/>
                <a:cs typeface="Cambria" charset="0"/>
              </a:rPr>
              <a:t>Fall 2017</a:t>
            </a:r>
            <a:endParaRPr lang="en-US" dirty="0">
              <a:latin typeface="Calibri"/>
            </a:endParaRPr>
          </a:p>
        </p:txBody>
      </p:sp>
      <p:sp>
        <p:nvSpPr>
          <p:cNvPr id="7"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13</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520629474"/>
              </p:ext>
            </p:extLst>
          </p:nvPr>
        </p:nvGraphicFramePr>
        <p:xfrm>
          <a:off x="266701" y="5767833"/>
          <a:ext cx="11658600" cy="46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0665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499687"/>
            <a:ext cx="508000" cy="228600"/>
          </a:xfrm>
        </p:spPr>
        <p:txBody>
          <a:bodyPr/>
          <a:lstStyle/>
          <a:p>
            <a:fld id="{C4C5411A-C02D-49EF-A313-6C2D6A9C6A32}" type="slidenum">
              <a:rPr lang="en-US" smtClean="0">
                <a:solidFill>
                  <a:prstClr val="black"/>
                </a:solidFill>
              </a:rPr>
              <a:pPr/>
              <a:t>14</a:t>
            </a:fld>
            <a:endParaRPr lang="en-US" dirty="0">
              <a:solidFill>
                <a:prstClr val="black"/>
              </a:solidFill>
            </a:endParaRPr>
          </a:p>
        </p:txBody>
      </p:sp>
      <p:sp>
        <p:nvSpPr>
          <p:cNvPr id="10" name="Shape 237"/>
          <p:cNvSpPr txBox="1">
            <a:spLocks noGrp="1"/>
          </p:cNvSpPr>
          <p:nvPr>
            <p:ph type="title"/>
          </p:nvPr>
        </p:nvSpPr>
        <p:spPr>
          <a:xfrm>
            <a:off x="595108" y="4589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Consumer Discretionary</a:t>
            </a:r>
            <a:endParaRPr lang="en" cap="none" dirty="0">
              <a:solidFill>
                <a:schemeClr val="dk1"/>
              </a:solidFill>
              <a:latin typeface="Cambria"/>
              <a:ea typeface="Cambria"/>
              <a:cs typeface="Cambria"/>
              <a:sym typeface="Cambria"/>
            </a:endParaRPr>
          </a:p>
        </p:txBody>
      </p:sp>
      <p:sp>
        <p:nvSpPr>
          <p:cNvPr id="11" name="Shape 238"/>
          <p:cNvSpPr txBox="1">
            <a:spLocks noGrp="1"/>
          </p:cNvSpPr>
          <p:nvPr>
            <p:ph type="body" idx="1"/>
          </p:nvPr>
        </p:nvSpPr>
        <p:spPr>
          <a:xfrm>
            <a:off x="595100" y="1272254"/>
            <a:ext cx="8839200" cy="3252400"/>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US" sz="1600" dirty="0">
                <a:solidFill>
                  <a:schemeClr val="tx1"/>
                </a:solidFill>
                <a:latin typeface="Cambria" charset="0"/>
                <a:ea typeface="Cambria" charset="0"/>
                <a:cs typeface="Cambria" charset="0"/>
              </a:rPr>
              <a:t>The Consumer Discretionary sector of the economy is businesses that produce, and sell goods or services that are non-essential. Companies this sector can include traditional retailers, media, automobile, and component companies. Generally speaking, in a bull economy, companies in this industry will perform well. In a bear market, these stocks will underperform other segments as consumers have less disposable income.</a:t>
            </a:r>
            <a:endParaRPr lang="en" sz="1600" dirty="0">
              <a:solidFill>
                <a:schemeClr val="tx1"/>
              </a:solidFill>
              <a:latin typeface="Cambria" charset="0"/>
              <a:ea typeface="Cambria" charset="0"/>
              <a:cs typeface="Cambria" charset="0"/>
              <a:sym typeface="Times New Roman"/>
            </a:endParaRPr>
          </a:p>
          <a:p>
            <a:pPr marL="0" indent="0">
              <a:lnSpc>
                <a:spcPct val="100000"/>
              </a:lnSpc>
              <a:spcBef>
                <a:spcPts val="0"/>
              </a:spcBef>
              <a:buClr>
                <a:schemeClr val="dk1"/>
              </a:buClr>
              <a:buSzPct val="25000"/>
              <a:buNone/>
            </a:pPr>
            <a:endParaRPr lang="en" sz="1467" dirty="0">
              <a:solidFill>
                <a:srgbClr val="000000"/>
              </a:solidFill>
              <a:latin typeface="Cambria"/>
              <a:ea typeface="Cambria"/>
              <a:cs typeface="Cambria"/>
              <a:sym typeface="Cambria"/>
            </a:endParaRPr>
          </a:p>
        </p:txBody>
      </p:sp>
      <p:sp>
        <p:nvSpPr>
          <p:cNvPr id="12" name="Shape 241"/>
          <p:cNvSpPr/>
          <p:nvPr/>
        </p:nvSpPr>
        <p:spPr>
          <a:xfrm>
            <a:off x="9483748" y="776920"/>
            <a:ext cx="2136319" cy="5623879"/>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19.18%</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71450" lvl="0" indent="-171450">
              <a:buFont typeface="Arial" charset="0"/>
              <a:buChar char="•"/>
            </a:pPr>
            <a:r>
              <a:rPr lang="en-US" sz="1600" dirty="0">
                <a:solidFill>
                  <a:schemeClr val="dk1"/>
                </a:solidFill>
                <a:latin typeface="Cambria"/>
                <a:ea typeface="Cambria"/>
                <a:cs typeface="Cambria"/>
                <a:sym typeface="Cambria"/>
              </a:rPr>
              <a:t>Consumer Discretionary ETF (XLY)</a:t>
            </a:r>
          </a:p>
          <a:p>
            <a:pPr marL="171450" lvl="0" indent="-171450">
              <a:buFont typeface="Arial" charset="0"/>
              <a:buChar char="•"/>
            </a:pPr>
            <a:r>
              <a:rPr lang="en-US" sz="1600" dirty="0">
                <a:solidFill>
                  <a:schemeClr val="dk1"/>
                </a:solidFill>
                <a:latin typeface="Cambria"/>
                <a:ea typeface="Cambria"/>
                <a:cs typeface="Cambria"/>
                <a:sym typeface="Cambria"/>
              </a:rPr>
              <a:t>Smucker JM Company (SJM)</a:t>
            </a:r>
          </a:p>
          <a:p>
            <a:pPr marL="171450" lvl="0" indent="-171450">
              <a:buFont typeface="Arial" charset="0"/>
              <a:buChar char="•"/>
            </a:pPr>
            <a:r>
              <a:rPr lang="en-US" sz="1600" dirty="0">
                <a:solidFill>
                  <a:schemeClr val="dk1"/>
                </a:solidFill>
                <a:latin typeface="Cambria"/>
                <a:ea typeface="Cambria"/>
                <a:cs typeface="Cambria"/>
                <a:sym typeface="Cambria"/>
              </a:rPr>
              <a:t>Thor Industries, Inc. (THO)</a:t>
            </a:r>
          </a:p>
          <a:p>
            <a:pPr marL="171450" lvl="0" indent="-171450">
              <a:buFont typeface="Arial" charset="0"/>
              <a:buChar char="•"/>
            </a:pPr>
            <a:r>
              <a:rPr lang="en-US" sz="1600" dirty="0">
                <a:solidFill>
                  <a:schemeClr val="dk1"/>
                </a:solidFill>
                <a:latin typeface="Cambria"/>
                <a:ea typeface="Cambria"/>
                <a:cs typeface="Cambria"/>
                <a:sym typeface="Cambria"/>
              </a:rPr>
              <a:t>Vail Resorts, Inc. (MTN)</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1450" lvl="0" indent="-171450">
              <a:buFont typeface="Arial" charset="0"/>
              <a:buChar char="•"/>
            </a:pPr>
            <a:r>
              <a:rPr lang="en-US" sz="1600" dirty="0">
                <a:solidFill>
                  <a:schemeClr val="dk1"/>
                </a:solidFill>
                <a:latin typeface="Cambria"/>
                <a:ea typeface="Cambria"/>
                <a:cs typeface="Cambria"/>
                <a:sym typeface="Cambria"/>
              </a:rPr>
              <a:t>Amazon (AMZN)</a:t>
            </a:r>
          </a:p>
          <a:p>
            <a:pPr marL="171450" lvl="0" indent="-171450">
              <a:buFont typeface="Arial" charset="0"/>
              <a:buChar char="•"/>
            </a:pPr>
            <a:r>
              <a:rPr lang="en-US" sz="1600" dirty="0">
                <a:solidFill>
                  <a:schemeClr val="dk1"/>
                </a:solidFill>
                <a:latin typeface="Cambria"/>
                <a:ea typeface="Cambria"/>
                <a:cs typeface="Cambria"/>
                <a:sym typeface="Cambria"/>
              </a:rPr>
              <a:t>Shopify (SHOP)</a:t>
            </a:r>
          </a:p>
          <a:p>
            <a:pPr>
              <a:buSzPct val="25000"/>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grpSp>
        <p:nvGrpSpPr>
          <p:cNvPr id="7" name="Shape 265">
            <a:extLst>
              <a:ext uri="{FF2B5EF4-FFF2-40B4-BE49-F238E27FC236}">
                <a16:creationId xmlns:a16="http://schemas.microsoft.com/office/drawing/2014/main" xmlns="" id="{504ACA21-A733-4035-A0F1-809CFDE40D9B}"/>
              </a:ext>
            </a:extLst>
          </p:cNvPr>
          <p:cNvGrpSpPr/>
          <p:nvPr/>
        </p:nvGrpSpPr>
        <p:grpSpPr>
          <a:xfrm>
            <a:off x="343321" y="2826346"/>
            <a:ext cx="3751613" cy="2660839"/>
            <a:chOff x="0" y="740660"/>
            <a:chExt cx="3098312" cy="1972455"/>
          </a:xfrm>
        </p:grpSpPr>
        <p:sp>
          <p:nvSpPr>
            <p:cNvPr id="8" name="Shape 266">
              <a:extLst>
                <a:ext uri="{FF2B5EF4-FFF2-40B4-BE49-F238E27FC236}">
                  <a16:creationId xmlns:a16="http://schemas.microsoft.com/office/drawing/2014/main" xmlns="" id="{6998A7B7-6098-431B-AB08-D3F7E126ABAA}"/>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9" name="Shape 267">
              <a:extLst>
                <a:ext uri="{FF2B5EF4-FFF2-40B4-BE49-F238E27FC236}">
                  <a16:creationId xmlns:a16="http://schemas.microsoft.com/office/drawing/2014/main" xmlns="" id="{95914B60-7303-455E-95E4-84DF827644FC}"/>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4" name="Shape 268">
              <a:extLst>
                <a:ext uri="{FF2B5EF4-FFF2-40B4-BE49-F238E27FC236}">
                  <a16:creationId xmlns:a16="http://schemas.microsoft.com/office/drawing/2014/main" xmlns="" id="{D9BB68F4-D219-458E-89B3-DBDBB53DFD9E}"/>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5" name="Shape 269">
              <a:extLst>
                <a:ext uri="{FF2B5EF4-FFF2-40B4-BE49-F238E27FC236}">
                  <a16:creationId xmlns:a16="http://schemas.microsoft.com/office/drawing/2014/main" xmlns="" id="{0FA4BAF2-4B57-4E8C-B794-DB6A096FE8BE}"/>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6" name="Shape 270">
              <a:extLst>
                <a:ext uri="{FF2B5EF4-FFF2-40B4-BE49-F238E27FC236}">
                  <a16:creationId xmlns:a16="http://schemas.microsoft.com/office/drawing/2014/main" xmlns="" id="{79E02655-A372-4C84-9BDE-0232E218B8F0}"/>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7" name="Shape 271">
              <a:extLst>
                <a:ext uri="{FF2B5EF4-FFF2-40B4-BE49-F238E27FC236}">
                  <a16:creationId xmlns:a16="http://schemas.microsoft.com/office/drawing/2014/main" xmlns="" id="{36E0F9EF-782C-4CD9-9418-55B1CB7D4638}"/>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8" name="Shape 272">
              <a:extLst>
                <a:ext uri="{FF2B5EF4-FFF2-40B4-BE49-F238E27FC236}">
                  <a16:creationId xmlns:a16="http://schemas.microsoft.com/office/drawing/2014/main" xmlns="" id="{55731C48-8577-4295-852B-4E4BAC89FF28}"/>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9" name="Shape 273">
              <a:extLst>
                <a:ext uri="{FF2B5EF4-FFF2-40B4-BE49-F238E27FC236}">
                  <a16:creationId xmlns:a16="http://schemas.microsoft.com/office/drawing/2014/main" xmlns="" id="{73FC821D-FEA5-4817-B13B-A4AD56F205FE}"/>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2" name="Rectangle 1">
            <a:extLst>
              <a:ext uri="{FF2B5EF4-FFF2-40B4-BE49-F238E27FC236}">
                <a16:creationId xmlns:a16="http://schemas.microsoft.com/office/drawing/2014/main" xmlns="" id="{A3F52B05-3EC2-4411-9177-8FA10E444339}"/>
              </a:ext>
            </a:extLst>
          </p:cNvPr>
          <p:cNvSpPr/>
          <p:nvPr/>
        </p:nvSpPr>
        <p:spPr>
          <a:xfrm>
            <a:off x="2415302" y="3372356"/>
            <a:ext cx="1616944" cy="1384995"/>
          </a:xfrm>
          <a:prstGeom prst="rect">
            <a:avLst/>
          </a:prstGeom>
        </p:spPr>
        <p:txBody>
          <a:bodyPr wrap="square">
            <a:spAutoFit/>
          </a:bodyPr>
          <a:lstStyle/>
          <a:p>
            <a:r>
              <a:rPr lang="en-US" sz="1400" dirty="0">
                <a:solidFill>
                  <a:schemeClr val="dk1"/>
                </a:solidFill>
                <a:latin typeface="Cambria" panose="02040503050406030204" pitchFamily="18" charset="0"/>
                <a:ea typeface="Calibri"/>
                <a:cs typeface="Calibri"/>
                <a:sym typeface="Calibri"/>
              </a:rPr>
              <a:t>-Slowing economy</a:t>
            </a:r>
            <a:endParaRPr lang="en" sz="1400" dirty="0">
              <a:solidFill>
                <a:schemeClr val="dk1"/>
              </a:solidFill>
              <a:latin typeface="Cambria" panose="02040503050406030204" pitchFamily="18" charset="0"/>
              <a:ea typeface="Calibri"/>
              <a:cs typeface="Calibri"/>
              <a:sym typeface="Calibri"/>
            </a:endParaRPr>
          </a:p>
          <a:p>
            <a:r>
              <a:rPr lang="en" sz="1400" dirty="0">
                <a:solidFill>
                  <a:schemeClr val="dk1"/>
                </a:solidFill>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Falling wages</a:t>
            </a:r>
          </a:p>
          <a:p>
            <a:r>
              <a:rPr lang="en-US" sz="1400" dirty="0">
                <a:latin typeface="Cambria" panose="02040503050406030204" pitchFamily="18" charset="0"/>
                <a:ea typeface="Calibri"/>
                <a:cs typeface="Calibri"/>
                <a:sym typeface="Calibri"/>
              </a:rPr>
              <a:t>-Negative growth</a:t>
            </a:r>
          </a:p>
          <a:p>
            <a:r>
              <a:rPr lang="en-US" sz="1400" dirty="0">
                <a:latin typeface="Cambria" panose="02040503050406030204" pitchFamily="18" charset="0"/>
                <a:ea typeface="Calibri"/>
                <a:cs typeface="Calibri"/>
                <a:sym typeface="Calibri"/>
              </a:rPr>
              <a:t>-Trend of declining retail sales</a:t>
            </a:r>
            <a:endParaRPr lang="en-US" sz="1400" dirty="0"/>
          </a:p>
        </p:txBody>
      </p:sp>
      <p:sp>
        <p:nvSpPr>
          <p:cNvPr id="3" name="Rectangle 2">
            <a:extLst>
              <a:ext uri="{FF2B5EF4-FFF2-40B4-BE49-F238E27FC236}">
                <a16:creationId xmlns:a16="http://schemas.microsoft.com/office/drawing/2014/main" xmlns="" id="{BC1AD495-928E-43AA-8D24-37FC9F2A2A43}"/>
              </a:ext>
            </a:extLst>
          </p:cNvPr>
          <p:cNvSpPr/>
          <p:nvPr/>
        </p:nvSpPr>
        <p:spPr>
          <a:xfrm>
            <a:off x="782672" y="3293541"/>
            <a:ext cx="1560811" cy="2031325"/>
          </a:xfrm>
          <a:prstGeom prst="rect">
            <a:avLst/>
          </a:prstGeom>
        </p:spPr>
        <p:txBody>
          <a:bodyPr wrap="square">
            <a:spAutoFit/>
          </a:bodyPr>
          <a:lstStyle/>
          <a:p>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Growing economy</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Increased consumer spending</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Improving job market</a:t>
            </a:r>
          </a:p>
          <a:p>
            <a:r>
              <a:rPr lang="en" sz="1400" dirty="0">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Hurricane damage spending</a:t>
            </a:r>
          </a:p>
        </p:txBody>
      </p:sp>
      <p:pic>
        <p:nvPicPr>
          <p:cNvPr id="21" name="Picture 20">
            <a:extLst>
              <a:ext uri="{FF2B5EF4-FFF2-40B4-BE49-F238E27FC236}">
                <a16:creationId xmlns:a16="http://schemas.microsoft.com/office/drawing/2014/main" xmlns="" id="{D01A3B2C-BEE8-430A-B815-5F01A74D5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713" y="3013051"/>
            <a:ext cx="4835808" cy="2474134"/>
          </a:xfrm>
          <a:prstGeom prst="rect">
            <a:avLst/>
          </a:prstGeom>
        </p:spPr>
      </p:pic>
    </p:spTree>
    <p:extLst>
      <p:ext uri="{BB962C8B-B14F-4D97-AF65-F5344CB8AC3E}">
        <p14:creationId xmlns:p14="http://schemas.microsoft.com/office/powerpoint/2010/main" val="426860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42602"/>
            <a:ext cx="508000" cy="228600"/>
          </a:xfrm>
        </p:spPr>
        <p:txBody>
          <a:bodyPr/>
          <a:lstStyle/>
          <a:p>
            <a:fld id="{C4C5411A-C02D-49EF-A313-6C2D6A9C6A32}" type="slidenum">
              <a:rPr lang="en-US" smtClean="0">
                <a:solidFill>
                  <a:prstClr val="black"/>
                </a:solidFill>
              </a:rPr>
              <a:pPr/>
              <a:t>15</a:t>
            </a:fld>
            <a:endParaRPr lang="en-US" dirty="0">
              <a:solidFill>
                <a:prstClr val="black"/>
              </a:solidFill>
            </a:endParaRPr>
          </a:p>
        </p:txBody>
      </p:sp>
      <p:sp>
        <p:nvSpPr>
          <p:cNvPr id="3" name="Shape 248"/>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Consumer Staples</a:t>
            </a:r>
            <a:endParaRPr lang="en" dirty="0">
              <a:solidFill>
                <a:schemeClr val="dk1"/>
              </a:solidFill>
              <a:latin typeface="Cambria"/>
              <a:ea typeface="Cambria"/>
              <a:cs typeface="Cambria"/>
              <a:sym typeface="Cambria"/>
            </a:endParaRPr>
          </a:p>
        </p:txBody>
      </p:sp>
      <p:sp>
        <p:nvSpPr>
          <p:cNvPr id="6" name="Shape 252"/>
          <p:cNvSpPr/>
          <p:nvPr/>
        </p:nvSpPr>
        <p:spPr>
          <a:xfrm>
            <a:off x="9483748" y="813825"/>
            <a:ext cx="2136319" cy="558697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12.58%</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71450" lvl="0" indent="-171450">
              <a:buFont typeface="Arial" charset="0"/>
              <a:buChar char="•"/>
            </a:pPr>
            <a:r>
              <a:rPr lang="en-US" sz="1600" dirty="0">
                <a:solidFill>
                  <a:schemeClr val="dk1"/>
                </a:solidFill>
                <a:latin typeface="Cambria"/>
                <a:ea typeface="Cambria"/>
                <a:cs typeface="Cambria"/>
                <a:sym typeface="Cambria"/>
              </a:rPr>
              <a:t>Consumer Stapes ETF (XLP)</a:t>
            </a:r>
          </a:p>
          <a:p>
            <a:pPr marL="171450" lvl="0" indent="-171450">
              <a:buFont typeface="Arial" charset="0"/>
              <a:buChar char="•"/>
            </a:pPr>
            <a:r>
              <a:rPr lang="en-US" sz="1600" dirty="0">
                <a:solidFill>
                  <a:schemeClr val="dk1"/>
                </a:solidFill>
                <a:latin typeface="Cambria"/>
                <a:ea typeface="Cambria"/>
                <a:cs typeface="Cambria"/>
                <a:sym typeface="Cambria"/>
              </a:rPr>
              <a:t>Procter &amp; Gamble (PG)</a:t>
            </a:r>
          </a:p>
          <a:p>
            <a:pPr marL="171450" lvl="0" indent="-171450">
              <a:buFont typeface="Arial" charset="0"/>
              <a:buChar char="•"/>
            </a:pPr>
            <a:r>
              <a:rPr lang="en-US" sz="1600" dirty="0">
                <a:solidFill>
                  <a:schemeClr val="dk1"/>
                </a:solidFill>
                <a:latin typeface="Cambria"/>
                <a:ea typeface="Cambria"/>
                <a:cs typeface="Cambria"/>
                <a:sym typeface="Cambria"/>
              </a:rPr>
              <a:t>Wal-Mart Stores Inc. (WMT)</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1450" lvl="0" indent="-171450">
              <a:buFont typeface="Arial" charset="0"/>
              <a:buChar char="•"/>
            </a:pPr>
            <a:r>
              <a:rPr lang="en-US" sz="1600" dirty="0">
                <a:solidFill>
                  <a:schemeClr val="dk1"/>
                </a:solidFill>
                <a:latin typeface="Cambria"/>
                <a:ea typeface="Cambria"/>
                <a:cs typeface="Cambria"/>
                <a:sym typeface="Cambria"/>
              </a:rPr>
              <a:t>Kroger (KO)</a:t>
            </a:r>
          </a:p>
          <a:p>
            <a:pPr marL="171450" lvl="0" indent="-171450">
              <a:buFont typeface="Arial" charset="0"/>
              <a:buChar char="•"/>
            </a:pPr>
            <a:r>
              <a:rPr lang="en-US" sz="1600" dirty="0">
                <a:solidFill>
                  <a:schemeClr val="dk1"/>
                </a:solidFill>
                <a:latin typeface="Cambria"/>
                <a:ea typeface="Cambria"/>
                <a:cs typeface="Cambria"/>
                <a:sym typeface="Cambria"/>
              </a:rPr>
              <a:t>Johnson &amp; Johnson (JNJ)</a:t>
            </a:r>
          </a:p>
          <a:p>
            <a:pPr marL="171450" lvl="0" indent="-171450">
              <a:buFont typeface="Arial" charset="0"/>
              <a:buChar char="•"/>
            </a:pPr>
            <a:r>
              <a:rPr lang="en-US" sz="1600" dirty="0">
                <a:solidFill>
                  <a:schemeClr val="dk1"/>
                </a:solidFill>
                <a:latin typeface="Cambria"/>
                <a:ea typeface="Cambria"/>
                <a:cs typeface="Cambria"/>
                <a:sym typeface="Cambria"/>
              </a:rPr>
              <a:t>Nestle (NSRGY)</a:t>
            </a:r>
          </a:p>
          <a:p>
            <a:pPr>
              <a:buSzPct val="25000"/>
            </a:pPr>
            <a:endParaRPr lang="en" sz="1867" u="sng" dirty="0">
              <a:solidFill>
                <a:schemeClr val="dk1"/>
              </a:solidFill>
              <a:latin typeface="Cambria"/>
              <a:ea typeface="Cambria"/>
              <a:cs typeface="Cambria"/>
              <a:sym typeface="Cambria"/>
            </a:endParaRPr>
          </a:p>
        </p:txBody>
      </p:sp>
      <p:sp>
        <p:nvSpPr>
          <p:cNvPr id="7" name="Shape 249"/>
          <p:cNvSpPr txBox="1">
            <a:spLocks noGrp="1"/>
          </p:cNvSpPr>
          <p:nvPr>
            <p:ph type="body" idx="1"/>
          </p:nvPr>
        </p:nvSpPr>
        <p:spPr>
          <a:xfrm>
            <a:off x="595100" y="1262731"/>
            <a:ext cx="8839200" cy="2824000"/>
          </a:xfrm>
          <a:prstGeom prst="rect">
            <a:avLst/>
          </a:prstGeom>
          <a:noFill/>
          <a:ln>
            <a:noFill/>
          </a:ln>
        </p:spPr>
        <p:txBody>
          <a:bodyPr vert="horz" lIns="91433" tIns="45700" rIns="91433" bIns="45700" rtlCol="0" anchor="t" anchorCtr="0">
            <a:noAutofit/>
          </a:bodyPr>
          <a:lstStyle/>
          <a:p>
            <a:pPr>
              <a:lnSpc>
                <a:spcPct val="120000"/>
              </a:lnSpc>
              <a:spcBef>
                <a:spcPts val="0"/>
              </a:spcBef>
              <a:buClr>
                <a:schemeClr val="dk1"/>
              </a:buClr>
              <a:buSzPct val="25000"/>
            </a:pPr>
            <a:r>
              <a:rPr lang="en-US" sz="1600" dirty="0">
                <a:solidFill>
                  <a:schemeClr val="dk1"/>
                </a:solidFill>
                <a:latin typeface="Cambria" panose="02040503050406030204" pitchFamily="18" charset="0"/>
                <a:ea typeface="Times New Roman"/>
                <a:cs typeface="Times New Roman"/>
                <a:sym typeface="Times New Roman"/>
              </a:rPr>
              <a:t>The Consumer Staples Sector comprises companies whose businesses are less sensitive to economic cycles. Any product considered a consumer staple is something that is essential or necessary for basic living. The top industry in the sector is beverages, which is then followed be cosmetics, agriculture, food, retail, household products, and sovereign. </a:t>
            </a:r>
            <a:endParaRPr lang="en" sz="1600" dirty="0">
              <a:solidFill>
                <a:schemeClr val="dk1"/>
              </a:solidFill>
              <a:latin typeface="Cambria" panose="02040503050406030204" pitchFamily="18" charset="0"/>
              <a:ea typeface="Times New Roman"/>
              <a:cs typeface="Times New Roman"/>
              <a:sym typeface="Times New Roman"/>
            </a:endParaRPr>
          </a:p>
          <a:p>
            <a:pPr marL="0" indent="0">
              <a:lnSpc>
                <a:spcPct val="120000"/>
              </a:lnSpc>
              <a:spcBef>
                <a:spcPts val="0"/>
              </a:spcBef>
              <a:buClr>
                <a:schemeClr val="dk1"/>
              </a:buClr>
              <a:buSzPct val="25000"/>
              <a:buNone/>
            </a:pPr>
            <a:endParaRPr lang="en" sz="1467" dirty="0">
              <a:solidFill>
                <a:schemeClr val="dk1"/>
              </a:solidFill>
              <a:latin typeface="Cambria"/>
              <a:ea typeface="Cambria"/>
              <a:cs typeface="Cambria"/>
              <a:sym typeface="Cambria"/>
            </a:endParaRPr>
          </a:p>
        </p:txBody>
      </p:sp>
      <p:grpSp>
        <p:nvGrpSpPr>
          <p:cNvPr id="16" name="Shape 265">
            <a:extLst>
              <a:ext uri="{FF2B5EF4-FFF2-40B4-BE49-F238E27FC236}">
                <a16:creationId xmlns:a16="http://schemas.microsoft.com/office/drawing/2014/main" xmlns="" id="{520FB604-4CF8-4010-94DF-AF501D7CA5AE}"/>
              </a:ext>
            </a:extLst>
          </p:cNvPr>
          <p:cNvGrpSpPr/>
          <p:nvPr/>
        </p:nvGrpSpPr>
        <p:grpSpPr>
          <a:xfrm>
            <a:off x="396933" y="2757525"/>
            <a:ext cx="3751613" cy="2660839"/>
            <a:chOff x="0" y="740660"/>
            <a:chExt cx="3098312" cy="1972455"/>
          </a:xfrm>
        </p:grpSpPr>
        <p:sp>
          <p:nvSpPr>
            <p:cNvPr id="17" name="Shape 266">
              <a:extLst>
                <a:ext uri="{FF2B5EF4-FFF2-40B4-BE49-F238E27FC236}">
                  <a16:creationId xmlns:a16="http://schemas.microsoft.com/office/drawing/2014/main" xmlns="" id="{57B77CDF-5474-4295-9B8B-D0074697BA65}"/>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8" name="Shape 267">
              <a:extLst>
                <a:ext uri="{FF2B5EF4-FFF2-40B4-BE49-F238E27FC236}">
                  <a16:creationId xmlns:a16="http://schemas.microsoft.com/office/drawing/2014/main" xmlns="" id="{59C6A605-0445-4011-AE34-815897657541}"/>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9" name="Shape 268">
              <a:extLst>
                <a:ext uri="{FF2B5EF4-FFF2-40B4-BE49-F238E27FC236}">
                  <a16:creationId xmlns:a16="http://schemas.microsoft.com/office/drawing/2014/main" xmlns="" id="{F0663979-A57F-4441-9BD5-5711FD9813C2}"/>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20" name="Shape 269">
              <a:extLst>
                <a:ext uri="{FF2B5EF4-FFF2-40B4-BE49-F238E27FC236}">
                  <a16:creationId xmlns:a16="http://schemas.microsoft.com/office/drawing/2014/main" xmlns="" id="{87B065E1-9FF0-4C9C-9DBB-10D9AE6DD328}"/>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21" name="Shape 270">
              <a:extLst>
                <a:ext uri="{FF2B5EF4-FFF2-40B4-BE49-F238E27FC236}">
                  <a16:creationId xmlns:a16="http://schemas.microsoft.com/office/drawing/2014/main" xmlns="" id="{6DC949E5-C824-4C3D-A22F-DF2D2D47777D}"/>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22" name="Shape 271">
              <a:extLst>
                <a:ext uri="{FF2B5EF4-FFF2-40B4-BE49-F238E27FC236}">
                  <a16:creationId xmlns:a16="http://schemas.microsoft.com/office/drawing/2014/main" xmlns="" id="{B9967D21-DD40-4857-95C0-11E7B05A7D4A}"/>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23" name="Shape 272">
              <a:extLst>
                <a:ext uri="{FF2B5EF4-FFF2-40B4-BE49-F238E27FC236}">
                  <a16:creationId xmlns:a16="http://schemas.microsoft.com/office/drawing/2014/main" xmlns="" id="{FB42D3F1-11F1-4858-A84A-CF09807D46C0}"/>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24" name="Shape 273">
              <a:extLst>
                <a:ext uri="{FF2B5EF4-FFF2-40B4-BE49-F238E27FC236}">
                  <a16:creationId xmlns:a16="http://schemas.microsoft.com/office/drawing/2014/main" xmlns="" id="{6AA88291-1245-403C-B9FA-FA04B523C38E}"/>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25" name="Rectangle 24">
            <a:extLst>
              <a:ext uri="{FF2B5EF4-FFF2-40B4-BE49-F238E27FC236}">
                <a16:creationId xmlns:a16="http://schemas.microsoft.com/office/drawing/2014/main" xmlns="" id="{63274C2E-A6EF-41B4-9811-EE1F84A275A5}"/>
              </a:ext>
            </a:extLst>
          </p:cNvPr>
          <p:cNvSpPr/>
          <p:nvPr/>
        </p:nvSpPr>
        <p:spPr>
          <a:xfrm>
            <a:off x="702795" y="3341904"/>
            <a:ext cx="1800378" cy="1815882"/>
          </a:xfrm>
          <a:prstGeom prst="rect">
            <a:avLst/>
          </a:prstGeom>
        </p:spPr>
        <p:txBody>
          <a:bodyPr wrap="square">
            <a:spAutoFit/>
          </a:bodyPr>
          <a:lstStyle/>
          <a:p>
            <a:pPr>
              <a:buClr>
                <a:schemeClr val="dk1"/>
              </a:buClr>
              <a:buSzPct val="25000"/>
            </a:pPr>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A safe haven during periods of market volatility or economic downturn</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Aggressive cost cutting</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Increase in mergers and acquisitions</a:t>
            </a:r>
            <a:endParaRPr lang="en" sz="1400" dirty="0">
              <a:solidFill>
                <a:schemeClr val="dk1"/>
              </a:solidFill>
              <a:latin typeface="Cambria" panose="02040503050406030204" pitchFamily="18" charset="0"/>
              <a:ea typeface="Calibri"/>
              <a:cs typeface="Calibri"/>
              <a:sym typeface="Calibri"/>
            </a:endParaRPr>
          </a:p>
        </p:txBody>
      </p:sp>
      <p:sp>
        <p:nvSpPr>
          <p:cNvPr id="26" name="Rectangle 25">
            <a:extLst>
              <a:ext uri="{FF2B5EF4-FFF2-40B4-BE49-F238E27FC236}">
                <a16:creationId xmlns:a16="http://schemas.microsoft.com/office/drawing/2014/main" xmlns="" id="{F4EDD9E7-A4F8-466D-932C-463D33008082}"/>
              </a:ext>
            </a:extLst>
          </p:cNvPr>
          <p:cNvSpPr/>
          <p:nvPr/>
        </p:nvSpPr>
        <p:spPr>
          <a:xfrm>
            <a:off x="2536939" y="3341904"/>
            <a:ext cx="1524000" cy="1815882"/>
          </a:xfrm>
          <a:prstGeom prst="rect">
            <a:avLst/>
          </a:prstGeom>
        </p:spPr>
        <p:txBody>
          <a:bodyPr wrap="square">
            <a:spAutoFit/>
          </a:bodyPr>
          <a:lstStyle/>
          <a:p>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Possible increase in an accommodative monetary policy</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 sz="1400" dirty="0">
                <a:latin typeface="Cambria" panose="02040503050406030204" pitchFamily="18" charset="0"/>
                <a:ea typeface="Calibri"/>
                <a:cs typeface="Calibri"/>
                <a:sym typeface="Calibri"/>
              </a:rPr>
              <a:t>E</a:t>
            </a:r>
            <a:r>
              <a:rPr lang="en" sz="1400" dirty="0">
                <a:solidFill>
                  <a:schemeClr val="dk1"/>
                </a:solidFill>
                <a:latin typeface="Cambria" panose="02040503050406030204" pitchFamily="18" charset="0"/>
                <a:ea typeface="Calibri"/>
                <a:cs typeface="Calibri"/>
                <a:sym typeface="Calibri"/>
              </a:rPr>
              <a:t>volving preferences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 sz="1400" dirty="0">
                <a:latin typeface="Cambria" panose="02040503050406030204" pitchFamily="18" charset="0"/>
                <a:ea typeface="Calibri"/>
                <a:cs typeface="Calibri"/>
                <a:sym typeface="Calibri"/>
              </a:rPr>
              <a:t>I</a:t>
            </a:r>
            <a:r>
              <a:rPr lang="en" sz="1400" dirty="0">
                <a:solidFill>
                  <a:schemeClr val="dk1"/>
                </a:solidFill>
                <a:latin typeface="Cambria" panose="02040503050406030204" pitchFamily="18" charset="0"/>
                <a:ea typeface="Calibri"/>
                <a:cs typeface="Calibri"/>
                <a:sym typeface="Calibri"/>
              </a:rPr>
              <a:t>ncreased competition </a:t>
            </a:r>
            <a:endParaRPr lang="en-US" sz="1400" dirty="0"/>
          </a:p>
        </p:txBody>
      </p:sp>
      <p:pic>
        <p:nvPicPr>
          <p:cNvPr id="27" name="Picture 26">
            <a:extLst>
              <a:ext uri="{FF2B5EF4-FFF2-40B4-BE49-F238E27FC236}">
                <a16:creationId xmlns:a16="http://schemas.microsoft.com/office/drawing/2014/main" xmlns="" id="{932B3D0B-5116-478A-9CF6-A7668C294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712" y="3013051"/>
            <a:ext cx="4886181" cy="2405313"/>
          </a:xfrm>
          <a:prstGeom prst="rect">
            <a:avLst/>
          </a:prstGeom>
        </p:spPr>
      </p:pic>
    </p:spTree>
    <p:extLst>
      <p:ext uri="{BB962C8B-B14F-4D97-AF65-F5344CB8AC3E}">
        <p14:creationId xmlns:p14="http://schemas.microsoft.com/office/powerpoint/2010/main" val="4247402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2742" y="6518216"/>
            <a:ext cx="508000" cy="228600"/>
          </a:xfrm>
        </p:spPr>
        <p:txBody>
          <a:bodyPr/>
          <a:lstStyle/>
          <a:p>
            <a:fld id="{C4C5411A-C02D-49EF-A313-6C2D6A9C6A32}" type="slidenum">
              <a:rPr lang="en-US" smtClean="0">
                <a:solidFill>
                  <a:prstClr val="black"/>
                </a:solidFill>
              </a:rPr>
              <a:pPr/>
              <a:t>16</a:t>
            </a:fld>
            <a:endParaRPr lang="en-US" dirty="0">
              <a:solidFill>
                <a:prstClr val="black"/>
              </a:solidFill>
            </a:endParaRPr>
          </a:p>
        </p:txBody>
      </p:sp>
      <p:sp>
        <p:nvSpPr>
          <p:cNvPr id="3" name="Shape 263"/>
          <p:cNvSpPr/>
          <p:nvPr/>
        </p:nvSpPr>
        <p:spPr>
          <a:xfrm>
            <a:off x="9483748" y="805191"/>
            <a:ext cx="2136319" cy="5571225"/>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13.78%</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Char char="•"/>
            </a:pPr>
            <a:r>
              <a:rPr lang="en-US" sz="1600" dirty="0">
                <a:solidFill>
                  <a:schemeClr val="dk1"/>
                </a:solidFill>
                <a:latin typeface="Cambria"/>
                <a:ea typeface="Cambria"/>
                <a:cs typeface="Cambria"/>
                <a:sym typeface="Cambria"/>
              </a:rPr>
              <a:t>None</a:t>
            </a:r>
            <a:endParaRPr lang="en" sz="1600" dirty="0">
              <a:solidFill>
                <a:schemeClr val="dk1"/>
              </a:solidFill>
              <a:latin typeface="Cambria"/>
              <a:ea typeface="Cambria"/>
              <a:cs typeface="Cambria"/>
              <a:sym typeface="Cambria"/>
            </a:endParaRP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Char char="•"/>
            </a:pPr>
            <a:r>
              <a:rPr lang="en" sz="1600" dirty="0">
                <a:solidFill>
                  <a:schemeClr val="dk1"/>
                </a:solidFill>
                <a:latin typeface="Cambria"/>
                <a:ea typeface="Cambria"/>
                <a:cs typeface="Cambria"/>
                <a:sym typeface="Cambria"/>
              </a:rPr>
              <a:t>Anadarko Petroleum (APC)</a:t>
            </a:r>
          </a:p>
          <a:p>
            <a:pPr marL="220128" indent="-220128">
              <a:buClr>
                <a:schemeClr val="dk1"/>
              </a:buClr>
              <a:buSzPct val="100000"/>
              <a:buChar char="•"/>
            </a:pPr>
            <a:r>
              <a:rPr lang="en" sz="1600" dirty="0">
                <a:solidFill>
                  <a:schemeClr val="dk1"/>
                </a:solidFill>
                <a:latin typeface="Cambria"/>
                <a:ea typeface="Cambria"/>
                <a:cs typeface="Cambria"/>
                <a:sym typeface="Cambria"/>
              </a:rPr>
              <a:t>Tesla (TSLA)</a:t>
            </a:r>
          </a:p>
          <a:p>
            <a:pPr marL="220128" indent="-220128">
              <a:buClr>
                <a:schemeClr val="dk1"/>
              </a:buClr>
              <a:buSzPct val="100000"/>
              <a:buChar char="•"/>
            </a:pPr>
            <a:r>
              <a:rPr lang="en" sz="1600" dirty="0">
                <a:solidFill>
                  <a:schemeClr val="dk1"/>
                </a:solidFill>
                <a:latin typeface="Cambria"/>
                <a:ea typeface="Cambria"/>
                <a:cs typeface="Cambria"/>
                <a:sym typeface="Cambria"/>
              </a:rPr>
              <a:t>Exx</a:t>
            </a:r>
            <a:r>
              <a:rPr lang="en-US" sz="1600" dirty="0">
                <a:solidFill>
                  <a:schemeClr val="dk1"/>
                </a:solidFill>
                <a:latin typeface="Cambria"/>
                <a:ea typeface="Cambria"/>
                <a:cs typeface="Cambria"/>
                <a:sym typeface="Cambria"/>
              </a:rPr>
              <a:t>on Mobil (XOM)</a:t>
            </a:r>
          </a:p>
          <a:p>
            <a:pPr marL="220128" indent="-220128">
              <a:buClr>
                <a:schemeClr val="dk1"/>
              </a:buClr>
              <a:buSzPct val="100000"/>
              <a:buChar char="•"/>
            </a:pPr>
            <a:r>
              <a:rPr lang="en-US" sz="1600" dirty="0">
                <a:solidFill>
                  <a:schemeClr val="dk1"/>
                </a:solidFill>
                <a:latin typeface="Cambria"/>
                <a:ea typeface="Cambria"/>
                <a:cs typeface="Cambria"/>
                <a:sym typeface="Cambria"/>
              </a:rPr>
              <a:t>EOG Resources (EOG)</a:t>
            </a:r>
            <a:endParaRPr lang="en"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259"/>
          <p:cNvSpPr txBox="1">
            <a:spLocks noGrp="1"/>
          </p:cNvSpPr>
          <p:nvPr>
            <p:ph type="title"/>
          </p:nvPr>
        </p:nvSpPr>
        <p:spPr>
          <a:xfrm>
            <a:off x="595108" y="434791"/>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Energy</a:t>
            </a:r>
            <a:endParaRPr lang="en" dirty="0">
              <a:solidFill>
                <a:schemeClr val="dk1"/>
              </a:solidFill>
              <a:latin typeface="Cambria"/>
              <a:ea typeface="Cambria"/>
              <a:cs typeface="Cambria"/>
              <a:sym typeface="Cambria"/>
            </a:endParaRPr>
          </a:p>
        </p:txBody>
      </p:sp>
      <p:sp>
        <p:nvSpPr>
          <p:cNvPr id="7" name="Shape 260"/>
          <p:cNvSpPr txBox="1">
            <a:spLocks noGrp="1"/>
          </p:cNvSpPr>
          <p:nvPr>
            <p:ph type="body" idx="1"/>
          </p:nvPr>
        </p:nvSpPr>
        <p:spPr>
          <a:xfrm>
            <a:off x="595089" y="1262744"/>
            <a:ext cx="8839196" cy="1896672"/>
          </a:xfrm>
          <a:prstGeom prst="rect">
            <a:avLst/>
          </a:prstGeom>
          <a:noFill/>
          <a:ln>
            <a:noFill/>
          </a:ln>
        </p:spPr>
        <p:txBody>
          <a:bodyPr vert="horz" lIns="91433" tIns="45700" rIns="91433" bIns="45700" rtlCol="0" anchor="t" anchorCtr="0">
            <a:noAutofit/>
          </a:bodyPr>
          <a:lstStyle/>
          <a:p>
            <a:pPr>
              <a:lnSpc>
                <a:spcPct val="120000"/>
              </a:lnSpc>
              <a:spcBef>
                <a:spcPts val="0"/>
              </a:spcBef>
              <a:buClr>
                <a:schemeClr val="dk1"/>
              </a:buClr>
              <a:buSzPct val="25000"/>
            </a:pPr>
            <a:r>
              <a:rPr lang="en-US" sz="1600" dirty="0">
                <a:solidFill>
                  <a:schemeClr val="tx1"/>
                </a:solidFill>
                <a:latin typeface="Cambria" panose="02040503050406030204" pitchFamily="18" charset="0"/>
                <a:ea typeface="Times New Roman"/>
                <a:cs typeface="Times New Roman"/>
                <a:sym typeface="Times New Roman"/>
              </a:rPr>
              <a:t>The Energy Sector includes companies that develop or explore oil or gas reserves, oil and gas drilling, or power firms. Supply and demand for worldwide energy drives the performance in this sector. When oil and gas prices are high, energy producers perform very well. This sector is very sensitive to the political climate and news releases. Although the S&amp;P 500 is up more than 12% this year, the S&amp;P 500 Energy sector is down more than 9% for the year.</a:t>
            </a:r>
            <a:endParaRPr lang="en" sz="1600" dirty="0">
              <a:solidFill>
                <a:schemeClr val="tx1"/>
              </a:solidFill>
              <a:latin typeface="Cambria" panose="02040503050406030204" pitchFamily="18" charset="0"/>
              <a:ea typeface="Times New Roman"/>
              <a:cs typeface="Times New Roman"/>
              <a:sym typeface="Times New Roman"/>
            </a:endParaRPr>
          </a:p>
          <a:p>
            <a:pPr marL="0" indent="0">
              <a:lnSpc>
                <a:spcPct val="120000"/>
              </a:lnSpc>
              <a:spcBef>
                <a:spcPts val="0"/>
              </a:spcBef>
              <a:buClr>
                <a:schemeClr val="dk1"/>
              </a:buClr>
              <a:buSzPct val="25000"/>
              <a:buNone/>
            </a:pPr>
            <a:endParaRPr lang="en" sz="1467" dirty="0">
              <a:solidFill>
                <a:srgbClr val="000000"/>
              </a:solidFill>
              <a:latin typeface="Cambria"/>
              <a:ea typeface="Cambria"/>
              <a:cs typeface="Cambria"/>
              <a:sym typeface="Cambria"/>
            </a:endParaRPr>
          </a:p>
        </p:txBody>
      </p:sp>
      <p:grpSp>
        <p:nvGrpSpPr>
          <p:cNvPr id="8" name="Shape 265">
            <a:extLst>
              <a:ext uri="{FF2B5EF4-FFF2-40B4-BE49-F238E27FC236}">
                <a16:creationId xmlns:a16="http://schemas.microsoft.com/office/drawing/2014/main" xmlns="" id="{3B5809CD-4D32-4825-A5D6-8B40CDA97046}"/>
              </a:ext>
            </a:extLst>
          </p:cNvPr>
          <p:cNvGrpSpPr/>
          <p:nvPr/>
        </p:nvGrpSpPr>
        <p:grpSpPr>
          <a:xfrm>
            <a:off x="293204" y="2924545"/>
            <a:ext cx="3751613" cy="2660839"/>
            <a:chOff x="0" y="740660"/>
            <a:chExt cx="3098312" cy="1972455"/>
          </a:xfrm>
        </p:grpSpPr>
        <p:sp>
          <p:nvSpPr>
            <p:cNvPr id="9" name="Shape 266">
              <a:extLst>
                <a:ext uri="{FF2B5EF4-FFF2-40B4-BE49-F238E27FC236}">
                  <a16:creationId xmlns:a16="http://schemas.microsoft.com/office/drawing/2014/main" xmlns="" id="{994DEB29-D150-4AB7-9EF3-B0C2788AACA5}"/>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FE1DD259-1E2E-4928-906A-959E288ED1BB}"/>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8BA05C88-1A36-4BAF-A8A8-24B017C11E90}"/>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3480BA08-FE9F-4CF7-9773-742A7D8686AC}"/>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5689090A-3C23-4866-A470-6F148D7CC4B2}"/>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17608283-1C92-4B3D-8F8D-9AFA4AE230C7}"/>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96DFC605-509D-4650-BAAC-9127D96D3BC1}"/>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994E81ED-EFC6-4E92-9394-6A000E5C3002}"/>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2" name="Rectangle 1">
            <a:extLst>
              <a:ext uri="{FF2B5EF4-FFF2-40B4-BE49-F238E27FC236}">
                <a16:creationId xmlns:a16="http://schemas.microsoft.com/office/drawing/2014/main" xmlns="" id="{0041C149-4D60-4F5F-99A0-1E9F3658B71C}"/>
              </a:ext>
            </a:extLst>
          </p:cNvPr>
          <p:cNvSpPr/>
          <p:nvPr/>
        </p:nvSpPr>
        <p:spPr>
          <a:xfrm>
            <a:off x="641488" y="3460121"/>
            <a:ext cx="1672016" cy="1569660"/>
          </a:xfrm>
          <a:prstGeom prst="rect">
            <a:avLst/>
          </a:prstGeom>
        </p:spPr>
        <p:txBody>
          <a:bodyPr wrap="square">
            <a:spAutoFit/>
          </a:bodyPr>
          <a:lstStyle/>
          <a:p>
            <a:pPr defTabSz="914378">
              <a:buClr>
                <a:srgbClr val="000000"/>
              </a:buClr>
              <a:buSzPct val="25000"/>
            </a:pPr>
            <a:r>
              <a:rPr lang="en-US" sz="1600" dirty="0">
                <a:latin typeface="Cambria" panose="02040503050406030204" pitchFamily="18" charset="0"/>
                <a:ea typeface="Calibri"/>
                <a:cs typeface="Calibri"/>
                <a:sym typeface="Calibri"/>
              </a:rPr>
              <a:t>-Trump is favorable for the natural gas industries</a:t>
            </a:r>
          </a:p>
          <a:p>
            <a:pPr defTabSz="914378">
              <a:buClr>
                <a:srgbClr val="000000"/>
              </a:buClr>
              <a:buSzPct val="25000"/>
            </a:pPr>
            <a:r>
              <a:rPr lang="en-US" sz="1600" dirty="0">
                <a:latin typeface="Cambria" panose="02040503050406030204" pitchFamily="18" charset="0"/>
                <a:ea typeface="Calibri"/>
                <a:cs typeface="Calibri"/>
                <a:sym typeface="Calibri"/>
              </a:rPr>
              <a:t>-War can drive up energy prices</a:t>
            </a:r>
          </a:p>
        </p:txBody>
      </p:sp>
      <p:sp>
        <p:nvSpPr>
          <p:cNvPr id="17" name="Rectangle 16">
            <a:extLst>
              <a:ext uri="{FF2B5EF4-FFF2-40B4-BE49-F238E27FC236}">
                <a16:creationId xmlns:a16="http://schemas.microsoft.com/office/drawing/2014/main" xmlns="" id="{FBC43DB7-520F-4555-8DD2-B49FEB8CAF47}"/>
              </a:ext>
            </a:extLst>
          </p:cNvPr>
          <p:cNvSpPr/>
          <p:nvPr/>
        </p:nvSpPr>
        <p:spPr>
          <a:xfrm>
            <a:off x="2096621" y="3522696"/>
            <a:ext cx="1951323" cy="1077218"/>
          </a:xfrm>
          <a:prstGeom prst="rect">
            <a:avLst/>
          </a:prstGeom>
        </p:spPr>
        <p:txBody>
          <a:bodyPr wrap="square">
            <a:spAutoFit/>
          </a:bodyPr>
          <a:lstStyle/>
          <a:p>
            <a:pPr defTabSz="914378">
              <a:buClr>
                <a:srgbClr val="000000"/>
              </a:buClr>
              <a:buSzPct val="25000"/>
            </a:pPr>
            <a:r>
              <a:rPr lang="en-US" sz="1600" dirty="0">
                <a:latin typeface="Cambria" panose="02040503050406030204" pitchFamily="18" charset="0"/>
                <a:ea typeface="Calibri"/>
                <a:cs typeface="Calibri"/>
                <a:sym typeface="Calibri"/>
              </a:rPr>
              <a:t>-Weather and natural disasters</a:t>
            </a:r>
          </a:p>
          <a:p>
            <a:pPr defTabSz="914378">
              <a:buClr>
                <a:srgbClr val="000000"/>
              </a:buClr>
              <a:buSzPct val="25000"/>
            </a:pPr>
            <a:r>
              <a:rPr lang="en-US" sz="1600" dirty="0">
                <a:latin typeface="Cambria" panose="02040503050406030204" pitchFamily="18" charset="0"/>
                <a:ea typeface="Calibri"/>
                <a:cs typeface="Calibri"/>
                <a:sym typeface="Calibri"/>
              </a:rPr>
              <a:t>-Currency and pollical forces</a:t>
            </a:r>
          </a:p>
        </p:txBody>
      </p:sp>
      <p:pic>
        <p:nvPicPr>
          <p:cNvPr id="18" name="Picture 17">
            <a:extLst>
              <a:ext uri="{FF2B5EF4-FFF2-40B4-BE49-F238E27FC236}">
                <a16:creationId xmlns:a16="http://schemas.microsoft.com/office/drawing/2014/main" xmlns="" id="{9E1BAF24-DCFE-469B-8B51-89C53EA0D19B}"/>
              </a:ext>
            </a:extLst>
          </p:cNvPr>
          <p:cNvPicPr>
            <a:picLocks noChangeAspect="1"/>
          </p:cNvPicPr>
          <p:nvPr/>
        </p:nvPicPr>
        <p:blipFill>
          <a:blip r:embed="rId2"/>
          <a:stretch>
            <a:fillRect/>
          </a:stretch>
        </p:blipFill>
        <p:spPr>
          <a:xfrm>
            <a:off x="4321508" y="3289396"/>
            <a:ext cx="5076822" cy="2305860"/>
          </a:xfrm>
          <a:prstGeom prst="rect">
            <a:avLst/>
          </a:prstGeom>
        </p:spPr>
      </p:pic>
    </p:spTree>
    <p:extLst>
      <p:ext uri="{BB962C8B-B14F-4D97-AF65-F5344CB8AC3E}">
        <p14:creationId xmlns:p14="http://schemas.microsoft.com/office/powerpoint/2010/main" val="266428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75234"/>
            <a:ext cx="508000" cy="228600"/>
          </a:xfrm>
        </p:spPr>
        <p:txBody>
          <a:bodyPr/>
          <a:lstStyle/>
          <a:p>
            <a:fld id="{C4C5411A-C02D-49EF-A313-6C2D6A9C6A32}" type="slidenum">
              <a:rPr lang="en-US" smtClean="0">
                <a:solidFill>
                  <a:prstClr val="black"/>
                </a:solidFill>
              </a:rPr>
              <a:pPr/>
              <a:t>17</a:t>
            </a:fld>
            <a:endParaRPr lang="en-US" dirty="0">
              <a:solidFill>
                <a:prstClr val="black"/>
              </a:solidFill>
            </a:endParaRPr>
          </a:p>
        </p:txBody>
      </p:sp>
      <p:sp>
        <p:nvSpPr>
          <p:cNvPr id="3" name="Shape 274"/>
          <p:cNvSpPr/>
          <p:nvPr/>
        </p:nvSpPr>
        <p:spPr>
          <a:xfrm>
            <a:off x="9434300" y="786073"/>
            <a:ext cx="2136319" cy="557511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12.58%</a:t>
            </a:r>
            <a:endParaRPr lang="en" sz="3333" dirty="0">
              <a:solidFill>
                <a:srgbClr val="008000"/>
              </a:solidFill>
              <a:latin typeface="Cambria"/>
              <a:ea typeface="Cambria"/>
              <a:cs typeface="Cambria"/>
              <a:sym typeface="Cambria"/>
            </a:endParaRPr>
          </a:p>
          <a:p>
            <a:pPr algn="ctr"/>
            <a:endParaRPr lang="en"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Financial Sector ETF (XLF) </a:t>
            </a:r>
            <a:endParaRPr lang="en" sz="1600" dirty="0">
              <a:solidFill>
                <a:schemeClr val="dk1"/>
              </a:solidFill>
              <a:latin typeface="Cambria"/>
              <a:ea typeface="Cambria"/>
              <a:cs typeface="Cambria"/>
              <a:sym typeface="Cambria"/>
            </a:endParaRP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BOFI Holding Inc. </a:t>
            </a:r>
            <a:r>
              <a:rPr lang="en" sz="1600" dirty="0">
                <a:solidFill>
                  <a:schemeClr val="dk1"/>
                </a:solidFill>
                <a:latin typeface="Cambria"/>
                <a:ea typeface="Cambria"/>
                <a:cs typeface="Cambria"/>
                <a:sym typeface="Cambria"/>
              </a:rPr>
              <a:t>(</a:t>
            </a:r>
            <a:r>
              <a:rPr lang="en-US" sz="1600" dirty="0">
                <a:solidFill>
                  <a:schemeClr val="dk1"/>
                </a:solidFill>
                <a:latin typeface="Cambria"/>
                <a:ea typeface="Cambria"/>
                <a:cs typeface="Cambria"/>
                <a:sym typeface="Cambria"/>
              </a:rPr>
              <a:t>BOI)</a:t>
            </a:r>
          </a:p>
          <a:p>
            <a:pPr marL="220128" indent="-220128">
              <a:buClr>
                <a:schemeClr val="dk1"/>
              </a:buClr>
              <a:buSzPct val="100000"/>
              <a:buFont typeface="Arial"/>
              <a:buChar char="•"/>
            </a:pPr>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Bank o</a:t>
            </a:r>
            <a:r>
              <a:rPr lang="en-US" sz="1600" dirty="0">
                <a:solidFill>
                  <a:schemeClr val="dk1"/>
                </a:solidFill>
                <a:latin typeface="Cambria"/>
                <a:ea typeface="Cambria"/>
                <a:cs typeface="Cambria"/>
                <a:sym typeface="Cambria"/>
              </a:rPr>
              <a:t>f America (BAC)</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Citigroup (C) </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JP Morgan (JPM)</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Wells Fargo &amp; Co (WFC)</a:t>
            </a:r>
            <a:endParaRPr lang="en"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270"/>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Financials</a:t>
            </a:r>
            <a:endParaRPr lang="en">
              <a:solidFill>
                <a:schemeClr val="dk1"/>
              </a:solidFill>
              <a:latin typeface="Cambria"/>
              <a:ea typeface="Cambria"/>
              <a:cs typeface="Cambria"/>
              <a:sym typeface="Cambria"/>
            </a:endParaRPr>
          </a:p>
        </p:txBody>
      </p:sp>
      <p:sp>
        <p:nvSpPr>
          <p:cNvPr id="7" name="Shape 271"/>
          <p:cNvSpPr txBox="1">
            <a:spLocks noGrp="1"/>
          </p:cNvSpPr>
          <p:nvPr>
            <p:ph type="body" idx="1"/>
          </p:nvPr>
        </p:nvSpPr>
        <p:spPr>
          <a:xfrm>
            <a:off x="595100" y="1262731"/>
            <a:ext cx="8839200" cy="2738800"/>
          </a:xfrm>
          <a:prstGeom prst="rect">
            <a:avLst/>
          </a:prstGeom>
          <a:noFill/>
          <a:ln>
            <a:noFill/>
          </a:ln>
        </p:spPr>
        <p:txBody>
          <a:bodyPr vert="horz" lIns="91433" tIns="45700" rIns="91433" bIns="45700" rtlCol="0" anchor="t" anchorCtr="0">
            <a:noAutofit/>
          </a:bodyPr>
          <a:lstStyle/>
          <a:p>
            <a:pPr>
              <a:lnSpc>
                <a:spcPct val="120000"/>
              </a:lnSpc>
              <a:spcBef>
                <a:spcPts val="0"/>
              </a:spcBef>
              <a:buClr>
                <a:schemeClr val="dk1"/>
              </a:buClr>
              <a:buSzPct val="25000"/>
            </a:pPr>
            <a:r>
              <a:rPr lang="en-US" sz="1600" dirty="0">
                <a:solidFill>
                  <a:schemeClr val="tx1"/>
                </a:solidFill>
                <a:latin typeface="Cambria" panose="02040503050406030204" pitchFamily="18" charset="0"/>
              </a:rPr>
              <a:t>The Financials Sector contains firms that supply various differing financial services to both retail and commercial consumers.  These firms include insurance companies, investment funds, banks, money management firms, and real estate.  Currently, the largest industry in the financials sector is banks, followed by insurance companies.  The rest of the industries are categorized as diversified financials. </a:t>
            </a:r>
            <a:r>
              <a:rPr lang="en-US" sz="1600" dirty="0">
                <a:solidFill>
                  <a:schemeClr val="tx1"/>
                </a:solidFill>
                <a:latin typeface="Cambria" panose="02040503050406030204" pitchFamily="18" charset="0"/>
                <a:ea typeface="Times New Roman" panose="02020603050405020304" pitchFamily="18" charset="0"/>
              </a:rPr>
              <a:t>The overall health of the economy is also strongly linked to the health of the financials sector. When the economy does well, usually so does financials. As we continue to go through a rising interest rate environment, financials stand to benefit. </a:t>
            </a:r>
            <a:endParaRPr lang="en" sz="1600" dirty="0">
              <a:solidFill>
                <a:schemeClr val="tx1"/>
              </a:solidFill>
              <a:latin typeface="Cambria" panose="02040503050406030204" pitchFamily="18" charset="0"/>
              <a:ea typeface="Times New Roman"/>
              <a:cs typeface="Times New Roman"/>
              <a:sym typeface="Times New Roman"/>
            </a:endParaRPr>
          </a:p>
          <a:p>
            <a:pPr marL="0" indent="0">
              <a:lnSpc>
                <a:spcPct val="120000"/>
              </a:lnSpc>
              <a:spcBef>
                <a:spcPts val="0"/>
              </a:spcBef>
              <a:buClr>
                <a:schemeClr val="dk1"/>
              </a:buClr>
              <a:buSzPct val="25000"/>
              <a:buNone/>
            </a:pPr>
            <a:endParaRPr lang="en" sz="1467" dirty="0">
              <a:solidFill>
                <a:srgbClr val="333333"/>
              </a:solidFill>
              <a:latin typeface="Cambria"/>
              <a:ea typeface="Cambria"/>
              <a:cs typeface="Cambria"/>
              <a:sym typeface="Cambria"/>
            </a:endParaRPr>
          </a:p>
        </p:txBody>
      </p:sp>
      <p:grpSp>
        <p:nvGrpSpPr>
          <p:cNvPr id="24" name="Shape 265">
            <a:extLst>
              <a:ext uri="{FF2B5EF4-FFF2-40B4-BE49-F238E27FC236}">
                <a16:creationId xmlns:a16="http://schemas.microsoft.com/office/drawing/2014/main" xmlns="" id="{181A0DD0-4492-475D-8774-50AE8B5281B6}"/>
              </a:ext>
            </a:extLst>
          </p:cNvPr>
          <p:cNvGrpSpPr/>
          <p:nvPr/>
        </p:nvGrpSpPr>
        <p:grpSpPr>
          <a:xfrm>
            <a:off x="184899" y="3305478"/>
            <a:ext cx="3751613" cy="2660839"/>
            <a:chOff x="0" y="740660"/>
            <a:chExt cx="3098312" cy="1972455"/>
          </a:xfrm>
        </p:grpSpPr>
        <p:sp>
          <p:nvSpPr>
            <p:cNvPr id="25" name="Shape 266">
              <a:extLst>
                <a:ext uri="{FF2B5EF4-FFF2-40B4-BE49-F238E27FC236}">
                  <a16:creationId xmlns:a16="http://schemas.microsoft.com/office/drawing/2014/main" xmlns="" id="{EC337ED6-5CE4-4BEC-85C5-0A0F319E6B23}"/>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26" name="Shape 267">
              <a:extLst>
                <a:ext uri="{FF2B5EF4-FFF2-40B4-BE49-F238E27FC236}">
                  <a16:creationId xmlns:a16="http://schemas.microsoft.com/office/drawing/2014/main" xmlns="" id="{E5970CF2-422D-43B2-9286-CD1D9B48AA1A}"/>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27" name="Shape 268">
              <a:extLst>
                <a:ext uri="{FF2B5EF4-FFF2-40B4-BE49-F238E27FC236}">
                  <a16:creationId xmlns:a16="http://schemas.microsoft.com/office/drawing/2014/main" xmlns="" id="{5C6C8800-8B5D-413D-B2A3-A646D4446384}"/>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28" name="Shape 269">
              <a:extLst>
                <a:ext uri="{FF2B5EF4-FFF2-40B4-BE49-F238E27FC236}">
                  <a16:creationId xmlns:a16="http://schemas.microsoft.com/office/drawing/2014/main" xmlns="" id="{204268FB-B957-4E64-8431-5EBB527571F6}"/>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29" name="Shape 270">
              <a:extLst>
                <a:ext uri="{FF2B5EF4-FFF2-40B4-BE49-F238E27FC236}">
                  <a16:creationId xmlns:a16="http://schemas.microsoft.com/office/drawing/2014/main" xmlns="" id="{7D60E70D-7611-4147-AF88-455C8F9F3A3A}"/>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30" name="Shape 271">
              <a:extLst>
                <a:ext uri="{FF2B5EF4-FFF2-40B4-BE49-F238E27FC236}">
                  <a16:creationId xmlns:a16="http://schemas.microsoft.com/office/drawing/2014/main" xmlns="" id="{9E8AD168-70C2-4D93-9D9B-E75F99E17380}"/>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31" name="Shape 272">
              <a:extLst>
                <a:ext uri="{FF2B5EF4-FFF2-40B4-BE49-F238E27FC236}">
                  <a16:creationId xmlns:a16="http://schemas.microsoft.com/office/drawing/2014/main" xmlns="" id="{68DB8651-5482-4C83-A71C-4BB335D3EF6B}"/>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32" name="Shape 273">
              <a:extLst>
                <a:ext uri="{FF2B5EF4-FFF2-40B4-BE49-F238E27FC236}">
                  <a16:creationId xmlns:a16="http://schemas.microsoft.com/office/drawing/2014/main" xmlns="" id="{C30DC0B6-C062-479B-883D-B323B64E5512}"/>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33" name="Rectangle 32">
            <a:extLst>
              <a:ext uri="{FF2B5EF4-FFF2-40B4-BE49-F238E27FC236}">
                <a16:creationId xmlns:a16="http://schemas.microsoft.com/office/drawing/2014/main" xmlns="" id="{4E7FB180-735C-4A0F-9FA7-7B3B7B190414}"/>
              </a:ext>
            </a:extLst>
          </p:cNvPr>
          <p:cNvSpPr/>
          <p:nvPr/>
        </p:nvSpPr>
        <p:spPr>
          <a:xfrm>
            <a:off x="660761" y="3913326"/>
            <a:ext cx="1572520" cy="1815882"/>
          </a:xfrm>
          <a:prstGeom prst="rect">
            <a:avLst/>
          </a:prstGeom>
        </p:spPr>
        <p:txBody>
          <a:bodyPr wrap="square">
            <a:spAutoFit/>
          </a:bodyPr>
          <a:lstStyle/>
          <a:p>
            <a:pPr defTabSz="914378">
              <a:buClr>
                <a:srgbClr val="000000"/>
              </a:buClr>
              <a:buSzPct val="25000"/>
            </a:pPr>
            <a:r>
              <a:rPr lang="en-US" sz="1600" dirty="0">
                <a:latin typeface="Cambria" panose="02040503050406030204" pitchFamily="18" charset="0"/>
                <a:ea typeface="Calibri"/>
                <a:cs typeface="Calibri"/>
                <a:sym typeface="Calibri"/>
              </a:rPr>
              <a:t>-Grows with the rest of the economy</a:t>
            </a:r>
          </a:p>
          <a:p>
            <a:pPr defTabSz="914378">
              <a:buClr>
                <a:srgbClr val="000000"/>
              </a:buClr>
              <a:buSzPct val="25000"/>
            </a:pPr>
            <a:r>
              <a:rPr lang="en-US" sz="1600" dirty="0">
                <a:latin typeface="Cambria" panose="02040503050406030204" pitchFamily="18" charset="0"/>
                <a:ea typeface="Calibri"/>
                <a:cs typeface="Calibri"/>
                <a:sym typeface="Calibri"/>
              </a:rPr>
              <a:t>-Less risky due to reforms enacted since 2008</a:t>
            </a:r>
          </a:p>
        </p:txBody>
      </p:sp>
      <p:sp>
        <p:nvSpPr>
          <p:cNvPr id="34" name="Rectangle 33">
            <a:extLst>
              <a:ext uri="{FF2B5EF4-FFF2-40B4-BE49-F238E27FC236}">
                <a16:creationId xmlns:a16="http://schemas.microsoft.com/office/drawing/2014/main" xmlns="" id="{18DECC56-27D6-4E42-B2B5-3295C7A48215}"/>
              </a:ext>
            </a:extLst>
          </p:cNvPr>
          <p:cNvSpPr/>
          <p:nvPr/>
        </p:nvSpPr>
        <p:spPr>
          <a:xfrm>
            <a:off x="2289143" y="3910717"/>
            <a:ext cx="1459791" cy="1323439"/>
          </a:xfrm>
          <a:prstGeom prst="rect">
            <a:avLst/>
          </a:prstGeom>
        </p:spPr>
        <p:txBody>
          <a:bodyPr wrap="square">
            <a:spAutoFit/>
          </a:bodyPr>
          <a:lstStyle/>
          <a:p>
            <a:pPr defTabSz="914378">
              <a:buClr>
                <a:srgbClr val="000000"/>
              </a:buClr>
              <a:buSzPct val="25000"/>
            </a:pPr>
            <a:r>
              <a:rPr lang="en-US" sz="1600" dirty="0">
                <a:latin typeface="Cambria" panose="02040503050406030204" pitchFamily="18" charset="0"/>
                <a:ea typeface="Calibri"/>
                <a:cs typeface="Calibri"/>
                <a:sym typeface="Calibri"/>
              </a:rPr>
              <a:t>-Subject to economic cycles</a:t>
            </a:r>
          </a:p>
          <a:p>
            <a:pPr defTabSz="914378">
              <a:buClr>
                <a:srgbClr val="000000"/>
              </a:buClr>
              <a:buSzPct val="25000"/>
            </a:pPr>
            <a:endParaRPr lang="en-US" sz="1600" dirty="0">
              <a:latin typeface="Cambria" panose="02040503050406030204" pitchFamily="18" charset="0"/>
              <a:ea typeface="Calibri"/>
              <a:cs typeface="Calibri"/>
              <a:sym typeface="Calibri"/>
            </a:endParaRPr>
          </a:p>
          <a:p>
            <a:pPr defTabSz="914378">
              <a:buClr>
                <a:srgbClr val="000000"/>
              </a:buClr>
              <a:buSzPct val="25000"/>
            </a:pPr>
            <a:endParaRPr lang="en-US" sz="1600" dirty="0">
              <a:latin typeface="Cambria" panose="02040503050406030204" pitchFamily="18" charset="0"/>
              <a:ea typeface="Calibri"/>
              <a:cs typeface="Calibri"/>
              <a:sym typeface="Calibri"/>
            </a:endParaRPr>
          </a:p>
        </p:txBody>
      </p:sp>
      <p:pic>
        <p:nvPicPr>
          <p:cNvPr id="35" name="Picture 34">
            <a:extLst>
              <a:ext uri="{FF2B5EF4-FFF2-40B4-BE49-F238E27FC236}">
                <a16:creationId xmlns:a16="http://schemas.microsoft.com/office/drawing/2014/main" xmlns="" id="{D96ACC31-145B-41B8-AC49-8C883EF6698E}"/>
              </a:ext>
            </a:extLst>
          </p:cNvPr>
          <p:cNvPicPr>
            <a:picLocks noChangeAspect="1"/>
          </p:cNvPicPr>
          <p:nvPr/>
        </p:nvPicPr>
        <p:blipFill>
          <a:blip r:embed="rId2"/>
          <a:stretch>
            <a:fillRect/>
          </a:stretch>
        </p:blipFill>
        <p:spPr>
          <a:xfrm>
            <a:off x="4243534" y="3660745"/>
            <a:ext cx="5003188" cy="2284768"/>
          </a:xfrm>
          <a:prstGeom prst="rect">
            <a:avLst/>
          </a:prstGeom>
        </p:spPr>
      </p:pic>
    </p:spTree>
    <p:extLst>
      <p:ext uri="{BB962C8B-B14F-4D97-AF65-F5344CB8AC3E}">
        <p14:creationId xmlns:p14="http://schemas.microsoft.com/office/powerpoint/2010/main" val="413463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37859"/>
            <a:ext cx="508000" cy="228600"/>
          </a:xfrm>
        </p:spPr>
        <p:txBody>
          <a:bodyPr/>
          <a:lstStyle/>
          <a:p>
            <a:fld id="{C4C5411A-C02D-49EF-A313-6C2D6A9C6A32}" type="slidenum">
              <a:rPr lang="en-US" smtClean="0">
                <a:solidFill>
                  <a:prstClr val="black"/>
                </a:solidFill>
              </a:rPr>
              <a:pPr/>
              <a:t>18</a:t>
            </a:fld>
            <a:endParaRPr lang="en-US" dirty="0">
              <a:solidFill>
                <a:prstClr val="black"/>
              </a:solidFill>
            </a:endParaRPr>
          </a:p>
        </p:txBody>
      </p:sp>
      <p:sp>
        <p:nvSpPr>
          <p:cNvPr id="3" name="Shape 285"/>
          <p:cNvSpPr/>
          <p:nvPr/>
        </p:nvSpPr>
        <p:spPr>
          <a:xfrm>
            <a:off x="9418540" y="786757"/>
            <a:ext cx="2136400" cy="560930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lvl="0" algn="ctr">
              <a:buSzPct val="25000"/>
            </a:pPr>
            <a:r>
              <a:rPr lang="en" sz="3333" dirty="0">
                <a:solidFill>
                  <a:srgbClr val="005A3C"/>
                </a:solidFill>
                <a:latin typeface="Cambria"/>
                <a:ea typeface="Cambria"/>
                <a:cs typeface="Cambria"/>
                <a:sym typeface="Cambria"/>
              </a:rPr>
              <a:t>18.85%</a:t>
            </a:r>
            <a:endParaRPr lang="en" sz="3333" dirty="0">
              <a:solidFill>
                <a:srgbClr val="008000"/>
              </a:solidFill>
              <a:latin typeface="Cambria"/>
              <a:ea typeface="Cambria"/>
              <a:cs typeface="Cambria"/>
              <a:sym typeface="Cambria"/>
            </a:endParaRPr>
          </a:p>
          <a:p>
            <a:pPr>
              <a:buSzPct val="25000"/>
            </a:pPr>
            <a:endParaRPr lang="en"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71450" lvl="0" indent="-171450">
              <a:buFont typeface="Arial" charset="0"/>
              <a:buChar char="•"/>
            </a:pPr>
            <a:r>
              <a:rPr lang="en-US" sz="1600" dirty="0">
                <a:solidFill>
                  <a:schemeClr val="dk1"/>
                </a:solidFill>
                <a:latin typeface="Cambria"/>
                <a:ea typeface="Cambria"/>
                <a:cs typeface="Cambria"/>
                <a:sym typeface="Cambria"/>
              </a:rPr>
              <a:t>Healthcare ETF (XLV)</a:t>
            </a:r>
          </a:p>
          <a:p>
            <a:pPr marL="171450" lvl="0" indent="-171450">
              <a:buFont typeface="Arial" charset="0"/>
              <a:buChar char="•"/>
            </a:pPr>
            <a:r>
              <a:rPr lang="en-US" sz="1600" dirty="0">
                <a:solidFill>
                  <a:schemeClr val="dk1"/>
                </a:solidFill>
                <a:latin typeface="Cambria"/>
                <a:ea typeface="Cambria"/>
                <a:cs typeface="Cambria"/>
                <a:sym typeface="Cambria"/>
              </a:rPr>
              <a:t>Pfizer, Inc. (PFE)</a:t>
            </a:r>
          </a:p>
          <a:p>
            <a:pPr marL="171450" lvl="0" indent="-171450">
              <a:buFont typeface="Arial" charset="0"/>
              <a:buChar char="•"/>
            </a:pPr>
            <a:r>
              <a:rPr lang="en-US" sz="1600" dirty="0">
                <a:solidFill>
                  <a:schemeClr val="dk1"/>
                </a:solidFill>
                <a:latin typeface="Cambria"/>
                <a:ea typeface="Cambria"/>
                <a:cs typeface="Cambria"/>
                <a:sym typeface="Cambria"/>
              </a:rPr>
              <a:t>Becton Dickinson &amp; Company (BDX)</a:t>
            </a:r>
          </a:p>
          <a:p>
            <a:pPr>
              <a:buSzPct val="25000"/>
            </a:pPr>
            <a:endParaRPr lang="en"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1450" lvl="0" indent="-171450">
              <a:buFont typeface="Arial" charset="0"/>
              <a:buChar char="•"/>
            </a:pPr>
            <a:r>
              <a:rPr lang="en-US" sz="1600" dirty="0">
                <a:solidFill>
                  <a:schemeClr val="dk1"/>
                </a:solidFill>
                <a:latin typeface="Cambria"/>
                <a:ea typeface="Cambria"/>
                <a:cs typeface="Cambria"/>
                <a:sym typeface="Cambria"/>
              </a:rPr>
              <a:t>Aetna Inc. (AET)</a:t>
            </a:r>
          </a:p>
          <a:p>
            <a:pPr marL="171450" lvl="0" indent="-171450">
              <a:buFont typeface="Arial" charset="0"/>
              <a:buChar char="•"/>
            </a:pPr>
            <a:r>
              <a:rPr lang="en-US" sz="1600" dirty="0">
                <a:solidFill>
                  <a:schemeClr val="dk1"/>
                </a:solidFill>
                <a:latin typeface="Cambria"/>
                <a:ea typeface="Cambria"/>
                <a:cs typeface="Cambria"/>
                <a:sym typeface="Cambria"/>
              </a:rPr>
              <a:t>Johnson &amp; Johnson (JNJ)</a:t>
            </a:r>
          </a:p>
          <a:p>
            <a:pPr marL="171450" lvl="0" indent="-171450">
              <a:buFont typeface="Arial" charset="0"/>
              <a:buChar char="•"/>
            </a:pPr>
            <a:r>
              <a:rPr lang="en-US" sz="1600" dirty="0">
                <a:solidFill>
                  <a:schemeClr val="dk1"/>
                </a:solidFill>
                <a:latin typeface="Cambria"/>
                <a:ea typeface="Cambria"/>
                <a:cs typeface="Cambria"/>
                <a:sym typeface="Cambria"/>
              </a:rPr>
              <a:t>Regeneron Pharmaceuticals, Inc. (REGN) </a:t>
            </a: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281"/>
          <p:cNvSpPr txBox="1">
            <a:spLocks noGrp="1"/>
          </p:cNvSpPr>
          <p:nvPr>
            <p:ph type="title"/>
          </p:nvPr>
        </p:nvSpPr>
        <p:spPr>
          <a:xfrm>
            <a:off x="595108" y="4163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Health</a:t>
            </a:r>
            <a:r>
              <a:rPr lang="en" sz="3000" cap="none" dirty="0">
                <a:latin typeface="Cambria"/>
                <a:ea typeface="Cambria"/>
                <a:cs typeface="Cambria"/>
                <a:sym typeface="Cambria"/>
              </a:rPr>
              <a:t>c</a:t>
            </a:r>
            <a:r>
              <a:rPr lang="en" sz="3000" cap="none" dirty="0">
                <a:solidFill>
                  <a:schemeClr val="dk1"/>
                </a:solidFill>
                <a:latin typeface="Cambria"/>
                <a:ea typeface="Cambria"/>
                <a:cs typeface="Cambria"/>
                <a:sym typeface="Cambria"/>
              </a:rPr>
              <a:t>are </a:t>
            </a:r>
            <a:endParaRPr lang="en" dirty="0">
              <a:solidFill>
                <a:schemeClr val="dk1"/>
              </a:solidFill>
              <a:latin typeface="Cambria"/>
              <a:ea typeface="Cambria"/>
              <a:cs typeface="Cambria"/>
              <a:sym typeface="Cambria"/>
            </a:endParaRPr>
          </a:p>
        </p:txBody>
      </p:sp>
      <p:sp>
        <p:nvSpPr>
          <p:cNvPr id="7" name="Shape 282"/>
          <p:cNvSpPr txBox="1">
            <a:spLocks noGrp="1"/>
          </p:cNvSpPr>
          <p:nvPr>
            <p:ph type="body" idx="1"/>
          </p:nvPr>
        </p:nvSpPr>
        <p:spPr>
          <a:xfrm>
            <a:off x="595100" y="1262731"/>
            <a:ext cx="8839200" cy="2852000"/>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US" sz="1600" dirty="0">
                <a:solidFill>
                  <a:schemeClr val="dk1"/>
                </a:solidFill>
                <a:latin typeface="Cambria" panose="02040503050406030204" pitchFamily="18" charset="0"/>
                <a:ea typeface="Times New Roman"/>
                <a:cs typeface="Times New Roman"/>
                <a:sym typeface="Times New Roman"/>
              </a:rPr>
              <a:t>The Healthcare sector consists of companies dealing with products related to health care as well as research and development</a:t>
            </a:r>
            <a:r>
              <a:rPr lang="is-IS" sz="1600" dirty="0">
                <a:solidFill>
                  <a:schemeClr val="dk1"/>
                </a:solidFill>
                <a:latin typeface="Cambria" panose="02040503050406030204" pitchFamily="18" charset="0"/>
                <a:ea typeface="Times New Roman"/>
                <a:cs typeface="Times New Roman"/>
                <a:sym typeface="Times New Roman"/>
              </a:rPr>
              <a:t>. Industries classified under this sector include: Biotech, Pharmaceuticals, and various health care providers, tech and equipment providers.  </a:t>
            </a:r>
            <a:endParaRPr lang="en" sz="1600" dirty="0">
              <a:solidFill>
                <a:schemeClr val="dk1"/>
              </a:solidFill>
              <a:latin typeface="Cambria" panose="02040503050406030204" pitchFamily="18" charset="0"/>
              <a:ea typeface="Times New Roman"/>
              <a:cs typeface="Times New Roman"/>
              <a:sym typeface="Times New Roman"/>
            </a:endParaRPr>
          </a:p>
          <a:p>
            <a:pPr marL="0" indent="0">
              <a:spcBef>
                <a:spcPts val="0"/>
              </a:spcBef>
              <a:buClr>
                <a:schemeClr val="dk1"/>
              </a:buClr>
              <a:buSzPct val="25000"/>
              <a:buNone/>
            </a:pPr>
            <a:endParaRPr lang="en" sz="1467" dirty="0">
              <a:solidFill>
                <a:srgbClr val="000000"/>
              </a:solidFill>
              <a:latin typeface="Cambria"/>
              <a:ea typeface="Cambria"/>
              <a:cs typeface="Cambria"/>
              <a:sym typeface="Cambria"/>
            </a:endParaRPr>
          </a:p>
        </p:txBody>
      </p:sp>
      <p:grpSp>
        <p:nvGrpSpPr>
          <p:cNvPr id="8" name="Shape 265">
            <a:extLst>
              <a:ext uri="{FF2B5EF4-FFF2-40B4-BE49-F238E27FC236}">
                <a16:creationId xmlns:a16="http://schemas.microsoft.com/office/drawing/2014/main" xmlns="" id="{877020C9-73D7-419E-B172-5C32F6797EA5}"/>
              </a:ext>
            </a:extLst>
          </p:cNvPr>
          <p:cNvGrpSpPr/>
          <p:nvPr/>
        </p:nvGrpSpPr>
        <p:grpSpPr>
          <a:xfrm>
            <a:off x="184899" y="3305478"/>
            <a:ext cx="3751613" cy="2660839"/>
            <a:chOff x="0" y="740660"/>
            <a:chExt cx="3098312" cy="1972455"/>
          </a:xfrm>
        </p:grpSpPr>
        <p:sp>
          <p:nvSpPr>
            <p:cNvPr id="9" name="Shape 266">
              <a:extLst>
                <a:ext uri="{FF2B5EF4-FFF2-40B4-BE49-F238E27FC236}">
                  <a16:creationId xmlns:a16="http://schemas.microsoft.com/office/drawing/2014/main" xmlns="" id="{C188CDCC-ACD6-428A-B449-E9D1C3E45736}"/>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21DBD27D-1504-40AB-A10F-BA95ED73CD94}"/>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079FDA5F-04BC-437B-AB4C-20479D7A47E7}"/>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6E4D48C4-C7C1-4167-944E-913ACB35D77A}"/>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6F688326-1B0E-45E6-8755-D59BC3C23081}"/>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6C2A50F7-47A1-4808-B097-8FFA2DD8142B}"/>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A99982C4-B1E7-4F3B-93EE-765E5B19413A}"/>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55BF0C94-A6E0-4A7A-8693-CD318754FE29}"/>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2" name="Rectangle 1">
            <a:extLst>
              <a:ext uri="{FF2B5EF4-FFF2-40B4-BE49-F238E27FC236}">
                <a16:creationId xmlns:a16="http://schemas.microsoft.com/office/drawing/2014/main" xmlns="" id="{897C0EFA-3394-43CC-A183-74941942DB30}"/>
              </a:ext>
            </a:extLst>
          </p:cNvPr>
          <p:cNvSpPr/>
          <p:nvPr/>
        </p:nvSpPr>
        <p:spPr>
          <a:xfrm>
            <a:off x="571267" y="3930198"/>
            <a:ext cx="1791982" cy="1277273"/>
          </a:xfrm>
          <a:prstGeom prst="rect">
            <a:avLst/>
          </a:prstGeom>
        </p:spPr>
        <p:txBody>
          <a:bodyPr wrap="square">
            <a:spAutoFit/>
          </a:bodyPr>
          <a:lstStyle/>
          <a:p>
            <a:pPr lvl="0">
              <a:lnSpc>
                <a:spcPct val="90000"/>
              </a:lnSpc>
              <a:spcBef>
                <a:spcPts val="300"/>
              </a:spcBef>
              <a:buClr>
                <a:schemeClr val="dk1"/>
              </a:buClr>
              <a:buSzPct val="25000"/>
            </a:pPr>
            <a:r>
              <a:rPr lang="en-US" sz="1600" dirty="0">
                <a:solidFill>
                  <a:schemeClr val="dk1"/>
                </a:solidFill>
                <a:latin typeface="Cambria" charset="0"/>
                <a:ea typeface="Cambria" charset="0"/>
                <a:cs typeface="Cambria" charset="0"/>
                <a:sym typeface="Calibri"/>
              </a:rPr>
              <a:t>-International Growth </a:t>
            </a:r>
          </a:p>
          <a:p>
            <a:pPr lvl="0">
              <a:lnSpc>
                <a:spcPct val="90000"/>
              </a:lnSpc>
              <a:spcBef>
                <a:spcPts val="300"/>
              </a:spcBef>
              <a:buClr>
                <a:schemeClr val="dk1"/>
              </a:buClr>
              <a:buSzPct val="25000"/>
            </a:pPr>
            <a:r>
              <a:rPr lang="en-US" sz="1600" dirty="0">
                <a:solidFill>
                  <a:schemeClr val="dk1"/>
                </a:solidFill>
                <a:latin typeface="Cambria" charset="0"/>
                <a:ea typeface="Cambria" charset="0"/>
                <a:cs typeface="Cambria" charset="0"/>
                <a:sym typeface="Calibri"/>
              </a:rPr>
              <a:t>-Personalized Medication</a:t>
            </a:r>
          </a:p>
          <a:p>
            <a:pPr lvl="0">
              <a:lnSpc>
                <a:spcPct val="90000"/>
              </a:lnSpc>
              <a:spcBef>
                <a:spcPts val="300"/>
              </a:spcBef>
              <a:buClr>
                <a:schemeClr val="dk1"/>
              </a:buClr>
              <a:buSzPct val="25000"/>
            </a:pPr>
            <a:r>
              <a:rPr lang="en-US" sz="1600" dirty="0">
                <a:solidFill>
                  <a:schemeClr val="dk1"/>
                </a:solidFill>
                <a:latin typeface="Cambria" charset="0"/>
                <a:ea typeface="Cambria" charset="0"/>
                <a:cs typeface="Cambria" charset="0"/>
                <a:sym typeface="Calibri"/>
              </a:rPr>
              <a:t>-Advances in IT</a:t>
            </a:r>
          </a:p>
        </p:txBody>
      </p:sp>
      <p:sp>
        <p:nvSpPr>
          <p:cNvPr id="17" name="Rectangle 16">
            <a:extLst>
              <a:ext uri="{FF2B5EF4-FFF2-40B4-BE49-F238E27FC236}">
                <a16:creationId xmlns:a16="http://schemas.microsoft.com/office/drawing/2014/main" xmlns="" id="{1C594342-86C2-49BF-9B1D-5F14B61C3BE5}"/>
              </a:ext>
            </a:extLst>
          </p:cNvPr>
          <p:cNvSpPr/>
          <p:nvPr/>
        </p:nvSpPr>
        <p:spPr>
          <a:xfrm>
            <a:off x="2411973" y="4006729"/>
            <a:ext cx="1355720" cy="1421928"/>
          </a:xfrm>
          <a:prstGeom prst="rect">
            <a:avLst/>
          </a:prstGeom>
        </p:spPr>
        <p:txBody>
          <a:bodyPr wrap="square">
            <a:spAutoFit/>
          </a:bodyPr>
          <a:lstStyle/>
          <a:p>
            <a:pPr lvl="0">
              <a:lnSpc>
                <a:spcPct val="90000"/>
              </a:lnSpc>
              <a:buClr>
                <a:schemeClr val="dk1"/>
              </a:buClr>
              <a:buSzPct val="25000"/>
            </a:pPr>
            <a:r>
              <a:rPr lang="en-US" sz="1600" dirty="0">
                <a:solidFill>
                  <a:schemeClr val="dk1"/>
                </a:solidFill>
                <a:latin typeface="Cambria" panose="02040503050406030204" pitchFamily="18" charset="0"/>
                <a:ea typeface="Calibri"/>
                <a:cs typeface="Calibri"/>
                <a:sym typeface="Calibri"/>
              </a:rPr>
              <a:t>-Opioid Crisis</a:t>
            </a:r>
          </a:p>
          <a:p>
            <a:pPr lvl="0">
              <a:lnSpc>
                <a:spcPct val="90000"/>
              </a:lnSpc>
              <a:buClr>
                <a:schemeClr val="dk1"/>
              </a:buClr>
              <a:buSzPct val="25000"/>
            </a:pPr>
            <a:r>
              <a:rPr lang="en-US" sz="1600" dirty="0">
                <a:solidFill>
                  <a:schemeClr val="dk1"/>
                </a:solidFill>
                <a:latin typeface="Cambria" panose="02040503050406030204" pitchFamily="18" charset="0"/>
                <a:ea typeface="Calibri"/>
                <a:cs typeface="Calibri"/>
                <a:sym typeface="Calibri"/>
              </a:rPr>
              <a:t>-Uncertainty with healthcare reform</a:t>
            </a:r>
          </a:p>
        </p:txBody>
      </p:sp>
      <p:pic>
        <p:nvPicPr>
          <p:cNvPr id="18" name="Picture 17">
            <a:extLst>
              <a:ext uri="{FF2B5EF4-FFF2-40B4-BE49-F238E27FC236}">
                <a16:creationId xmlns:a16="http://schemas.microsoft.com/office/drawing/2014/main" xmlns="" id="{C45BF0DD-7FDB-4167-9C5C-CA3509855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48" y="3544086"/>
            <a:ext cx="4669056" cy="2475916"/>
          </a:xfrm>
          <a:prstGeom prst="rect">
            <a:avLst/>
          </a:prstGeom>
        </p:spPr>
      </p:pic>
    </p:spTree>
    <p:extLst>
      <p:ext uri="{BB962C8B-B14F-4D97-AF65-F5344CB8AC3E}">
        <p14:creationId xmlns:p14="http://schemas.microsoft.com/office/powerpoint/2010/main" val="289355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52127"/>
            <a:ext cx="508000" cy="228600"/>
          </a:xfrm>
        </p:spPr>
        <p:txBody>
          <a:bodyPr/>
          <a:lstStyle/>
          <a:p>
            <a:fld id="{C4C5411A-C02D-49EF-A313-6C2D6A9C6A32}" type="slidenum">
              <a:rPr lang="en-US" smtClean="0">
                <a:solidFill>
                  <a:prstClr val="black"/>
                </a:solidFill>
              </a:rPr>
              <a:pPr/>
              <a:t>19</a:t>
            </a:fld>
            <a:endParaRPr lang="en-US" dirty="0">
              <a:solidFill>
                <a:prstClr val="black"/>
              </a:solidFill>
            </a:endParaRPr>
          </a:p>
        </p:txBody>
      </p:sp>
      <p:sp>
        <p:nvSpPr>
          <p:cNvPr id="3" name="Shape 296"/>
          <p:cNvSpPr/>
          <p:nvPr/>
        </p:nvSpPr>
        <p:spPr>
          <a:xfrm>
            <a:off x="9434300" y="829325"/>
            <a:ext cx="2136319" cy="557147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15.04%</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71450" lvl="0" indent="-171450">
              <a:buFont typeface="Arial" charset="0"/>
              <a:buChar char="•"/>
            </a:pPr>
            <a:r>
              <a:rPr lang="en-US" sz="1600" dirty="0">
                <a:solidFill>
                  <a:schemeClr val="dk1"/>
                </a:solidFill>
                <a:latin typeface="Cambria"/>
                <a:ea typeface="Cambria"/>
                <a:cs typeface="Cambria"/>
                <a:sym typeface="Cambria"/>
              </a:rPr>
              <a:t>Industrials ETF (XLI)</a:t>
            </a:r>
          </a:p>
          <a:p>
            <a:pPr marL="171450" lvl="0" indent="-171450">
              <a:buFont typeface="Arial" charset="0"/>
              <a:buChar char="•"/>
            </a:pPr>
            <a:r>
              <a:rPr lang="en-US" sz="1600" dirty="0">
                <a:solidFill>
                  <a:schemeClr val="dk1"/>
                </a:solidFill>
                <a:latin typeface="Cambria"/>
                <a:ea typeface="Cambria"/>
                <a:cs typeface="Cambria"/>
                <a:sym typeface="Cambria"/>
              </a:rPr>
              <a:t>Stanley Black &amp; Decker (SWK)</a:t>
            </a:r>
          </a:p>
          <a:p>
            <a:pPr marL="171450" lvl="0" indent="-171450">
              <a:buFont typeface="Arial" charset="0"/>
              <a:buChar char="•"/>
            </a:pPr>
            <a:r>
              <a:rPr lang="en-US" sz="1600" dirty="0">
                <a:solidFill>
                  <a:schemeClr val="dk1"/>
                </a:solidFill>
                <a:latin typeface="Cambria"/>
                <a:ea typeface="Cambria"/>
                <a:cs typeface="Cambria"/>
                <a:sym typeface="Cambria"/>
              </a:rPr>
              <a:t>USG Corporation (USG)</a:t>
            </a:r>
          </a:p>
          <a:p>
            <a:pPr marL="171450" lvl="0" indent="-171450">
              <a:buFont typeface="Arial" charset="0"/>
              <a:buChar char="•"/>
            </a:pPr>
            <a:r>
              <a:rPr lang="en-US" sz="1600" dirty="0">
                <a:solidFill>
                  <a:schemeClr val="dk1"/>
                </a:solidFill>
                <a:latin typeface="Cambria"/>
                <a:ea typeface="Cambria"/>
                <a:cs typeface="Cambria"/>
                <a:sym typeface="Cambria"/>
              </a:rPr>
              <a:t>Honeywell International, Inc. (HON)</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General Electric Co. (GE)</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3M Co. (MMM)</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Emerson Electric Co. (EMR)</a:t>
            </a: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292"/>
          <p:cNvSpPr txBox="1">
            <a:spLocks noGrp="1"/>
          </p:cNvSpPr>
          <p:nvPr>
            <p:ph type="title"/>
          </p:nvPr>
        </p:nvSpPr>
        <p:spPr>
          <a:xfrm>
            <a:off x="595108" y="4589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Industrials</a:t>
            </a:r>
            <a:endParaRPr lang="en">
              <a:solidFill>
                <a:schemeClr val="dk1"/>
              </a:solidFill>
              <a:latin typeface="Cambria"/>
              <a:ea typeface="Cambria"/>
              <a:cs typeface="Cambria"/>
              <a:sym typeface="Cambria"/>
            </a:endParaRPr>
          </a:p>
        </p:txBody>
      </p:sp>
      <p:sp>
        <p:nvSpPr>
          <p:cNvPr id="7" name="Shape 293"/>
          <p:cNvSpPr txBox="1">
            <a:spLocks noGrp="1"/>
          </p:cNvSpPr>
          <p:nvPr>
            <p:ph type="body" idx="1"/>
          </p:nvPr>
        </p:nvSpPr>
        <p:spPr>
          <a:xfrm>
            <a:off x="595100" y="1262731"/>
            <a:ext cx="8839200" cy="2740400"/>
          </a:xfrm>
          <a:prstGeom prst="rect">
            <a:avLst/>
          </a:prstGeom>
          <a:noFill/>
          <a:ln>
            <a:noFill/>
          </a:ln>
        </p:spPr>
        <p:txBody>
          <a:bodyPr vert="horz" lIns="91433" tIns="45700" rIns="91433" bIns="45700" rtlCol="0" anchor="t" anchorCtr="0">
            <a:noAutofit/>
          </a:bodyPr>
          <a:lstStyle/>
          <a:p>
            <a:pPr lvl="0">
              <a:spcBef>
                <a:spcPts val="0"/>
              </a:spcBef>
              <a:buSzPct val="25000"/>
            </a:pPr>
            <a:r>
              <a:rPr lang="en-US" sz="1600" dirty="0">
                <a:solidFill>
                  <a:schemeClr val="dk1"/>
                </a:solidFill>
                <a:latin typeface="Cambria" panose="02040503050406030204" pitchFamily="18" charset="0"/>
                <a:ea typeface="Times New Roman"/>
                <a:cs typeface="Times New Roman"/>
                <a:sym typeface="Times New Roman"/>
              </a:rPr>
              <a:t>The Industrials sector is quite extensive and covers areas from Aerospace and defense to the engineering of products and providing of services.  The industries found within the sector consist of: Airline, Machinery, Road &amp; Rail, Construction, Equipment and various services. </a:t>
            </a:r>
            <a:endParaRPr lang="en" sz="1600" dirty="0">
              <a:solidFill>
                <a:schemeClr val="dk1"/>
              </a:solidFill>
              <a:latin typeface="Cambria" panose="02040503050406030204" pitchFamily="18" charset="0"/>
              <a:ea typeface="Times New Roman"/>
              <a:cs typeface="Times New Roman"/>
              <a:sym typeface="Times New Roman"/>
            </a:endParaRPr>
          </a:p>
        </p:txBody>
      </p:sp>
      <p:grpSp>
        <p:nvGrpSpPr>
          <p:cNvPr id="8" name="Shape 265">
            <a:extLst>
              <a:ext uri="{FF2B5EF4-FFF2-40B4-BE49-F238E27FC236}">
                <a16:creationId xmlns:a16="http://schemas.microsoft.com/office/drawing/2014/main" xmlns="" id="{8EBE210D-76B5-437A-ABF2-74208A519DF0}"/>
              </a:ext>
            </a:extLst>
          </p:cNvPr>
          <p:cNvGrpSpPr/>
          <p:nvPr/>
        </p:nvGrpSpPr>
        <p:grpSpPr>
          <a:xfrm>
            <a:off x="184899" y="3305478"/>
            <a:ext cx="3751613" cy="2660839"/>
            <a:chOff x="0" y="740660"/>
            <a:chExt cx="3098312" cy="1972455"/>
          </a:xfrm>
        </p:grpSpPr>
        <p:sp>
          <p:nvSpPr>
            <p:cNvPr id="9" name="Shape 266">
              <a:extLst>
                <a:ext uri="{FF2B5EF4-FFF2-40B4-BE49-F238E27FC236}">
                  <a16:creationId xmlns:a16="http://schemas.microsoft.com/office/drawing/2014/main" xmlns="" id="{A027D069-3BCE-440C-A7D6-54FF807F2C65}"/>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D8A9EC10-9590-494B-AE97-708DAA9230D3}"/>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B130317F-FB4F-40EB-A4BF-1B4ACD4BA6B0}"/>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72115242-1F23-4D3A-B1CA-550636791EC6}"/>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C7E2CD9C-F45F-4FCC-A31B-D2A3B74A9005}"/>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8F057AEF-C853-42EC-8221-9C9366EF0927}"/>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F000B984-0664-4491-A0E2-BCEE67B36B90}"/>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2E2F84B3-FA29-4360-904E-694BA94147FA}"/>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17" name="Rectangle 16">
            <a:extLst>
              <a:ext uri="{FF2B5EF4-FFF2-40B4-BE49-F238E27FC236}">
                <a16:creationId xmlns:a16="http://schemas.microsoft.com/office/drawing/2014/main" xmlns="" id="{5B6A17A6-6E69-486C-ABAB-528174C40569}"/>
              </a:ext>
            </a:extLst>
          </p:cNvPr>
          <p:cNvSpPr/>
          <p:nvPr/>
        </p:nvSpPr>
        <p:spPr>
          <a:xfrm>
            <a:off x="497331" y="3878881"/>
            <a:ext cx="1807228" cy="1477328"/>
          </a:xfrm>
          <a:prstGeom prst="rect">
            <a:avLst/>
          </a:prstGeom>
        </p:spPr>
        <p:txBody>
          <a:bodyPr wrap="square">
            <a:spAutoFit/>
          </a:bodyPr>
          <a:lstStyle/>
          <a:p>
            <a:pPr lvl="0">
              <a:buClr>
                <a:schemeClr val="dk1"/>
              </a:buClr>
              <a:buSzPct val="25000"/>
            </a:pPr>
            <a:r>
              <a:rPr lang="en-US" dirty="0">
                <a:solidFill>
                  <a:schemeClr val="dk1"/>
                </a:solidFill>
                <a:latin typeface="Cambria" panose="02040503050406030204" pitchFamily="18" charset="0"/>
                <a:ea typeface="Calibri"/>
                <a:cs typeface="Calibri"/>
                <a:sym typeface="Calibri"/>
              </a:rPr>
              <a:t>-GOP Tax Reform</a:t>
            </a:r>
          </a:p>
          <a:p>
            <a:pPr lvl="0">
              <a:buClr>
                <a:schemeClr val="dk1"/>
              </a:buClr>
              <a:buSzPct val="25000"/>
            </a:pPr>
            <a:r>
              <a:rPr lang="en-US" dirty="0">
                <a:solidFill>
                  <a:schemeClr val="dk1"/>
                </a:solidFill>
                <a:latin typeface="Cambria" panose="02040503050406030204" pitchFamily="18" charset="0"/>
                <a:ea typeface="Calibri"/>
                <a:cs typeface="Calibri"/>
                <a:sym typeface="Calibri"/>
              </a:rPr>
              <a:t>-AI/Tech Advances</a:t>
            </a:r>
          </a:p>
          <a:p>
            <a:pPr lvl="0">
              <a:buClr>
                <a:schemeClr val="dk1"/>
              </a:buClr>
              <a:buSzPct val="25000"/>
            </a:pPr>
            <a:r>
              <a:rPr lang="en-US" dirty="0">
                <a:solidFill>
                  <a:schemeClr val="dk1"/>
                </a:solidFill>
                <a:latin typeface="Cambria" panose="02040503050406030204" pitchFamily="18" charset="0"/>
                <a:ea typeface="Calibri"/>
                <a:cs typeface="Calibri"/>
                <a:sym typeface="Calibri"/>
              </a:rPr>
              <a:t>-Lower Oil Cost</a:t>
            </a:r>
            <a:endParaRPr lang="en" dirty="0">
              <a:solidFill>
                <a:schemeClr val="dk1"/>
              </a:solidFill>
              <a:latin typeface="Cambria" panose="02040503050406030204" pitchFamily="18" charset="0"/>
              <a:ea typeface="Calibri"/>
              <a:cs typeface="Calibri"/>
              <a:sym typeface="Calibri"/>
            </a:endParaRPr>
          </a:p>
        </p:txBody>
      </p:sp>
      <p:sp>
        <p:nvSpPr>
          <p:cNvPr id="18" name="Rectangle 17">
            <a:extLst>
              <a:ext uri="{FF2B5EF4-FFF2-40B4-BE49-F238E27FC236}">
                <a16:creationId xmlns:a16="http://schemas.microsoft.com/office/drawing/2014/main" xmlns="" id="{2B334BE4-3EBD-468A-99CE-E26907D18FEA}"/>
              </a:ext>
            </a:extLst>
          </p:cNvPr>
          <p:cNvSpPr/>
          <p:nvPr/>
        </p:nvSpPr>
        <p:spPr>
          <a:xfrm>
            <a:off x="2070530" y="3978419"/>
            <a:ext cx="1788473" cy="1665071"/>
          </a:xfrm>
          <a:prstGeom prst="rect">
            <a:avLst/>
          </a:prstGeom>
        </p:spPr>
        <p:txBody>
          <a:bodyPr wrap="square">
            <a:spAutoFit/>
          </a:bodyPr>
          <a:lstStyle/>
          <a:p>
            <a:pPr lvl="0">
              <a:lnSpc>
                <a:spcPct val="90000"/>
              </a:lnSpc>
              <a:spcBef>
                <a:spcPts val="300"/>
              </a:spcBef>
              <a:buClr>
                <a:schemeClr val="dk1"/>
              </a:buClr>
              <a:buSzPct val="25000"/>
            </a:pPr>
            <a:r>
              <a:rPr lang="en-US" dirty="0">
                <a:solidFill>
                  <a:schemeClr val="dk1"/>
                </a:solidFill>
                <a:latin typeface="Cambria" charset="0"/>
                <a:ea typeface="Cambria" charset="0"/>
                <a:cs typeface="Cambria" charset="0"/>
                <a:sym typeface="Calibri"/>
              </a:rPr>
              <a:t>-NAFTA Uncertainty</a:t>
            </a:r>
          </a:p>
          <a:p>
            <a:pPr lvl="0">
              <a:lnSpc>
                <a:spcPct val="90000"/>
              </a:lnSpc>
              <a:spcBef>
                <a:spcPts val="300"/>
              </a:spcBef>
              <a:buClr>
                <a:schemeClr val="dk1"/>
              </a:buClr>
              <a:buSzPct val="25000"/>
            </a:pPr>
            <a:r>
              <a:rPr lang="en-US" dirty="0">
                <a:solidFill>
                  <a:schemeClr val="dk1"/>
                </a:solidFill>
                <a:latin typeface="Cambria" charset="0"/>
                <a:ea typeface="Cambria" charset="0"/>
                <a:cs typeface="Cambria" charset="0"/>
                <a:sym typeface="Calibri"/>
              </a:rPr>
              <a:t>-International Competition</a:t>
            </a:r>
          </a:p>
          <a:p>
            <a:pPr lvl="0">
              <a:lnSpc>
                <a:spcPct val="90000"/>
              </a:lnSpc>
              <a:spcBef>
                <a:spcPts val="300"/>
              </a:spcBef>
              <a:buClr>
                <a:schemeClr val="dk1"/>
              </a:buClr>
              <a:buSzPct val="25000"/>
            </a:pPr>
            <a:r>
              <a:rPr lang="en-US" dirty="0">
                <a:solidFill>
                  <a:schemeClr val="dk1"/>
                </a:solidFill>
                <a:latin typeface="Cambria" charset="0"/>
                <a:ea typeface="Cambria" charset="0"/>
                <a:cs typeface="Cambria" charset="0"/>
                <a:sym typeface="Calibri"/>
              </a:rPr>
              <a:t>-Environmental Awareness</a:t>
            </a:r>
          </a:p>
        </p:txBody>
      </p:sp>
      <p:pic>
        <p:nvPicPr>
          <p:cNvPr id="19" name="Picture 18">
            <a:extLst>
              <a:ext uri="{FF2B5EF4-FFF2-40B4-BE49-F238E27FC236}">
                <a16:creationId xmlns:a16="http://schemas.microsoft.com/office/drawing/2014/main" xmlns="" id="{47E939D4-1EA5-4CAA-AEE8-9AD371828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207" y="3660745"/>
            <a:ext cx="4646244" cy="2284769"/>
          </a:xfrm>
          <a:prstGeom prst="rect">
            <a:avLst/>
          </a:prstGeom>
        </p:spPr>
      </p:pic>
    </p:spTree>
    <p:extLst>
      <p:ext uri="{BB962C8B-B14F-4D97-AF65-F5344CB8AC3E}">
        <p14:creationId xmlns:p14="http://schemas.microsoft.com/office/powerpoint/2010/main" val="272576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4916" y="569017"/>
            <a:ext cx="4248645" cy="557116"/>
          </a:xfrm>
          <a:prstGeom prst="rect">
            <a:avLst/>
          </a:prstGeom>
        </p:spPr>
        <p:txBody>
          <a:bodyPr/>
          <a:lstStyle/>
          <a:p>
            <a:r>
              <a:rPr lang="en-US" sz="3000" dirty="0">
                <a:latin typeface="Cambria" charset="0"/>
                <a:ea typeface="Cambria" charset="0"/>
                <a:cs typeface="Cambria" charset="0"/>
              </a:rPr>
              <a:t>TABLE OF CONTENTS</a:t>
            </a:r>
            <a:endParaRPr lang="en-US" dirty="0">
              <a:latin typeface="Cambria" charset="0"/>
              <a:ea typeface="Cambria" charset="0"/>
              <a:cs typeface="Cambria" charset="0"/>
            </a:endParaRPr>
          </a:p>
        </p:txBody>
      </p:sp>
      <p:sp>
        <p:nvSpPr>
          <p:cNvPr id="7" name="Content Placeholder 6"/>
          <p:cNvSpPr>
            <a:spLocks noGrp="1"/>
          </p:cNvSpPr>
          <p:nvPr>
            <p:ph idx="1"/>
          </p:nvPr>
        </p:nvSpPr>
        <p:spPr>
          <a:xfrm>
            <a:off x="633455" y="1661764"/>
            <a:ext cx="4725723" cy="4122644"/>
          </a:xfrm>
          <a:prstGeom prst="rect">
            <a:avLst/>
          </a:prstGeom>
        </p:spPr>
        <p:txBody>
          <a:bodyPr anchor="t">
            <a:noAutofit/>
          </a:bodyPr>
          <a:lstStyle/>
          <a:p>
            <a:pPr marL="514350" indent="-514350">
              <a:buFont typeface="+mj-lt"/>
              <a:buAutoNum type="romanUcPeriod"/>
            </a:pPr>
            <a:r>
              <a:rPr lang="en-US" sz="2000" dirty="0">
                <a:latin typeface="Cambria"/>
              </a:rPr>
              <a:t>Overview </a:t>
            </a:r>
            <a:endParaRPr lang="en-US" sz="1900" dirty="0">
              <a:latin typeface="Cambria"/>
            </a:endParaRPr>
          </a:p>
          <a:p>
            <a:pPr marL="514350" indent="-514350">
              <a:buFont typeface="+mj-lt"/>
              <a:buAutoNum type="romanUcPeriod"/>
            </a:pPr>
            <a:r>
              <a:rPr lang="en-US" sz="2000" dirty="0">
                <a:latin typeface="Cambria"/>
              </a:rPr>
              <a:t>Economic Conditions</a:t>
            </a:r>
            <a:endParaRPr lang="en-US" sz="1900" dirty="0">
              <a:latin typeface="Cambria"/>
            </a:endParaRPr>
          </a:p>
          <a:p>
            <a:pPr marL="514350" indent="-514350">
              <a:buFont typeface="+mj-lt"/>
              <a:buAutoNum type="romanUcPeriod"/>
            </a:pPr>
            <a:r>
              <a:rPr lang="en-US" sz="2000" dirty="0">
                <a:latin typeface="Cambria"/>
              </a:rPr>
              <a:t>Sector Summaries</a:t>
            </a:r>
            <a:endParaRPr lang="en-US" sz="1900" dirty="0">
              <a:latin typeface="Cambria"/>
            </a:endParaRPr>
          </a:p>
          <a:p>
            <a:pPr marL="514350" indent="-514350">
              <a:buFont typeface="+mj-lt"/>
              <a:buAutoNum type="romanUcPeriod"/>
            </a:pPr>
            <a:r>
              <a:rPr lang="en-US" sz="2000" dirty="0">
                <a:latin typeface="Cambria"/>
              </a:rPr>
              <a:t>Portfolio Strategy &amp; Composition</a:t>
            </a:r>
            <a:endParaRPr lang="en-US" sz="1900" dirty="0">
              <a:latin typeface="Cambria"/>
            </a:endParaRPr>
          </a:p>
          <a:p>
            <a:pPr marL="1047736" lvl="1" indent="-514350">
              <a:buFont typeface="Wingdings" panose="05000000000000000000" pitchFamily="2" charset="2"/>
              <a:buChar char="q"/>
            </a:pPr>
            <a:r>
              <a:rPr lang="en-US" sz="1500" dirty="0">
                <a:latin typeface="Cambria"/>
              </a:rPr>
              <a:t>Growth</a:t>
            </a:r>
          </a:p>
          <a:p>
            <a:pPr marL="1047736" lvl="1" indent="-514350">
              <a:buFont typeface="Wingdings" panose="05000000000000000000" pitchFamily="2" charset="2"/>
              <a:buChar char="q"/>
            </a:pPr>
            <a:r>
              <a:rPr lang="en-US" sz="1500" dirty="0">
                <a:latin typeface="Cambria"/>
              </a:rPr>
              <a:t>Value</a:t>
            </a:r>
          </a:p>
          <a:p>
            <a:pPr marL="1047736" lvl="1" indent="-514350">
              <a:buFont typeface="Wingdings" panose="05000000000000000000" pitchFamily="2" charset="2"/>
              <a:buChar char="q"/>
            </a:pPr>
            <a:r>
              <a:rPr lang="en-US" sz="1500" dirty="0">
                <a:latin typeface="Cambria"/>
              </a:rPr>
              <a:t>Dividend</a:t>
            </a:r>
          </a:p>
          <a:p>
            <a:pPr marL="514350" indent="-514350">
              <a:buFont typeface="+mj-lt"/>
              <a:buAutoNum type="romanUcPeriod"/>
            </a:pPr>
            <a:r>
              <a:rPr lang="en-US" sz="2000" dirty="0">
                <a:latin typeface="Cambria"/>
              </a:rPr>
              <a:t>Risk Analysis</a:t>
            </a:r>
            <a:endParaRPr lang="en-US" sz="1900" dirty="0">
              <a:latin typeface="Cambria"/>
            </a:endParaRPr>
          </a:p>
          <a:p>
            <a:pPr marL="514350" indent="-514350">
              <a:buFont typeface="+mj-lt"/>
              <a:buAutoNum type="romanUcPeriod"/>
            </a:pPr>
            <a:r>
              <a:rPr lang="en-US" sz="2000" dirty="0">
                <a:latin typeface="Cambria"/>
              </a:rPr>
              <a:t>Performance Review</a:t>
            </a:r>
            <a:endParaRPr lang="en-US" sz="1900" dirty="0">
              <a:latin typeface="Cambria"/>
            </a:endParaRPr>
          </a:p>
          <a:p>
            <a:pPr marL="514350" indent="-514350">
              <a:buFont typeface="+mj-lt"/>
              <a:buAutoNum type="romanUcPeriod"/>
            </a:pPr>
            <a:r>
              <a:rPr lang="en-US" sz="2000" dirty="0">
                <a:latin typeface="Cambria"/>
              </a:rPr>
              <a:t>Student Biographies</a:t>
            </a:r>
            <a:endParaRPr lang="en-US" sz="1900" dirty="0">
              <a:latin typeface="Cambria"/>
            </a:endParaRPr>
          </a:p>
        </p:txBody>
      </p:sp>
      <p:sp>
        <p:nvSpPr>
          <p:cNvPr id="18"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rPr>
              <a:pPr/>
              <a:t>2</a:t>
            </a:fld>
            <a:endParaRPr lang="en-US" dirty="0">
              <a:solidFill>
                <a:prstClr val="black"/>
              </a:solidFill>
            </a:endParaRPr>
          </a:p>
        </p:txBody>
      </p:sp>
      <p:cxnSp>
        <p:nvCxnSpPr>
          <p:cNvPr id="3" name="Straight Connector 1"/>
          <p:cNvCxnSpPr/>
          <p:nvPr/>
        </p:nvCxnSpPr>
        <p:spPr>
          <a:xfrm flipH="1">
            <a:off x="5695950" y="1245403"/>
            <a:ext cx="2742" cy="4955372"/>
          </a:xfrm>
          <a:prstGeom prst="line">
            <a:avLst/>
          </a:prstGeom>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3"/>
          <a:stretch>
            <a:fillRect/>
          </a:stretch>
        </p:blipFill>
        <p:spPr>
          <a:xfrm>
            <a:off x="6954931" y="1579363"/>
            <a:ext cx="3977645" cy="4287447"/>
          </a:xfrm>
          <a:prstGeom prst="rect">
            <a:avLst/>
          </a:prstGeom>
        </p:spPr>
      </p:pic>
    </p:spTree>
    <p:extLst>
      <p:ext uri="{BB962C8B-B14F-4D97-AF65-F5344CB8AC3E}">
        <p14:creationId xmlns:p14="http://schemas.microsoft.com/office/powerpoint/2010/main" val="9777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5158"/>
            <a:ext cx="508000" cy="228600"/>
          </a:xfrm>
        </p:spPr>
        <p:txBody>
          <a:bodyPr/>
          <a:lstStyle/>
          <a:p>
            <a:fld id="{C4C5411A-C02D-49EF-A313-6C2D6A9C6A32}" type="slidenum">
              <a:rPr lang="en-US" smtClean="0">
                <a:solidFill>
                  <a:prstClr val="black"/>
                </a:solidFill>
              </a:rPr>
              <a:pPr/>
              <a:t>20</a:t>
            </a:fld>
            <a:endParaRPr lang="en-US" dirty="0">
              <a:solidFill>
                <a:prstClr val="black"/>
              </a:solidFill>
            </a:endParaRPr>
          </a:p>
        </p:txBody>
      </p:sp>
      <p:sp>
        <p:nvSpPr>
          <p:cNvPr id="3" name="Shape 307"/>
          <p:cNvSpPr/>
          <p:nvPr/>
        </p:nvSpPr>
        <p:spPr>
          <a:xfrm>
            <a:off x="9700000" y="832958"/>
            <a:ext cx="2136400" cy="553126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38.42%</a:t>
            </a:r>
            <a:endParaRPr lang="en" sz="3333" dirty="0">
              <a:solidFill>
                <a:srgbClr val="008000"/>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Technology ETF (XLK)</a:t>
            </a:r>
          </a:p>
          <a:p>
            <a:pPr marL="127000" lvl="0" indent="-120650">
              <a:buClr>
                <a:schemeClr val="dk1"/>
              </a:buClr>
              <a:buSzPct val="100000"/>
              <a:buFont typeface="Arial"/>
              <a:buChar char="•"/>
            </a:pPr>
            <a:r>
              <a:rPr lang="en" sz="1600" dirty="0">
                <a:solidFill>
                  <a:schemeClr val="dk1"/>
                </a:solidFill>
                <a:latin typeface="Cambria"/>
                <a:ea typeface="Cambria"/>
                <a:cs typeface="Cambria"/>
                <a:sym typeface="Cambria"/>
              </a:rPr>
              <a:t>Facebook (FB)</a:t>
            </a:r>
          </a:p>
          <a:p>
            <a:pPr marL="127000" lvl="0" indent="-120650">
              <a:buClr>
                <a:schemeClr val="dk1"/>
              </a:buClr>
              <a:buSzPct val="100000"/>
              <a:buFont typeface="Arial"/>
              <a:buChar char="•"/>
            </a:pPr>
            <a:r>
              <a:rPr lang="en" sz="1600" dirty="0">
                <a:solidFill>
                  <a:schemeClr val="dk1"/>
                </a:solidFill>
                <a:latin typeface="Cambria"/>
                <a:ea typeface="Cambria"/>
                <a:cs typeface="Cambria"/>
                <a:sym typeface="Cambria"/>
              </a:rPr>
              <a:t>Cognizant Tech (CTSH)</a:t>
            </a:r>
            <a:endParaRPr lang="en-US" sz="1600" dirty="0">
              <a:solidFill>
                <a:schemeClr val="dk1"/>
              </a:solidFill>
              <a:latin typeface="Cambria"/>
              <a:ea typeface="Cambria"/>
              <a:cs typeface="Cambria"/>
              <a:sym typeface="Cambria"/>
            </a:endParaRP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Stamps.com, Inc. (STMP)</a:t>
            </a: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Lam Research Corp. (LRCX)</a:t>
            </a: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Softbank Group ADR (SFTBY)</a:t>
            </a:r>
            <a:endParaRPr lang="en" sz="1600" dirty="0">
              <a:solidFill>
                <a:schemeClr val="dk1"/>
              </a:solidFill>
              <a:latin typeface="Cambria"/>
              <a:ea typeface="Cambria"/>
              <a:cs typeface="Cambria"/>
              <a:sym typeface="Cambria"/>
            </a:endParaRP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Microsoft Inc. (MSFT)</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Apple Inc. (AAPL) </a:t>
            </a:r>
          </a:p>
          <a:p>
            <a:pPr>
              <a:buClr>
                <a:schemeClr val="dk1"/>
              </a:buClr>
            </a:pPr>
            <a:endParaRPr sz="1467" dirty="0"/>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303"/>
          <p:cNvSpPr txBox="1">
            <a:spLocks noGrp="1"/>
          </p:cNvSpPr>
          <p:nvPr>
            <p:ph type="title"/>
          </p:nvPr>
        </p:nvSpPr>
        <p:spPr>
          <a:xfrm>
            <a:off x="595108" y="4434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Information Technology</a:t>
            </a:r>
            <a:endParaRPr lang="en" dirty="0">
              <a:solidFill>
                <a:schemeClr val="dk1"/>
              </a:solidFill>
              <a:latin typeface="Cambria"/>
              <a:ea typeface="Cambria"/>
              <a:cs typeface="Cambria"/>
              <a:sym typeface="Cambria"/>
            </a:endParaRPr>
          </a:p>
        </p:txBody>
      </p:sp>
      <p:sp>
        <p:nvSpPr>
          <p:cNvPr id="7" name="Shape 304"/>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lvl="0">
              <a:spcBef>
                <a:spcPts val="0"/>
              </a:spcBef>
              <a:buSzPct val="25000"/>
            </a:pPr>
            <a:r>
              <a:rPr lang="en-US" sz="1600" dirty="0">
                <a:solidFill>
                  <a:schemeClr val="dk1"/>
                </a:solidFill>
                <a:latin typeface="Cambria" charset="0"/>
                <a:ea typeface="Cambria" charset="0"/>
                <a:cs typeface="Cambria" charset="0"/>
                <a:sym typeface="Times New Roman"/>
              </a:rPr>
              <a:t>The Information Technology Sector is made up of sixty-nine companies that are engaged in developing and manufacturing semiconductors, communications equipment, computer hardware and technology-related office equipment, and providing consulting and IT services. </a:t>
            </a:r>
            <a:endParaRPr lang="en" sz="1600" dirty="0">
              <a:solidFill>
                <a:schemeClr val="dk1"/>
              </a:solidFill>
              <a:latin typeface="Cambria" charset="0"/>
              <a:ea typeface="Cambria" charset="0"/>
              <a:cs typeface="Cambria" charset="0"/>
              <a:sym typeface="Times New Roman"/>
            </a:endParaRPr>
          </a:p>
        </p:txBody>
      </p:sp>
      <p:grpSp>
        <p:nvGrpSpPr>
          <p:cNvPr id="8" name="Shape 265">
            <a:extLst>
              <a:ext uri="{FF2B5EF4-FFF2-40B4-BE49-F238E27FC236}">
                <a16:creationId xmlns:a16="http://schemas.microsoft.com/office/drawing/2014/main" xmlns="" id="{ED3EA1B5-65C8-4E35-A7CE-F53CDC17B0BA}"/>
              </a:ext>
            </a:extLst>
          </p:cNvPr>
          <p:cNvGrpSpPr/>
          <p:nvPr/>
        </p:nvGrpSpPr>
        <p:grpSpPr>
          <a:xfrm>
            <a:off x="184899" y="3305478"/>
            <a:ext cx="3751613" cy="2660839"/>
            <a:chOff x="0" y="740660"/>
            <a:chExt cx="3098312" cy="1972455"/>
          </a:xfrm>
        </p:grpSpPr>
        <p:sp>
          <p:nvSpPr>
            <p:cNvPr id="9" name="Shape 266">
              <a:extLst>
                <a:ext uri="{FF2B5EF4-FFF2-40B4-BE49-F238E27FC236}">
                  <a16:creationId xmlns:a16="http://schemas.microsoft.com/office/drawing/2014/main" xmlns="" id="{AC507CB9-FA72-4F7E-AFD9-71D07FC65531}"/>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02EB0D12-67FC-4C17-A3A0-D696A41C54EB}"/>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0F33C118-77A5-486E-B323-55F4D5B683B5}"/>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8F7F6CCC-8A5F-4751-802A-024CC50F4B12}"/>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033CD429-149A-4A77-AB4F-829CABA0C63E}"/>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8A7F152D-E8A7-4F6D-8E7E-7BBA9CDAB21F}"/>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7BEAC242-2F34-472C-AA10-9CF2F0E83EDE}"/>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2405BBC2-AA52-4A77-88DC-1DBA03093524}"/>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sp>
        <p:nvSpPr>
          <p:cNvPr id="2" name="Rectangle 1">
            <a:extLst>
              <a:ext uri="{FF2B5EF4-FFF2-40B4-BE49-F238E27FC236}">
                <a16:creationId xmlns:a16="http://schemas.microsoft.com/office/drawing/2014/main" xmlns="" id="{3477126E-39BC-43F0-B590-57ABFCC07808}"/>
              </a:ext>
            </a:extLst>
          </p:cNvPr>
          <p:cNvSpPr/>
          <p:nvPr/>
        </p:nvSpPr>
        <p:spPr>
          <a:xfrm>
            <a:off x="555142" y="3815653"/>
            <a:ext cx="1720543" cy="2246769"/>
          </a:xfrm>
          <a:prstGeom prst="rect">
            <a:avLst/>
          </a:prstGeom>
        </p:spPr>
        <p:txBody>
          <a:bodyPr wrap="square">
            <a:spAutoFit/>
          </a:bodyPr>
          <a:lstStyle/>
          <a:p>
            <a:r>
              <a:rPr lang="en-US" sz="1400" dirty="0">
                <a:solidFill>
                  <a:schemeClr val="dk1"/>
                </a:solidFill>
                <a:latin typeface="Cambria" panose="02040503050406030204" pitchFamily="18" charset="0"/>
                <a:ea typeface="Calibri"/>
                <a:cs typeface="Calibri"/>
                <a:sym typeface="Calibri"/>
              </a:rPr>
              <a:t>-Artificial intelligence and cloud computing</a:t>
            </a:r>
            <a:endParaRPr lang="en" sz="1400" dirty="0">
              <a:solidFill>
                <a:schemeClr val="dk1"/>
              </a:solidFill>
              <a:latin typeface="Cambria" panose="02040503050406030204" pitchFamily="18" charset="0"/>
              <a:ea typeface="Calibri"/>
              <a:cs typeface="Calibri"/>
              <a:sym typeface="Calibri"/>
            </a:endParaRPr>
          </a:p>
          <a:p>
            <a:r>
              <a:rPr lang="en" sz="1400" dirty="0">
                <a:solidFill>
                  <a:schemeClr val="dk1"/>
                </a:solidFill>
                <a:latin typeface="Cambria" panose="02040503050406030204" pitchFamily="18" charset="0"/>
                <a:ea typeface="Calibri"/>
                <a:cs typeface="Calibri"/>
                <a:sym typeface="Calibri"/>
              </a:rPr>
              <a:t>-</a:t>
            </a:r>
            <a:r>
              <a:rPr lang="en-US" sz="1400" dirty="0">
                <a:solidFill>
                  <a:schemeClr val="dk1"/>
                </a:solidFill>
                <a:latin typeface="Cambria" panose="02040503050406030204" pitchFamily="18" charset="0"/>
                <a:ea typeface="Calibri"/>
                <a:cs typeface="Calibri"/>
                <a:sym typeface="Calibri"/>
              </a:rPr>
              <a:t>A demand IT  security by large companies to protect customer information</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US" sz="1400" dirty="0">
                <a:latin typeface="Cambria" panose="02040503050406030204" pitchFamily="18" charset="0"/>
                <a:ea typeface="Calibri"/>
                <a:cs typeface="Calibri"/>
                <a:sym typeface="Calibri"/>
              </a:rPr>
              <a:t>-Outperformed the S&amp;P since 2009</a:t>
            </a:r>
            <a:endParaRPr lang="en-US" sz="1400" dirty="0"/>
          </a:p>
        </p:txBody>
      </p:sp>
      <p:sp>
        <p:nvSpPr>
          <p:cNvPr id="17" name="Rectangle 16">
            <a:extLst>
              <a:ext uri="{FF2B5EF4-FFF2-40B4-BE49-F238E27FC236}">
                <a16:creationId xmlns:a16="http://schemas.microsoft.com/office/drawing/2014/main" xmlns="" id="{330CECA8-9AFD-4A79-97F0-3C485F167756}"/>
              </a:ext>
            </a:extLst>
          </p:cNvPr>
          <p:cNvSpPr/>
          <p:nvPr/>
        </p:nvSpPr>
        <p:spPr>
          <a:xfrm>
            <a:off x="2222026" y="3803111"/>
            <a:ext cx="1564422" cy="1661993"/>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Recent government intervention in IT</a:t>
            </a:r>
          </a:p>
          <a:p>
            <a:pPr lvl="0">
              <a:buClr>
                <a:schemeClr val="dk1"/>
              </a:buClr>
              <a:buSzPct val="25000"/>
            </a:pPr>
            <a:r>
              <a:rPr lang="en" sz="1400" dirty="0">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Possible Russian-linked social media accounts</a:t>
            </a:r>
            <a:r>
              <a:rPr lang="en" dirty="0">
                <a:solidFill>
                  <a:schemeClr val="dk1"/>
                </a:solidFill>
                <a:latin typeface="Calibri"/>
                <a:ea typeface="Calibri"/>
                <a:cs typeface="Calibri"/>
                <a:sym typeface="Calibri"/>
              </a:rPr>
              <a:t/>
            </a:r>
            <a:br>
              <a:rPr lang="en" dirty="0">
                <a:solidFill>
                  <a:schemeClr val="dk1"/>
                </a:solidFill>
                <a:latin typeface="Calibri"/>
                <a:ea typeface="Calibri"/>
                <a:cs typeface="Calibri"/>
                <a:sym typeface="Calibri"/>
              </a:rPr>
            </a:br>
            <a:endParaRPr lang="en-US" dirty="0"/>
          </a:p>
        </p:txBody>
      </p:sp>
      <p:pic>
        <p:nvPicPr>
          <p:cNvPr id="18" name="Picture 17">
            <a:extLst>
              <a:ext uri="{FF2B5EF4-FFF2-40B4-BE49-F238E27FC236}">
                <a16:creationId xmlns:a16="http://schemas.microsoft.com/office/drawing/2014/main" xmlns="" id="{28894D76-E4B2-475F-AE4A-98A21904A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254" y="3613374"/>
            <a:ext cx="4588241" cy="2106663"/>
          </a:xfrm>
          <a:prstGeom prst="rect">
            <a:avLst/>
          </a:prstGeom>
        </p:spPr>
      </p:pic>
    </p:spTree>
    <p:extLst>
      <p:ext uri="{BB962C8B-B14F-4D97-AF65-F5344CB8AC3E}">
        <p14:creationId xmlns:p14="http://schemas.microsoft.com/office/powerpoint/2010/main" val="1314058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0800" y="6502387"/>
            <a:ext cx="508000" cy="228600"/>
          </a:xfrm>
        </p:spPr>
        <p:txBody>
          <a:bodyPr/>
          <a:lstStyle/>
          <a:p>
            <a:fld id="{C4C5411A-C02D-49EF-A313-6C2D6A9C6A32}" type="slidenum">
              <a:rPr lang="en-US" smtClean="0">
                <a:solidFill>
                  <a:prstClr val="black"/>
                </a:solidFill>
              </a:rPr>
              <a:pPr/>
              <a:t>21</a:t>
            </a:fld>
            <a:endParaRPr lang="en-US" dirty="0">
              <a:solidFill>
                <a:prstClr val="black"/>
              </a:solidFill>
            </a:endParaRPr>
          </a:p>
        </p:txBody>
      </p:sp>
      <p:sp>
        <p:nvSpPr>
          <p:cNvPr id="3" name="Shape 318"/>
          <p:cNvSpPr/>
          <p:nvPr/>
        </p:nvSpPr>
        <p:spPr>
          <a:xfrm>
            <a:off x="9344481" y="776920"/>
            <a:ext cx="2136319" cy="5636071"/>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a:t>
            </a:r>
          </a:p>
          <a:p>
            <a:pPr algn="ctr">
              <a:buSzPct val="25000"/>
            </a:pPr>
            <a:r>
              <a:rPr lang="en" sz="3333" dirty="0">
                <a:solidFill>
                  <a:srgbClr val="005A3C"/>
                </a:solidFill>
                <a:latin typeface="Cambria"/>
                <a:ea typeface="Cambria"/>
                <a:cs typeface="Cambria"/>
                <a:sym typeface="Cambria"/>
              </a:rPr>
              <a:t>18.68%</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Materials ETF (XLB)</a:t>
            </a:r>
          </a:p>
          <a:p>
            <a:pPr marL="220128" indent="-220128">
              <a:buClr>
                <a:schemeClr val="dk1"/>
              </a:buClr>
              <a:buSzPct val="100000"/>
              <a:buFont typeface="Arial"/>
              <a:buChar char="•"/>
            </a:pPr>
            <a:r>
              <a:rPr lang="en-US" sz="1600" dirty="0" err="1">
                <a:solidFill>
                  <a:schemeClr val="dk1"/>
                </a:solidFill>
                <a:latin typeface="Cambria"/>
                <a:ea typeface="Cambria"/>
                <a:cs typeface="Cambria"/>
                <a:sym typeface="Cambria"/>
              </a:rPr>
              <a:t>DowDuPont</a:t>
            </a:r>
            <a:r>
              <a:rPr lang="en-US" sz="1600" dirty="0">
                <a:solidFill>
                  <a:schemeClr val="dk1"/>
                </a:solidFill>
                <a:latin typeface="Cambria"/>
                <a:ea typeface="Cambria"/>
                <a:cs typeface="Cambria"/>
                <a:sym typeface="Cambria"/>
              </a:rPr>
              <a:t>, Inc. (DWDP)</a:t>
            </a:r>
            <a:endParaRPr lang="en" sz="1600" dirty="0">
              <a:solidFill>
                <a:schemeClr val="dk1"/>
              </a:solidFill>
              <a:latin typeface="Cambria"/>
              <a:ea typeface="Cambria"/>
              <a:cs typeface="Cambria"/>
              <a:sym typeface="Cambria"/>
            </a:endParaRP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Masco Corp. (MAS)</a:t>
            </a:r>
            <a:endParaRPr lang="en" sz="2400" u="sng" dirty="0">
              <a:solidFill>
                <a:schemeClr val="dk1"/>
              </a:solidFill>
              <a:latin typeface="Cambria"/>
              <a:ea typeface="Cambria"/>
              <a:cs typeface="Cambria"/>
              <a:sym typeface="Cambria"/>
            </a:endParaRPr>
          </a:p>
          <a:p>
            <a:pPr marL="127000" lvl="0" indent="-120650">
              <a:buClr>
                <a:schemeClr val="dk1"/>
              </a:buClr>
              <a:buSzPct val="100000"/>
              <a:buFont typeface="Arial"/>
              <a:buChar char="•"/>
            </a:pPr>
            <a:r>
              <a:rPr lang="en-US" sz="1600" dirty="0">
                <a:solidFill>
                  <a:schemeClr val="dk1"/>
                </a:solidFill>
                <a:latin typeface="Cambria"/>
                <a:ea typeface="Cambria"/>
                <a:cs typeface="Cambria"/>
                <a:sym typeface="Cambria"/>
              </a:rPr>
              <a:t>CVR Partners (UAN)</a:t>
            </a:r>
            <a:endParaRPr lang="en"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314"/>
          <p:cNvSpPr txBox="1">
            <a:spLocks noGrp="1"/>
          </p:cNvSpPr>
          <p:nvPr>
            <p:ph type="title"/>
          </p:nvPr>
        </p:nvSpPr>
        <p:spPr>
          <a:xfrm>
            <a:off x="595108" y="4589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Materials</a:t>
            </a:r>
            <a:endParaRPr lang="en" dirty="0">
              <a:solidFill>
                <a:schemeClr val="dk1"/>
              </a:solidFill>
              <a:latin typeface="Cambria"/>
              <a:ea typeface="Cambria"/>
              <a:cs typeface="Cambria"/>
              <a:sym typeface="Cambria"/>
            </a:endParaRPr>
          </a:p>
        </p:txBody>
      </p:sp>
      <p:sp>
        <p:nvSpPr>
          <p:cNvPr id="7" name="Shape 315"/>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lvl="0">
              <a:spcBef>
                <a:spcPts val="0"/>
              </a:spcBef>
              <a:buSzPct val="25000"/>
            </a:pPr>
            <a:r>
              <a:rPr lang="en-US" sz="1600" dirty="0">
                <a:solidFill>
                  <a:schemeClr val="dk1"/>
                </a:solidFill>
                <a:latin typeface="Cambria" panose="02040503050406030204" pitchFamily="18" charset="0"/>
                <a:ea typeface="Times New Roman"/>
                <a:cs typeface="Times New Roman"/>
                <a:sym typeface="Times New Roman"/>
              </a:rPr>
              <a:t>The Materials sector of the market encompasses a wide range of commodity-related manufacturing industries. This sector includes companies engaged in chemicals, construction materials, packaging products, metals and mining, paper products, and materials sector ETFs. </a:t>
            </a:r>
            <a:endParaRPr lang="en" sz="1600" dirty="0">
              <a:solidFill>
                <a:schemeClr val="dk1"/>
              </a:solidFill>
              <a:latin typeface="Cambria" panose="02040503050406030204" pitchFamily="18" charset="0"/>
              <a:ea typeface="Times New Roman"/>
              <a:cs typeface="Times New Roman"/>
              <a:sym typeface="Times New Roman"/>
            </a:endParaRPr>
          </a:p>
        </p:txBody>
      </p:sp>
      <p:grpSp>
        <p:nvGrpSpPr>
          <p:cNvPr id="8" name="Shape 265">
            <a:extLst>
              <a:ext uri="{FF2B5EF4-FFF2-40B4-BE49-F238E27FC236}">
                <a16:creationId xmlns:a16="http://schemas.microsoft.com/office/drawing/2014/main" xmlns="" id="{8919F62D-1681-41C3-BBBE-79DB9C3399D5}"/>
              </a:ext>
            </a:extLst>
          </p:cNvPr>
          <p:cNvGrpSpPr/>
          <p:nvPr/>
        </p:nvGrpSpPr>
        <p:grpSpPr>
          <a:xfrm>
            <a:off x="180757" y="3338609"/>
            <a:ext cx="3751613" cy="2660839"/>
            <a:chOff x="0" y="740660"/>
            <a:chExt cx="3098312" cy="1972455"/>
          </a:xfrm>
        </p:grpSpPr>
        <p:sp>
          <p:nvSpPr>
            <p:cNvPr id="9" name="Shape 266">
              <a:extLst>
                <a:ext uri="{FF2B5EF4-FFF2-40B4-BE49-F238E27FC236}">
                  <a16:creationId xmlns:a16="http://schemas.microsoft.com/office/drawing/2014/main" xmlns="" id="{7AA67537-31F0-4DB4-B439-5839B5505EF9}"/>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94EF2F80-0EF0-4F0E-A74B-EF571146F95C}"/>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AB65878F-B05C-4B70-AD03-E1DB732D795F}"/>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F17F1E91-E057-4AA5-8C88-FD07D95BCB0A}"/>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A5B1095A-5781-4E45-9258-89FBFB87B50C}"/>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25EB26E1-D31E-48A8-9058-5D45F05360B1}"/>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EA6888A8-36EF-4A8A-A8DD-BF1002A6928D}"/>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A11B82BC-C236-4832-A648-533304BE729B}"/>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pic>
        <p:nvPicPr>
          <p:cNvPr id="17" name="Picture 16">
            <a:extLst>
              <a:ext uri="{FF2B5EF4-FFF2-40B4-BE49-F238E27FC236}">
                <a16:creationId xmlns:a16="http://schemas.microsoft.com/office/drawing/2014/main" xmlns="" id="{D608E13D-EAAC-44A9-AAF1-B0B06FE25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728" y="3561004"/>
            <a:ext cx="5327753" cy="2435840"/>
          </a:xfrm>
          <a:prstGeom prst="rect">
            <a:avLst/>
          </a:prstGeom>
        </p:spPr>
      </p:pic>
      <p:sp>
        <p:nvSpPr>
          <p:cNvPr id="2" name="Rectangle 1">
            <a:extLst>
              <a:ext uri="{FF2B5EF4-FFF2-40B4-BE49-F238E27FC236}">
                <a16:creationId xmlns:a16="http://schemas.microsoft.com/office/drawing/2014/main" xmlns="" id="{8513C3FF-900D-4028-AF72-DF6DCA4CA3FF}"/>
              </a:ext>
            </a:extLst>
          </p:cNvPr>
          <p:cNvSpPr/>
          <p:nvPr/>
        </p:nvSpPr>
        <p:spPr>
          <a:xfrm>
            <a:off x="535189" y="3814839"/>
            <a:ext cx="1544405" cy="1815882"/>
          </a:xfrm>
          <a:prstGeom prst="rect">
            <a:avLst/>
          </a:prstGeom>
        </p:spPr>
        <p:txBody>
          <a:bodyPr wrap="square">
            <a:spAutoFit/>
          </a:bodyPr>
          <a:lstStyle/>
          <a:p>
            <a:pPr lvl="0">
              <a:buClr>
                <a:schemeClr val="dk1"/>
              </a:buClr>
              <a:buSzPct val="25000"/>
            </a:pPr>
            <a:r>
              <a:rPr lang="en-US" sz="1400" dirty="0">
                <a:solidFill>
                  <a:schemeClr val="dk1"/>
                </a:solidFill>
                <a:latin typeface="Cambria" panose="02040503050406030204" pitchFamily="18" charset="0"/>
                <a:ea typeface="Calibri"/>
                <a:cs typeface="Calibri"/>
                <a:sym typeface="Calibri"/>
              </a:rPr>
              <a:t>-Devastation from the 2017 hurricane season</a:t>
            </a:r>
          </a:p>
          <a:p>
            <a:pPr lvl="0">
              <a:buClr>
                <a:schemeClr val="dk1"/>
              </a:buClr>
              <a:buSzPct val="25000"/>
            </a:pPr>
            <a:r>
              <a:rPr lang="en" sz="1400" dirty="0">
                <a:latin typeface="Cambria" panose="02040503050406030204" pitchFamily="18" charset="0"/>
                <a:ea typeface="Calibri"/>
                <a:cs typeface="Calibri"/>
                <a:sym typeface="Calibri"/>
              </a:rPr>
              <a:t>-Increase</a:t>
            </a:r>
            <a:r>
              <a:rPr lang="en-US" sz="1400" dirty="0">
                <a:solidFill>
                  <a:schemeClr val="dk1"/>
                </a:solidFill>
                <a:latin typeface="Cambria" panose="02040503050406030204" pitchFamily="18" charset="0"/>
                <a:ea typeface="Calibri"/>
                <a:cs typeface="Calibri"/>
                <a:sym typeface="Calibri"/>
              </a:rPr>
              <a:t> in mergers and acquisitions</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Low unemployment</a:t>
            </a:r>
            <a:endParaRPr lang="en" sz="1400" dirty="0">
              <a:solidFill>
                <a:schemeClr val="dk1"/>
              </a:solidFill>
              <a:latin typeface="Cambria" panose="02040503050406030204" pitchFamily="18" charset="0"/>
              <a:ea typeface="Calibri"/>
              <a:cs typeface="Calibri"/>
              <a:sym typeface="Calibri"/>
            </a:endParaRPr>
          </a:p>
        </p:txBody>
      </p:sp>
      <p:sp>
        <p:nvSpPr>
          <p:cNvPr id="5" name="Rectangle 4">
            <a:extLst>
              <a:ext uri="{FF2B5EF4-FFF2-40B4-BE49-F238E27FC236}">
                <a16:creationId xmlns:a16="http://schemas.microsoft.com/office/drawing/2014/main" xmlns="" id="{922A9260-CA2B-48AF-BDA7-C4CC550E892F}"/>
              </a:ext>
            </a:extLst>
          </p:cNvPr>
          <p:cNvSpPr/>
          <p:nvPr/>
        </p:nvSpPr>
        <p:spPr>
          <a:xfrm>
            <a:off x="2242042" y="3724329"/>
            <a:ext cx="1544405" cy="2246769"/>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-L</a:t>
            </a:r>
            <a:r>
              <a:rPr lang="en" sz="1400" dirty="0">
                <a:solidFill>
                  <a:schemeClr val="dk1"/>
                </a:solidFill>
                <a:latin typeface="Cambria" panose="02040503050406030204" pitchFamily="18" charset="0"/>
                <a:ea typeface="Calibri"/>
                <a:cs typeface="Calibri"/>
                <a:sym typeface="Calibri"/>
              </a:rPr>
              <a:t>ow commodity prices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Chinese demand might be slowing down</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panose="02040503050406030204" pitchFamily="18" charset="0"/>
                <a:ea typeface="Calibri"/>
                <a:cs typeface="Calibri"/>
                <a:sym typeface="Calibri"/>
              </a:rPr>
              <a:t>-</a:t>
            </a:r>
            <a:r>
              <a:rPr lang="en" sz="1400" dirty="0">
                <a:latin typeface="Cambria" panose="02040503050406030204" pitchFamily="18" charset="0"/>
                <a:ea typeface="Calibri"/>
                <a:cs typeface="Calibri"/>
                <a:sym typeface="Calibri"/>
              </a:rPr>
              <a:t>I</a:t>
            </a:r>
            <a:r>
              <a:rPr lang="en" sz="1400" dirty="0">
                <a:solidFill>
                  <a:schemeClr val="dk1"/>
                </a:solidFill>
                <a:latin typeface="Cambria" panose="02040503050406030204" pitchFamily="18" charset="0"/>
                <a:ea typeface="Calibri"/>
                <a:cs typeface="Calibri"/>
                <a:sym typeface="Calibri"/>
              </a:rPr>
              <a:t>mpacted by cyclical demand and volatility in raw material and energy prices</a:t>
            </a:r>
          </a:p>
        </p:txBody>
      </p:sp>
    </p:spTree>
    <p:extLst>
      <p:ext uri="{BB962C8B-B14F-4D97-AF65-F5344CB8AC3E}">
        <p14:creationId xmlns:p14="http://schemas.microsoft.com/office/powerpoint/2010/main" val="3408310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3318" y="6534150"/>
            <a:ext cx="508000" cy="228600"/>
          </a:xfrm>
        </p:spPr>
        <p:txBody>
          <a:bodyPr/>
          <a:lstStyle/>
          <a:p>
            <a:fld id="{C4C5411A-C02D-49EF-A313-6C2D6A9C6A32}" type="slidenum">
              <a:rPr lang="en-US" smtClean="0">
                <a:solidFill>
                  <a:prstClr val="black"/>
                </a:solidFill>
              </a:rPr>
              <a:pPr/>
              <a:t>22</a:t>
            </a:fld>
            <a:endParaRPr lang="en-US" dirty="0">
              <a:solidFill>
                <a:prstClr val="black"/>
              </a:solidFill>
            </a:endParaRPr>
          </a:p>
        </p:txBody>
      </p:sp>
      <p:sp>
        <p:nvSpPr>
          <p:cNvPr id="3" name="Shape 329"/>
          <p:cNvSpPr/>
          <p:nvPr/>
        </p:nvSpPr>
        <p:spPr>
          <a:xfrm>
            <a:off x="9346999" y="1219408"/>
            <a:ext cx="2136319" cy="5181392"/>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FF0000"/>
                </a:solidFill>
                <a:latin typeface="Cambria"/>
                <a:ea typeface="Cambria"/>
                <a:cs typeface="Cambria"/>
                <a:sym typeface="Cambria"/>
              </a:rPr>
              <a:t>-10.91%</a:t>
            </a: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171450" lvl="0" indent="-171450">
              <a:buFont typeface="Arial" charset="0"/>
              <a:buChar char="•"/>
            </a:pPr>
            <a:r>
              <a:rPr lang="en-US" sz="1600" dirty="0">
                <a:solidFill>
                  <a:schemeClr val="dk1"/>
                </a:solidFill>
                <a:latin typeface="Cambria"/>
                <a:ea typeface="Cambria"/>
                <a:cs typeface="Cambria"/>
                <a:sym typeface="Cambria"/>
              </a:rPr>
              <a:t>Vanguard </a:t>
            </a:r>
            <a:r>
              <a:rPr lang="en-US" sz="1600" dirty="0" err="1">
                <a:solidFill>
                  <a:schemeClr val="dk1"/>
                </a:solidFill>
                <a:latin typeface="Cambria"/>
                <a:ea typeface="Cambria"/>
                <a:cs typeface="Cambria"/>
                <a:sym typeface="Cambria"/>
              </a:rPr>
              <a:t>Telecomm</a:t>
            </a:r>
            <a:r>
              <a:rPr lang="en-US" sz="1600" dirty="0">
                <a:solidFill>
                  <a:schemeClr val="dk1"/>
                </a:solidFill>
                <a:latin typeface="Cambria"/>
                <a:ea typeface="Cambria"/>
                <a:cs typeface="Cambria"/>
                <a:sym typeface="Cambria"/>
              </a:rPr>
              <a:t> ETF (VOX)</a:t>
            </a:r>
          </a:p>
          <a:p>
            <a:pPr marL="171450" lvl="0" indent="-171450">
              <a:buFont typeface="Arial" charset="0"/>
              <a:buChar char="•"/>
            </a:pPr>
            <a:r>
              <a:rPr lang="en-US" sz="1600" dirty="0">
                <a:solidFill>
                  <a:schemeClr val="dk1"/>
                </a:solidFill>
                <a:latin typeface="Cambria"/>
                <a:ea typeface="Cambria"/>
                <a:cs typeface="Cambria"/>
                <a:sym typeface="Cambria"/>
              </a:rPr>
              <a:t>Comcast Corporation (CMCSA)</a:t>
            </a: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220128" indent="-220128">
              <a:buClr>
                <a:schemeClr val="dk1"/>
              </a:buClr>
              <a:buSzPct val="100000"/>
              <a:buFont typeface="Arial"/>
              <a:buChar char="•"/>
            </a:pPr>
            <a:r>
              <a:rPr lang="en" sz="1600" dirty="0">
                <a:solidFill>
                  <a:schemeClr val="dk1"/>
                </a:solidFill>
                <a:latin typeface="Cambria"/>
                <a:ea typeface="Cambria"/>
                <a:cs typeface="Cambria"/>
                <a:sym typeface="Cambria"/>
              </a:rPr>
              <a:t>AT&amp;</a:t>
            </a:r>
            <a:r>
              <a:rPr lang="en-US" sz="1600" dirty="0">
                <a:solidFill>
                  <a:schemeClr val="dk1"/>
                </a:solidFill>
                <a:latin typeface="Cambria"/>
                <a:ea typeface="Cambria"/>
                <a:cs typeface="Cambria"/>
                <a:sym typeface="Cambria"/>
              </a:rPr>
              <a:t>T (T)</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Verizon Communications, Inc. (VZ)</a:t>
            </a: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325"/>
          <p:cNvSpPr txBox="1">
            <a:spLocks noGrp="1"/>
          </p:cNvSpPr>
          <p:nvPr>
            <p:ph type="title"/>
          </p:nvPr>
        </p:nvSpPr>
        <p:spPr>
          <a:xfrm>
            <a:off x="595100" y="437324"/>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Telecommunications Services</a:t>
            </a:r>
            <a:endParaRPr lang="en" sz="4800" dirty="0">
              <a:solidFill>
                <a:schemeClr val="dk1"/>
              </a:solidFill>
              <a:latin typeface="Cambria"/>
              <a:ea typeface="Cambria"/>
              <a:cs typeface="Cambria"/>
              <a:sym typeface="Cambria"/>
            </a:endParaRPr>
          </a:p>
        </p:txBody>
      </p:sp>
      <p:sp>
        <p:nvSpPr>
          <p:cNvPr id="7" name="Shape 326"/>
          <p:cNvSpPr txBox="1">
            <a:spLocks noGrp="1"/>
          </p:cNvSpPr>
          <p:nvPr>
            <p:ph type="body" idx="1"/>
          </p:nvPr>
        </p:nvSpPr>
        <p:spPr>
          <a:xfrm>
            <a:off x="595100" y="1262731"/>
            <a:ext cx="8839200" cy="2895600"/>
          </a:xfrm>
          <a:prstGeom prst="rect">
            <a:avLst/>
          </a:prstGeom>
          <a:noFill/>
          <a:ln>
            <a:noFill/>
          </a:ln>
        </p:spPr>
        <p:txBody>
          <a:bodyPr vert="horz" lIns="91433" tIns="45700" rIns="91433" bIns="45700" rtlCol="0" anchor="t" anchorCtr="0">
            <a:noAutofit/>
          </a:bodyPr>
          <a:lstStyle/>
          <a:p>
            <a:pPr lvl="0">
              <a:buSzPct val="25000"/>
            </a:pPr>
            <a:r>
              <a:rPr lang="en-US" sz="1600" dirty="0">
                <a:solidFill>
                  <a:schemeClr val="tx1"/>
                </a:solidFill>
                <a:latin typeface="Cambria" charset="0"/>
                <a:ea typeface="Cambria" charset="0"/>
                <a:cs typeface="Cambria" charset="0"/>
              </a:rPr>
              <a:t>The Telecommunications sector, or telecom, consists of companies that provide communications services primarily through fixed-line, cellular, wireless, high bandwidth, and/or fiber-optic cable networks. The sector can be split into three sub-industries; integrated or diversified telecommunication services, alternative carriers, and wireless telecommunication services.</a:t>
            </a:r>
            <a:endParaRPr lang="en" sz="1600" dirty="0">
              <a:solidFill>
                <a:schemeClr val="tx1"/>
              </a:solidFill>
              <a:latin typeface="Cambria" charset="0"/>
              <a:ea typeface="Cambria" charset="0"/>
              <a:cs typeface="Cambria" charset="0"/>
              <a:sym typeface="Times New Roman"/>
            </a:endParaRPr>
          </a:p>
        </p:txBody>
      </p:sp>
      <p:grpSp>
        <p:nvGrpSpPr>
          <p:cNvPr id="8" name="Shape 265">
            <a:extLst>
              <a:ext uri="{FF2B5EF4-FFF2-40B4-BE49-F238E27FC236}">
                <a16:creationId xmlns:a16="http://schemas.microsoft.com/office/drawing/2014/main" xmlns="" id="{7C667B44-EC2C-4BD8-B869-5E5E5BBB8240}"/>
              </a:ext>
            </a:extLst>
          </p:cNvPr>
          <p:cNvGrpSpPr/>
          <p:nvPr/>
        </p:nvGrpSpPr>
        <p:grpSpPr>
          <a:xfrm>
            <a:off x="235039" y="3271998"/>
            <a:ext cx="3751613" cy="2660839"/>
            <a:chOff x="0" y="740660"/>
            <a:chExt cx="3098312" cy="1972455"/>
          </a:xfrm>
        </p:grpSpPr>
        <p:sp>
          <p:nvSpPr>
            <p:cNvPr id="9" name="Shape 266">
              <a:extLst>
                <a:ext uri="{FF2B5EF4-FFF2-40B4-BE49-F238E27FC236}">
                  <a16:creationId xmlns:a16="http://schemas.microsoft.com/office/drawing/2014/main" xmlns="" id="{F9AA2E5A-93C3-4A1B-9BAC-23C2A4C8B0C4}"/>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6E911AA6-6F2D-49B4-B7B0-0852A9824C99}"/>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2A006952-FB67-4A7B-A297-550A12260D4F}"/>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90CE91E1-9CE7-42B1-9A05-1921FDDC30ED}"/>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E84BADBF-274E-4E5F-B576-87704E2E24C9}"/>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83A12F28-B781-44B3-B38F-2D13D0F765CB}"/>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B13B43CA-A69E-4113-9E1A-C018A226BBCF}"/>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5931396F-666A-4EBE-9A3D-9EC8AF92295A}"/>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pic>
        <p:nvPicPr>
          <p:cNvPr id="17" name="Picture 16">
            <a:extLst>
              <a:ext uri="{FF2B5EF4-FFF2-40B4-BE49-F238E27FC236}">
                <a16:creationId xmlns:a16="http://schemas.microsoft.com/office/drawing/2014/main" xmlns="" id="{8A1BD3D7-4A57-46B0-BEB0-53E1CE1F1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713" y="3561004"/>
            <a:ext cx="4709988" cy="2414441"/>
          </a:xfrm>
          <a:prstGeom prst="rect">
            <a:avLst/>
          </a:prstGeom>
        </p:spPr>
      </p:pic>
      <p:sp>
        <p:nvSpPr>
          <p:cNvPr id="2" name="Rectangle 1">
            <a:extLst>
              <a:ext uri="{FF2B5EF4-FFF2-40B4-BE49-F238E27FC236}">
                <a16:creationId xmlns:a16="http://schemas.microsoft.com/office/drawing/2014/main" xmlns="" id="{032B0EAF-8C9D-456A-A2B2-22C4CAD46C11}"/>
              </a:ext>
            </a:extLst>
          </p:cNvPr>
          <p:cNvSpPr/>
          <p:nvPr/>
        </p:nvSpPr>
        <p:spPr>
          <a:xfrm>
            <a:off x="672053" y="3810104"/>
            <a:ext cx="1407591" cy="1815882"/>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Increased demand for smartphones </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charset="0"/>
                <a:ea typeface="Calibri"/>
                <a:cs typeface="Calibri"/>
                <a:sym typeface="Calibri"/>
              </a:rPr>
              <a:t>-L</a:t>
            </a:r>
            <a:r>
              <a:rPr lang="en-US" sz="1400" dirty="0" err="1">
                <a:latin typeface="Cambria" charset="0"/>
                <a:ea typeface="Cambria" charset="0"/>
                <a:cs typeface="Cambria" charset="0"/>
              </a:rPr>
              <a:t>arge</a:t>
            </a:r>
            <a:r>
              <a:rPr lang="en-US" sz="1400" dirty="0">
                <a:latin typeface="Cambria" charset="0"/>
                <a:ea typeface="Cambria" charset="0"/>
                <a:cs typeface="Cambria" charset="0"/>
              </a:rPr>
              <a:t> firms are looking to expand and acquire smaller companies</a:t>
            </a:r>
            <a:endParaRPr lang="en" sz="1400" dirty="0">
              <a:solidFill>
                <a:schemeClr val="dk1"/>
              </a:solidFill>
              <a:latin typeface="Cambria" charset="0"/>
              <a:ea typeface="Cambria" charset="0"/>
              <a:cs typeface="Cambria" charset="0"/>
              <a:sym typeface="Calibri"/>
            </a:endParaRPr>
          </a:p>
        </p:txBody>
      </p:sp>
      <p:sp>
        <p:nvSpPr>
          <p:cNvPr id="5" name="Rectangle 4">
            <a:extLst>
              <a:ext uri="{FF2B5EF4-FFF2-40B4-BE49-F238E27FC236}">
                <a16:creationId xmlns:a16="http://schemas.microsoft.com/office/drawing/2014/main" xmlns="" id="{2E806A69-1DD1-45BB-83CE-AE81C9A304E8}"/>
              </a:ext>
            </a:extLst>
          </p:cNvPr>
          <p:cNvSpPr/>
          <p:nvPr/>
        </p:nvSpPr>
        <p:spPr>
          <a:xfrm>
            <a:off x="2178235" y="3810104"/>
            <a:ext cx="1616272" cy="2031325"/>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a:t>
            </a:r>
            <a:r>
              <a:rPr lang="en-US" sz="1400" dirty="0">
                <a:latin typeface="Cambria" panose="02040503050406030204" pitchFamily="18" charset="0"/>
                <a:ea typeface="Calibri"/>
                <a:cs typeface="Calibri"/>
                <a:sym typeface="Calibri"/>
              </a:rPr>
              <a:t>”Cord-cutting”</a:t>
            </a:r>
            <a:r>
              <a:rPr lang="en" sz="1400" dirty="0">
                <a:latin typeface="Cambria" panose="02040503050406030204" pitchFamily="18" charset="0"/>
                <a:ea typeface="Calibri"/>
                <a:cs typeface="Calibri"/>
                <a:sym typeface="Calibri"/>
              </a:rPr>
              <a:t> </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charset="0"/>
                <a:ea typeface="Calibri"/>
                <a:cs typeface="Calibri"/>
                <a:sym typeface="Calibri"/>
              </a:rPr>
              <a:t>-I</a:t>
            </a:r>
            <a:r>
              <a:rPr lang="en" sz="1400" dirty="0">
                <a:latin typeface="Cambria" charset="0"/>
                <a:ea typeface="Cambria" charset="0"/>
                <a:cs typeface="Cambria" charset="0"/>
              </a:rPr>
              <a:t>ncreased competition from communications and media companies in the consumer discretionary index</a:t>
            </a:r>
            <a:endParaRPr lang="en" sz="1400" dirty="0">
              <a:solidFill>
                <a:schemeClr val="dk1"/>
              </a:solidFill>
              <a:latin typeface="Cambria" charset="0"/>
              <a:ea typeface="Cambria" charset="0"/>
              <a:cs typeface="Cambria" charset="0"/>
              <a:sym typeface="Calibri"/>
            </a:endParaRPr>
          </a:p>
        </p:txBody>
      </p:sp>
    </p:spTree>
    <p:extLst>
      <p:ext uri="{BB962C8B-B14F-4D97-AF65-F5344CB8AC3E}">
        <p14:creationId xmlns:p14="http://schemas.microsoft.com/office/powerpoint/2010/main" val="1600926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81339"/>
            <a:ext cx="508000" cy="228600"/>
          </a:xfrm>
        </p:spPr>
        <p:txBody>
          <a:bodyPr/>
          <a:lstStyle/>
          <a:p>
            <a:fld id="{C4C5411A-C02D-49EF-A313-6C2D6A9C6A32}" type="slidenum">
              <a:rPr lang="en-US" smtClean="0">
                <a:solidFill>
                  <a:prstClr val="black"/>
                </a:solidFill>
              </a:rPr>
              <a:pPr/>
              <a:t>23</a:t>
            </a:fld>
            <a:endParaRPr lang="en-US" dirty="0">
              <a:solidFill>
                <a:prstClr val="black"/>
              </a:solidFill>
            </a:endParaRPr>
          </a:p>
        </p:txBody>
      </p:sp>
      <p:sp>
        <p:nvSpPr>
          <p:cNvPr id="3" name="Shape 341"/>
          <p:cNvSpPr/>
          <p:nvPr/>
        </p:nvSpPr>
        <p:spPr>
          <a:xfrm>
            <a:off x="9479581" y="792480"/>
            <a:ext cx="2136319" cy="5583936"/>
          </a:xfrm>
          <a:prstGeom prst="rect">
            <a:avLst/>
          </a:prstGeom>
          <a:solidFill>
            <a:srgbClr val="DDDDDD"/>
          </a:solidFill>
          <a:ln w="12700" cap="flat" cmpd="sng">
            <a:solidFill>
              <a:srgbClr val="BFBFBF"/>
            </a:solidFill>
            <a:prstDash val="solid"/>
            <a:miter/>
            <a:headEnd type="none" w="med" len="med"/>
            <a:tailEnd type="none" w="med" len="med"/>
          </a:ln>
        </p:spPr>
        <p:txBody>
          <a:bodyPr lIns="91433" tIns="45700" rIns="91433" bIns="45700" anchor="t" anchorCtr="0">
            <a:noAutofit/>
          </a:bodyPr>
          <a:lstStyle/>
          <a:p>
            <a:pPr>
              <a:buSzPct val="25000"/>
            </a:pPr>
            <a:r>
              <a:rPr lang="en" sz="1867" u="sng" dirty="0">
                <a:solidFill>
                  <a:schemeClr val="dk1"/>
                </a:solidFill>
                <a:latin typeface="Cambria"/>
                <a:ea typeface="Cambria"/>
                <a:cs typeface="Cambria"/>
                <a:sym typeface="Cambria"/>
              </a:rPr>
              <a:t>Performance </a:t>
            </a:r>
            <a:r>
              <a:rPr lang="en" sz="1333" u="sng" dirty="0">
                <a:solidFill>
                  <a:schemeClr val="dk1"/>
                </a:solidFill>
                <a:latin typeface="Cambria"/>
                <a:ea typeface="Cambria"/>
                <a:cs typeface="Cambria"/>
                <a:sym typeface="Cambria"/>
              </a:rPr>
              <a:t>(YTD)</a:t>
            </a:r>
            <a:r>
              <a:rPr lang="en" sz="1867" u="sng" dirty="0">
                <a:solidFill>
                  <a:schemeClr val="dk1"/>
                </a:solidFill>
                <a:latin typeface="Cambria"/>
                <a:ea typeface="Cambria"/>
                <a:cs typeface="Cambria"/>
                <a:sym typeface="Cambria"/>
              </a:rPr>
              <a:t>: </a:t>
            </a:r>
          </a:p>
          <a:p>
            <a:pPr algn="ctr">
              <a:buSzPct val="25000"/>
            </a:pPr>
            <a:r>
              <a:rPr lang="en" sz="3333" dirty="0">
                <a:solidFill>
                  <a:srgbClr val="005A3C"/>
                </a:solidFill>
                <a:latin typeface="Cambria"/>
                <a:ea typeface="Cambria"/>
                <a:cs typeface="Cambria"/>
                <a:sym typeface="Cambria"/>
              </a:rPr>
              <a:t>13.70%</a:t>
            </a:r>
            <a:endParaRPr lang="en" sz="3333" dirty="0">
              <a:solidFill>
                <a:srgbClr val="38761D"/>
              </a:solidFill>
              <a:latin typeface="Cambria"/>
              <a:ea typeface="Cambria"/>
              <a:cs typeface="Cambria"/>
              <a:sym typeface="Cambria"/>
            </a:endParaRPr>
          </a:p>
          <a:p>
            <a:pPr algn="ctr"/>
            <a:endParaRPr sz="1867" u="sng"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Portfolio:</a:t>
            </a:r>
          </a:p>
          <a:p>
            <a:pPr marL="220128" indent="-220128">
              <a:buClr>
                <a:schemeClr val="dk1"/>
              </a:buClr>
              <a:buSzPct val="100000"/>
              <a:buFont typeface="Arial"/>
              <a:buChar char="•"/>
            </a:pPr>
            <a:r>
              <a:rPr lang="en-US" sz="1600" dirty="0">
                <a:solidFill>
                  <a:schemeClr val="dk1"/>
                </a:solidFill>
                <a:latin typeface="Cambria"/>
                <a:ea typeface="Cambria"/>
                <a:cs typeface="Cambria"/>
                <a:sym typeface="Cambria"/>
              </a:rPr>
              <a:t>Utilities ETF (XLU)</a:t>
            </a:r>
            <a:endParaRPr lang="en" sz="1600" dirty="0">
              <a:solidFill>
                <a:schemeClr val="dk1"/>
              </a:solidFill>
              <a:latin typeface="Cambria"/>
              <a:ea typeface="Cambria"/>
              <a:cs typeface="Cambria"/>
              <a:sym typeface="Cambria"/>
            </a:endParaRPr>
          </a:p>
          <a:p>
            <a:endParaRPr sz="1867" dirty="0">
              <a:solidFill>
                <a:schemeClr val="dk1"/>
              </a:solidFill>
              <a:latin typeface="Cambria"/>
              <a:ea typeface="Cambria"/>
              <a:cs typeface="Cambria"/>
              <a:sym typeface="Cambria"/>
            </a:endParaRPr>
          </a:p>
          <a:p>
            <a:pPr>
              <a:buSzPct val="25000"/>
            </a:pPr>
            <a:r>
              <a:rPr lang="en" sz="1867" u="sng" dirty="0">
                <a:solidFill>
                  <a:schemeClr val="dk1"/>
                </a:solidFill>
                <a:latin typeface="Cambria"/>
                <a:ea typeface="Cambria"/>
                <a:cs typeface="Cambria"/>
                <a:sym typeface="Cambria"/>
              </a:rPr>
              <a:t>Stocks to Watch:</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NextEra Energy (NEE)</a:t>
            </a:r>
          </a:p>
          <a:p>
            <a:pPr marL="177800" lvl="0" indent="-171450">
              <a:buClr>
                <a:schemeClr val="dk1"/>
              </a:buClr>
              <a:buFont typeface="Arial" charset="0"/>
              <a:buChar char="•"/>
            </a:pPr>
            <a:r>
              <a:rPr lang="en-US" sz="1600" dirty="0">
                <a:solidFill>
                  <a:schemeClr val="dk1"/>
                </a:solidFill>
                <a:latin typeface="Cambria"/>
                <a:ea typeface="Cambria"/>
                <a:cs typeface="Cambria"/>
                <a:sym typeface="Cambria"/>
              </a:rPr>
              <a:t>Atlantic Yield Plc (ABY)</a:t>
            </a:r>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600" dirty="0">
              <a:solidFill>
                <a:schemeClr val="dk1"/>
              </a:solidFill>
              <a:latin typeface="Cambria"/>
              <a:ea typeface="Cambria"/>
              <a:cs typeface="Cambria"/>
              <a:sym typeface="Cambria"/>
            </a:endParaRPr>
          </a:p>
          <a:p>
            <a:pPr marL="220128" indent="-220128">
              <a:buClr>
                <a:schemeClr val="dk1"/>
              </a:buClr>
            </a:pPr>
            <a:endParaRPr sz="1600" dirty="0">
              <a:solidFill>
                <a:schemeClr val="dk1"/>
              </a:solidFill>
              <a:latin typeface="Cambria"/>
              <a:ea typeface="Cambria"/>
              <a:cs typeface="Cambria"/>
              <a:sym typeface="Cambria"/>
            </a:endParaRPr>
          </a:p>
          <a:p>
            <a:endParaRPr sz="1067" dirty="0">
              <a:solidFill>
                <a:schemeClr val="dk1"/>
              </a:solidFill>
              <a:latin typeface="Cambria"/>
              <a:ea typeface="Cambria"/>
              <a:cs typeface="Cambria"/>
              <a:sym typeface="Cambria"/>
            </a:endParaRPr>
          </a:p>
        </p:txBody>
      </p:sp>
      <p:sp>
        <p:nvSpPr>
          <p:cNvPr id="6" name="Shape 336"/>
          <p:cNvSpPr txBox="1">
            <a:spLocks noGrp="1"/>
          </p:cNvSpPr>
          <p:nvPr>
            <p:ph type="title"/>
          </p:nvPr>
        </p:nvSpPr>
        <p:spPr>
          <a:xfrm>
            <a:off x="590941" y="4589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Utilities</a:t>
            </a:r>
            <a:endParaRPr lang="en" dirty="0">
              <a:solidFill>
                <a:schemeClr val="dk1"/>
              </a:solidFill>
              <a:latin typeface="Cambria"/>
              <a:ea typeface="Cambria"/>
              <a:cs typeface="Cambria"/>
              <a:sym typeface="Cambria"/>
            </a:endParaRPr>
          </a:p>
        </p:txBody>
      </p:sp>
      <p:sp>
        <p:nvSpPr>
          <p:cNvPr id="7" name="Shape 337"/>
          <p:cNvSpPr txBox="1">
            <a:spLocks noGrp="1"/>
          </p:cNvSpPr>
          <p:nvPr>
            <p:ph type="body" idx="1"/>
          </p:nvPr>
        </p:nvSpPr>
        <p:spPr>
          <a:xfrm>
            <a:off x="595089" y="1262744"/>
            <a:ext cx="8839196" cy="2435840"/>
          </a:xfrm>
          <a:prstGeom prst="rect">
            <a:avLst/>
          </a:prstGeom>
          <a:noFill/>
          <a:ln>
            <a:noFill/>
          </a:ln>
        </p:spPr>
        <p:txBody>
          <a:bodyPr vert="horz" lIns="91433" tIns="45700" rIns="91433" bIns="45700" rtlCol="0" anchor="t" anchorCtr="0">
            <a:noAutofit/>
          </a:bodyPr>
          <a:lstStyle/>
          <a:p>
            <a:pPr lvl="0">
              <a:buSzPct val="25000"/>
            </a:pPr>
            <a:r>
              <a:rPr lang="en-US" sz="1600" dirty="0">
                <a:solidFill>
                  <a:schemeClr val="tx1"/>
                </a:solidFill>
                <a:latin typeface="Cambria" charset="0"/>
                <a:ea typeface="Cambria" charset="0"/>
                <a:cs typeface="Cambria" charset="0"/>
              </a:rPr>
              <a:t>The Utilities Sector is comprised of four distinct industries: gas, water, and electric firms, as well as independent companies that produce or distribute power. Utilities falls under the defensive super sector. In order to provide this huge amount of power to large amounts of homes and businesses, utility companies need to undertake a serious amount of infrastructure, and to do that must hold a lot of debt. </a:t>
            </a:r>
            <a:r>
              <a:rPr lang="en" sz="1467" dirty="0">
                <a:solidFill>
                  <a:schemeClr val="tx1"/>
                </a:solidFill>
                <a:latin typeface="Cambria"/>
                <a:ea typeface="Cambria"/>
                <a:cs typeface="Cambria"/>
                <a:sym typeface="Cambria"/>
              </a:rPr>
              <a:t> </a:t>
            </a:r>
          </a:p>
        </p:txBody>
      </p:sp>
      <p:grpSp>
        <p:nvGrpSpPr>
          <p:cNvPr id="8" name="Shape 265">
            <a:extLst>
              <a:ext uri="{FF2B5EF4-FFF2-40B4-BE49-F238E27FC236}">
                <a16:creationId xmlns:a16="http://schemas.microsoft.com/office/drawing/2014/main" xmlns="" id="{9A29DAD7-28CB-4FB5-9745-2167BAF515A8}"/>
              </a:ext>
            </a:extLst>
          </p:cNvPr>
          <p:cNvGrpSpPr/>
          <p:nvPr/>
        </p:nvGrpSpPr>
        <p:grpSpPr>
          <a:xfrm>
            <a:off x="184899" y="3305478"/>
            <a:ext cx="3751613" cy="2660839"/>
            <a:chOff x="0" y="740660"/>
            <a:chExt cx="3098312" cy="1972455"/>
          </a:xfrm>
        </p:grpSpPr>
        <p:sp>
          <p:nvSpPr>
            <p:cNvPr id="9" name="Shape 266">
              <a:extLst>
                <a:ext uri="{FF2B5EF4-FFF2-40B4-BE49-F238E27FC236}">
                  <a16:creationId xmlns:a16="http://schemas.microsoft.com/office/drawing/2014/main" xmlns="" id="{8F325622-8076-4B64-9FBB-0BD573561B97}"/>
                </a:ext>
              </a:extLst>
            </p:cNvPr>
            <p:cNvSpPr/>
            <p:nvPr/>
          </p:nvSpPr>
          <p:spPr>
            <a:xfrm>
              <a:off x="278847" y="1019437"/>
              <a:ext cx="2695532" cy="1693678"/>
            </a:xfrm>
            <a:prstGeom prst="rect">
              <a:avLst/>
            </a:prstGeom>
            <a:solidFill>
              <a:srgbClr val="C7DBBF"/>
            </a:solidFill>
            <a:ln w="9525"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0" name="Shape 267">
              <a:extLst>
                <a:ext uri="{FF2B5EF4-FFF2-40B4-BE49-F238E27FC236}">
                  <a16:creationId xmlns:a16="http://schemas.microsoft.com/office/drawing/2014/main" xmlns="" id="{920DFE55-E5DC-43BE-8EE5-4C312BE03E43}"/>
                </a:ext>
              </a:extLst>
            </p:cNvPr>
            <p:cNvSpPr/>
            <p:nvPr/>
          </p:nvSpPr>
          <p:spPr>
            <a:xfrm>
              <a:off x="359404"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1" name="Shape 268">
              <a:extLst>
                <a:ext uri="{FF2B5EF4-FFF2-40B4-BE49-F238E27FC236}">
                  <a16:creationId xmlns:a16="http://schemas.microsoft.com/office/drawing/2014/main" xmlns="" id="{1E25AB37-B6D9-4D4B-AEBD-A47A8E9C4B15}"/>
                </a:ext>
              </a:extLst>
            </p:cNvPr>
            <p:cNvSpPr txBox="1"/>
            <p:nvPr/>
          </p:nvSpPr>
          <p:spPr>
            <a:xfrm>
              <a:off x="359404" y="1182355"/>
              <a:ext cx="1251719" cy="1393035"/>
            </a:xfrm>
            <a:prstGeom prst="rect">
              <a:avLst/>
            </a:prstGeom>
            <a:noFill/>
            <a:ln>
              <a:noFill/>
            </a:ln>
          </p:spPr>
          <p:txBody>
            <a:bodyPr lIns="14300" tIns="14300" rIns="14300" bIns="14300" anchor="t" anchorCtr="0">
              <a:noAutofit/>
            </a:bodyPr>
            <a:lstStyle/>
            <a:p>
              <a:pPr marL="0" marR="0" lvl="0" indent="0" algn="l" rtl="0">
                <a:lnSpc>
                  <a:spcPct val="90000"/>
                </a:lnSpc>
                <a:spcBef>
                  <a:spcPts val="300"/>
                </a:spcBef>
                <a:spcAft>
                  <a:spcPts val="0"/>
                </a:spcAft>
                <a:buClr>
                  <a:schemeClr val="dk1"/>
                </a:buClr>
                <a:buFont typeface="Calibri"/>
                <a:buNone/>
              </a:pPr>
              <a:endParaRPr sz="700" dirty="0">
                <a:solidFill>
                  <a:schemeClr val="dk1"/>
                </a:solidFill>
                <a:latin typeface="Calibri"/>
                <a:ea typeface="Calibri"/>
                <a:cs typeface="Calibri"/>
                <a:sym typeface="Calibri"/>
              </a:endParaRPr>
            </a:p>
          </p:txBody>
        </p:sp>
        <p:sp>
          <p:nvSpPr>
            <p:cNvPr id="12" name="Shape 269">
              <a:extLst>
                <a:ext uri="{FF2B5EF4-FFF2-40B4-BE49-F238E27FC236}">
                  <a16:creationId xmlns:a16="http://schemas.microsoft.com/office/drawing/2014/main" xmlns="" id="{9D755D0C-94B8-49FE-B70D-1E23340178BD}"/>
                </a:ext>
              </a:extLst>
            </p:cNvPr>
            <p:cNvSpPr/>
            <p:nvPr/>
          </p:nvSpPr>
          <p:spPr>
            <a:xfrm>
              <a:off x="1639008" y="1182354"/>
              <a:ext cx="1251718" cy="1191723"/>
            </a:xfrm>
            <a:prstGeom prst="rect">
              <a:avLst/>
            </a:prstGeom>
            <a:noFill/>
            <a:ln>
              <a:noFill/>
            </a:ln>
          </p:spPr>
          <p:txBody>
            <a:bodyPr lIns="68575" tIns="68575" rIns="68575" bIns="68575" anchor="ctr" anchorCtr="0">
              <a:noAutofit/>
            </a:bodyPr>
            <a:lstStyle/>
            <a:p>
              <a:pPr lvl="0">
                <a:spcBef>
                  <a:spcPts val="0"/>
                </a:spcBef>
                <a:buNone/>
              </a:pPr>
              <a:endParaRPr dirty="0"/>
            </a:p>
          </p:txBody>
        </p:sp>
        <p:sp>
          <p:nvSpPr>
            <p:cNvPr id="13" name="Shape 270">
              <a:extLst>
                <a:ext uri="{FF2B5EF4-FFF2-40B4-BE49-F238E27FC236}">
                  <a16:creationId xmlns:a16="http://schemas.microsoft.com/office/drawing/2014/main" xmlns="" id="{219A83D8-86FC-47F9-BD49-5E7BB9B1A28D}"/>
                </a:ext>
              </a:extLst>
            </p:cNvPr>
            <p:cNvSpPr txBox="1"/>
            <p:nvPr/>
          </p:nvSpPr>
          <p:spPr>
            <a:xfrm>
              <a:off x="1666893" y="1209913"/>
              <a:ext cx="1251719" cy="1393037"/>
            </a:xfrm>
            <a:prstGeom prst="rect">
              <a:avLst/>
            </a:prstGeom>
            <a:noFill/>
            <a:ln>
              <a:noFill/>
            </a:ln>
          </p:spPr>
          <p:txBody>
            <a:bodyPr lIns="14300" tIns="14300" rIns="14300" bIns="14300" anchor="t" anchorCtr="0">
              <a:noAutofit/>
            </a:bodyPr>
            <a:lstStyle/>
            <a:p>
              <a:pPr marL="171450" marR="0" lvl="0" indent="-171450" defTabSz="914400" eaLnBrk="1" fontAlgn="auto" latinLnBrk="0" hangingPunct="1">
                <a:lnSpc>
                  <a:spcPct val="100000"/>
                </a:lnSpc>
                <a:spcBef>
                  <a:spcPts val="0"/>
                </a:spcBef>
                <a:spcAft>
                  <a:spcPts val="0"/>
                </a:spcAft>
                <a:buClr>
                  <a:schemeClr val="dk1"/>
                </a:buClr>
                <a:buSzPct val="25000"/>
                <a:buFont typeface="Arial" charset="0"/>
                <a:buChar char="•"/>
                <a:tabLst/>
                <a:defRPr/>
              </a:pPr>
              <a:endParaRPr lang="en" sz="800" dirty="0">
                <a:solidFill>
                  <a:schemeClr val="dk1"/>
                </a:solidFill>
                <a:latin typeface="Cambria" panose="02040503050406030204" pitchFamily="18" charset="0"/>
                <a:ea typeface="Calibri"/>
                <a:cs typeface="Calibri"/>
                <a:sym typeface="Calibri"/>
              </a:endParaRPr>
            </a:p>
          </p:txBody>
        </p:sp>
        <p:sp>
          <p:nvSpPr>
            <p:cNvPr id="14" name="Shape 271">
              <a:extLst>
                <a:ext uri="{FF2B5EF4-FFF2-40B4-BE49-F238E27FC236}">
                  <a16:creationId xmlns:a16="http://schemas.microsoft.com/office/drawing/2014/main" xmlns="" id="{05AFC302-A3E3-43A3-BED9-0507FD65C4D2}"/>
                </a:ext>
              </a:extLst>
            </p:cNvPr>
            <p:cNvSpPr/>
            <p:nvPr/>
          </p:nvSpPr>
          <p:spPr>
            <a:xfrm>
              <a:off x="0" y="740660"/>
              <a:ext cx="526712" cy="526712"/>
            </a:xfrm>
            <a:prstGeom prst="plus">
              <a:avLst>
                <a:gd name="adj" fmla="val 32810"/>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sp>
          <p:nvSpPr>
            <p:cNvPr id="15" name="Shape 272">
              <a:extLst>
                <a:ext uri="{FF2B5EF4-FFF2-40B4-BE49-F238E27FC236}">
                  <a16:creationId xmlns:a16="http://schemas.microsoft.com/office/drawing/2014/main" xmlns="" id="{E8CC468F-5EFC-4DC1-976F-1196085E97DC}"/>
                </a:ext>
              </a:extLst>
            </p:cNvPr>
            <p:cNvSpPr/>
            <p:nvPr/>
          </p:nvSpPr>
          <p:spPr>
            <a:xfrm>
              <a:off x="2602583" y="930079"/>
              <a:ext cx="495729" cy="169881"/>
            </a:xfrm>
            <a:prstGeom prst="rect">
              <a:avLst/>
            </a:prstGeom>
            <a:solidFill>
              <a:schemeClr val="accent6"/>
            </a:solidFill>
            <a:ln w="12700" cap="flat" cmpd="sng">
              <a:noFill/>
              <a:prstDash val="solid"/>
              <a:miter/>
              <a:headEnd type="none" w="med" len="med"/>
              <a:tailEnd type="none" w="med" len="med"/>
            </a:ln>
          </p:spPr>
          <p:txBody>
            <a:bodyPr lIns="68575" tIns="68575" rIns="68575" bIns="68575" anchor="ctr" anchorCtr="0">
              <a:noAutofit/>
            </a:bodyPr>
            <a:lstStyle/>
            <a:p>
              <a:pPr lvl="0">
                <a:spcBef>
                  <a:spcPts val="0"/>
                </a:spcBef>
                <a:buNone/>
              </a:pPr>
              <a:endParaRPr dirty="0"/>
            </a:p>
          </p:txBody>
        </p:sp>
        <p:cxnSp>
          <p:nvCxnSpPr>
            <p:cNvPr id="16" name="Shape 273">
              <a:extLst>
                <a:ext uri="{FF2B5EF4-FFF2-40B4-BE49-F238E27FC236}">
                  <a16:creationId xmlns:a16="http://schemas.microsoft.com/office/drawing/2014/main" xmlns="" id="{69D5AF35-AE6D-40EF-A662-6F905A3DF48D}"/>
                </a:ext>
              </a:extLst>
            </p:cNvPr>
            <p:cNvCxnSpPr/>
            <p:nvPr/>
          </p:nvCxnSpPr>
          <p:spPr>
            <a:xfrm flipH="1" flipV="1">
              <a:off x="1611123" y="1184901"/>
              <a:ext cx="15491" cy="1390488"/>
            </a:xfrm>
            <a:prstGeom prst="straightConnector1">
              <a:avLst/>
            </a:prstGeom>
            <a:noFill/>
            <a:ln w="12700" cap="flat" cmpd="sng">
              <a:noFill/>
              <a:prstDash val="solid"/>
              <a:miter/>
              <a:headEnd type="none" w="med" len="med"/>
              <a:tailEnd type="none" w="med" len="med"/>
            </a:ln>
          </p:spPr>
        </p:cxnSp>
      </p:grpSp>
      <p:pic>
        <p:nvPicPr>
          <p:cNvPr id="17" name="Picture 16">
            <a:extLst>
              <a:ext uri="{FF2B5EF4-FFF2-40B4-BE49-F238E27FC236}">
                <a16:creationId xmlns:a16="http://schemas.microsoft.com/office/drawing/2014/main" xmlns="" id="{325CF3DC-83F3-4360-849B-3CC3CD44C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9627" y="3660745"/>
            <a:ext cx="4376838" cy="2248026"/>
          </a:xfrm>
          <a:prstGeom prst="rect">
            <a:avLst/>
          </a:prstGeom>
        </p:spPr>
      </p:pic>
      <p:sp>
        <p:nvSpPr>
          <p:cNvPr id="2" name="Rectangle 1">
            <a:extLst>
              <a:ext uri="{FF2B5EF4-FFF2-40B4-BE49-F238E27FC236}">
                <a16:creationId xmlns:a16="http://schemas.microsoft.com/office/drawing/2014/main" xmlns="" id="{53A2D57F-20AD-4C8B-9913-DD05DB17C61B}"/>
              </a:ext>
            </a:extLst>
          </p:cNvPr>
          <p:cNvSpPr/>
          <p:nvPr/>
        </p:nvSpPr>
        <p:spPr>
          <a:xfrm>
            <a:off x="595701" y="4000988"/>
            <a:ext cx="1515652" cy="1169551"/>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-L</a:t>
            </a:r>
            <a:r>
              <a:rPr lang="en-US" sz="1400" dirty="0">
                <a:latin typeface="Cambria" panose="02040503050406030204" pitchFamily="18" charset="0"/>
                <a:ea typeface="Calibri"/>
                <a:cs typeface="Calibri"/>
                <a:sym typeface="Calibri"/>
              </a:rPr>
              <a:t>ow beta, risk averse</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latin typeface="Cambria" charset="0"/>
                <a:ea typeface="Cambria" charset="0"/>
                <a:cs typeface="Cambria" charset="0"/>
                <a:sym typeface="Calibri"/>
              </a:rPr>
              <a:t>-</a:t>
            </a:r>
            <a:r>
              <a:rPr lang="en-US" sz="1400" dirty="0">
                <a:latin typeface="Cambria" charset="0"/>
                <a:ea typeface="Cambria" charset="0"/>
                <a:cs typeface="Cambria" charset="0"/>
                <a:sym typeface="Calibri"/>
              </a:rPr>
              <a:t>New legislation from Trump administration</a:t>
            </a:r>
            <a:endParaRPr lang="en" sz="1400" dirty="0">
              <a:solidFill>
                <a:schemeClr val="dk1"/>
              </a:solidFill>
              <a:latin typeface="Cambria" charset="0"/>
              <a:ea typeface="Cambria" charset="0"/>
              <a:cs typeface="Cambria" charset="0"/>
              <a:sym typeface="Calibri"/>
            </a:endParaRPr>
          </a:p>
        </p:txBody>
      </p:sp>
      <p:sp>
        <p:nvSpPr>
          <p:cNvPr id="5" name="Rectangle 4">
            <a:extLst>
              <a:ext uri="{FF2B5EF4-FFF2-40B4-BE49-F238E27FC236}">
                <a16:creationId xmlns:a16="http://schemas.microsoft.com/office/drawing/2014/main" xmlns="" id="{AA834EBA-EAB8-4481-8D21-37CD08565F43}"/>
              </a:ext>
            </a:extLst>
          </p:cNvPr>
          <p:cNvSpPr/>
          <p:nvPr/>
        </p:nvSpPr>
        <p:spPr>
          <a:xfrm>
            <a:off x="2145520" y="3862582"/>
            <a:ext cx="1515652" cy="2031325"/>
          </a:xfrm>
          <a:prstGeom prst="rect">
            <a:avLst/>
          </a:prstGeom>
        </p:spPr>
        <p:txBody>
          <a:bodyPr wrap="square">
            <a:spAutoFit/>
          </a:bodyPr>
          <a:lstStyle/>
          <a:p>
            <a:pPr lvl="0">
              <a:buClr>
                <a:schemeClr val="dk1"/>
              </a:buClr>
              <a:buSzPct val="25000"/>
            </a:pPr>
            <a:r>
              <a:rPr lang="en" sz="1400" dirty="0">
                <a:latin typeface="Cambria" panose="02040503050406030204" pitchFamily="18" charset="0"/>
                <a:ea typeface="Calibri"/>
                <a:cs typeface="Calibri"/>
                <a:sym typeface="Calibri"/>
              </a:rPr>
              <a:t>-V</a:t>
            </a:r>
            <a:r>
              <a:rPr lang="en-US" sz="1400" dirty="0" err="1">
                <a:latin typeface="Cambria" panose="02040503050406030204" pitchFamily="18" charset="0"/>
                <a:ea typeface="Calibri"/>
                <a:cs typeface="Calibri"/>
                <a:sym typeface="Calibri"/>
              </a:rPr>
              <a:t>ery</a:t>
            </a:r>
            <a:r>
              <a:rPr lang="en-US" sz="1400" dirty="0">
                <a:latin typeface="Cambria" panose="02040503050406030204" pitchFamily="18" charset="0"/>
                <a:ea typeface="Calibri"/>
                <a:cs typeface="Calibri"/>
                <a:sym typeface="Calibri"/>
              </a:rPr>
              <a:t> sensitive to changes in interest rates </a:t>
            </a:r>
            <a:r>
              <a:rPr lang="en" sz="1400" dirty="0">
                <a:solidFill>
                  <a:schemeClr val="dk1"/>
                </a:solidFill>
                <a:latin typeface="Cambria" panose="02040503050406030204" pitchFamily="18" charset="0"/>
                <a:ea typeface="Calibri"/>
                <a:cs typeface="Calibri"/>
                <a:sym typeface="Calibri"/>
              </a:rPr>
              <a:t/>
            </a:r>
            <a:br>
              <a:rPr lang="en" sz="1400" dirty="0">
                <a:solidFill>
                  <a:schemeClr val="dk1"/>
                </a:solidFill>
                <a:latin typeface="Cambria" panose="02040503050406030204" pitchFamily="18" charset="0"/>
                <a:ea typeface="Calibri"/>
                <a:cs typeface="Calibri"/>
                <a:sym typeface="Calibri"/>
              </a:rPr>
            </a:br>
            <a:r>
              <a:rPr lang="en" sz="1400" dirty="0">
                <a:solidFill>
                  <a:schemeClr val="dk1"/>
                </a:solidFill>
                <a:latin typeface="Cambria" charset="0"/>
                <a:ea typeface="Calibri"/>
                <a:cs typeface="Calibri"/>
                <a:sym typeface="Calibri"/>
              </a:rPr>
              <a:t>-L</a:t>
            </a:r>
            <a:r>
              <a:rPr lang="en-US" sz="1400" dirty="0" err="1">
                <a:latin typeface="Cambria" charset="0"/>
                <a:ea typeface="Cambria" charset="0"/>
                <a:cs typeface="Cambria" charset="0"/>
                <a:sym typeface="Calibri"/>
              </a:rPr>
              <a:t>arge</a:t>
            </a:r>
            <a:r>
              <a:rPr lang="en-US" sz="1400" dirty="0">
                <a:latin typeface="Cambria" charset="0"/>
                <a:ea typeface="Cambria" charset="0"/>
                <a:cs typeface="Cambria" charset="0"/>
                <a:sym typeface="Calibri"/>
              </a:rPr>
              <a:t> debt-equity ratios</a:t>
            </a:r>
          </a:p>
          <a:p>
            <a:pPr>
              <a:buClr>
                <a:schemeClr val="dk1"/>
              </a:buClr>
              <a:buSzPct val="25000"/>
            </a:pPr>
            <a:r>
              <a:rPr lang="en" sz="1400" dirty="0">
                <a:latin typeface="Cambria" charset="0"/>
                <a:ea typeface="Cambria" charset="0"/>
                <a:cs typeface="Cambria" charset="0"/>
                <a:sym typeface="Calibri"/>
              </a:rPr>
              <a:t>-H</a:t>
            </a:r>
            <a:r>
              <a:rPr lang="en-US" sz="1400" dirty="0" err="1">
                <a:latin typeface="Cambria" charset="0"/>
                <a:ea typeface="Cambria" charset="0"/>
                <a:cs typeface="Cambria" charset="0"/>
                <a:sym typeface="Calibri"/>
              </a:rPr>
              <a:t>urricane</a:t>
            </a:r>
            <a:r>
              <a:rPr lang="en-US" sz="1400" dirty="0">
                <a:latin typeface="Cambria" charset="0"/>
                <a:ea typeface="Cambria" charset="0"/>
                <a:cs typeface="Cambria" charset="0"/>
                <a:sym typeface="Calibri"/>
              </a:rPr>
              <a:t> season had a strong negative impact</a:t>
            </a:r>
            <a:endParaRPr lang="en" sz="1400" dirty="0">
              <a:solidFill>
                <a:schemeClr val="dk1"/>
              </a:solidFill>
              <a:latin typeface="Cambria" charset="0"/>
              <a:ea typeface="Cambria" charset="0"/>
              <a:cs typeface="Cambria" charset="0"/>
              <a:sym typeface="Calibri"/>
            </a:endParaRPr>
          </a:p>
        </p:txBody>
      </p:sp>
    </p:spTree>
    <p:extLst>
      <p:ext uri="{BB962C8B-B14F-4D97-AF65-F5344CB8AC3E}">
        <p14:creationId xmlns:p14="http://schemas.microsoft.com/office/powerpoint/2010/main" val="51224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81339"/>
            <a:ext cx="508000" cy="228600"/>
          </a:xfrm>
        </p:spPr>
        <p:txBody>
          <a:bodyPr/>
          <a:lstStyle/>
          <a:p>
            <a:fld id="{C4C5411A-C02D-49EF-A313-6C2D6A9C6A32}" type="slidenum">
              <a:rPr lang="en-US" smtClean="0">
                <a:solidFill>
                  <a:prstClr val="black"/>
                </a:solidFill>
              </a:rPr>
              <a:pPr/>
              <a:t>24</a:t>
            </a:fld>
            <a:endParaRPr lang="en-US" dirty="0">
              <a:solidFill>
                <a:prstClr val="black"/>
              </a:solidFill>
            </a:endParaRPr>
          </a:p>
        </p:txBody>
      </p:sp>
      <p:sp>
        <p:nvSpPr>
          <p:cNvPr id="6" name="Shape 336"/>
          <p:cNvSpPr txBox="1">
            <a:spLocks noGrp="1"/>
          </p:cNvSpPr>
          <p:nvPr>
            <p:ph type="title"/>
          </p:nvPr>
        </p:nvSpPr>
        <p:spPr>
          <a:xfrm>
            <a:off x="590941" y="458957"/>
            <a:ext cx="9956800" cy="740800"/>
          </a:xfrm>
          <a:prstGeom prst="rect">
            <a:avLst/>
          </a:prstGeom>
          <a:noFill/>
          <a:ln>
            <a:noFill/>
          </a:ln>
        </p:spPr>
        <p:txBody>
          <a:bodyPr vert="horz" lIns="91433" tIns="45700" rIns="91433" bIns="45700" rtlCol="0" anchor="ctr" anchorCtr="0">
            <a:noAutofit/>
          </a:bodyPr>
          <a:lstStyle/>
          <a:p>
            <a:pPr>
              <a:spcBef>
                <a:spcPts val="0"/>
              </a:spcBef>
              <a:buClr>
                <a:schemeClr val="dk1"/>
              </a:buClr>
              <a:buSzPct val="25000"/>
            </a:pPr>
            <a:r>
              <a:rPr lang="en-US" sz="3000" cap="none">
                <a:solidFill>
                  <a:schemeClr val="dk1"/>
                </a:solidFill>
                <a:latin typeface="Cambria"/>
                <a:ea typeface="Cambria"/>
                <a:cs typeface="Cambria"/>
                <a:sym typeface="Cambria"/>
              </a:rPr>
              <a:t>Sector Allocation</a:t>
            </a:r>
            <a:endParaRPr lang="en" dirty="0">
              <a:solidFill>
                <a:schemeClr val="dk1"/>
              </a:solidFill>
              <a:latin typeface="Cambria"/>
              <a:ea typeface="Cambria"/>
              <a:cs typeface="Cambria"/>
              <a:sym typeface="Cambria"/>
            </a:endParaRPr>
          </a:p>
        </p:txBody>
      </p:sp>
      <p:pic>
        <p:nvPicPr>
          <p:cNvPr id="18" name="Picture 17">
            <a:extLst>
              <a:ext uri="{FF2B5EF4-FFF2-40B4-BE49-F238E27FC236}">
                <a16:creationId xmlns:a16="http://schemas.microsoft.com/office/drawing/2014/main" xmlns="" id="{5D431A0D-B0E0-47DB-97BB-5AD03C260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878" y="1970727"/>
            <a:ext cx="6837327" cy="4081730"/>
          </a:xfrm>
          <a:prstGeom prst="rect">
            <a:avLst/>
          </a:prstGeom>
        </p:spPr>
      </p:pic>
      <p:sp>
        <p:nvSpPr>
          <p:cNvPr id="22" name="Shape 547">
            <a:extLst>
              <a:ext uri="{FF2B5EF4-FFF2-40B4-BE49-F238E27FC236}">
                <a16:creationId xmlns:a16="http://schemas.microsoft.com/office/drawing/2014/main" xmlns="" id="{EBCF8E16-D0DC-46EC-A22E-F22405849ADA}"/>
              </a:ext>
            </a:extLst>
          </p:cNvPr>
          <p:cNvSpPr/>
          <p:nvPr/>
        </p:nvSpPr>
        <p:spPr>
          <a:xfrm>
            <a:off x="4773349" y="1073142"/>
            <a:ext cx="3009900" cy="341400"/>
          </a:xfrm>
          <a:prstGeom prst="rect">
            <a:avLst/>
          </a:prstGeom>
          <a:solidFill>
            <a:srgbClr val="436C3C"/>
          </a:solidFill>
          <a:ln>
            <a:solidFill>
              <a:schemeClr val="tx1"/>
            </a:solidFill>
          </a:ln>
          <a:effectLst>
            <a:outerShdw blurRad="50799" dist="38100" dir="2700000" algn="tl" rotWithShape="0">
              <a:srgbClr val="000000">
                <a:alpha val="40000"/>
              </a:srgbClr>
            </a:outerShdw>
          </a:effectLst>
        </p:spPr>
        <p:txBody>
          <a:bodyPr lIns="91425" tIns="45700" rIns="91425" bIns="45700" anchor="ctr" anchorCtr="0">
            <a:noAutofit/>
          </a:bodyPr>
          <a:lstStyle/>
          <a:p>
            <a:pPr marL="342892" marR="0" lvl="0" indent="-342892" algn="ctr" rtl="0">
              <a:spcBef>
                <a:spcPts val="0"/>
              </a:spcBef>
              <a:buSzPct val="25000"/>
              <a:buNone/>
            </a:pPr>
            <a:r>
              <a:rPr lang="en" sz="1600" b="1" dirty="0">
                <a:solidFill>
                  <a:schemeClr val="lt1"/>
                </a:solidFill>
                <a:latin typeface="Cambria"/>
                <a:ea typeface="Cambria"/>
                <a:cs typeface="Cambria"/>
                <a:sym typeface="Cambria"/>
              </a:rPr>
              <a:t>SAP vs. S&amp;P 500</a:t>
            </a:r>
          </a:p>
        </p:txBody>
      </p:sp>
      <p:sp>
        <p:nvSpPr>
          <p:cNvPr id="24" name="Shape 546">
            <a:extLst>
              <a:ext uri="{FF2B5EF4-FFF2-40B4-BE49-F238E27FC236}">
                <a16:creationId xmlns:a16="http://schemas.microsoft.com/office/drawing/2014/main" xmlns="" id="{CD6C5C7B-24CF-4D9A-9E42-81EA8A823C74}"/>
              </a:ext>
            </a:extLst>
          </p:cNvPr>
          <p:cNvSpPr txBox="1"/>
          <p:nvPr/>
        </p:nvSpPr>
        <p:spPr>
          <a:xfrm>
            <a:off x="4773349" y="1504242"/>
            <a:ext cx="3009900" cy="251700"/>
          </a:xfrm>
          <a:prstGeom prst="rect">
            <a:avLst/>
          </a:prstGeom>
          <a:noFill/>
          <a:ln>
            <a:noFill/>
          </a:ln>
        </p:spPr>
        <p:txBody>
          <a:bodyPr lIns="91425" tIns="45700" rIns="91425" bIns="45700" anchor="t" anchorCtr="0">
            <a:noAutofit/>
          </a:bodyPr>
          <a:lstStyle/>
          <a:p>
            <a:pPr marL="342892" marR="0" lvl="0" indent="-342892" algn="ctr" rtl="0">
              <a:spcBef>
                <a:spcPts val="0"/>
              </a:spcBef>
              <a:buSzPct val="25000"/>
              <a:buNone/>
            </a:pPr>
            <a:r>
              <a:rPr lang="en" sz="1000" dirty="0">
                <a:solidFill>
                  <a:schemeClr val="dk1"/>
                </a:solidFill>
                <a:latin typeface="Cambria"/>
                <a:ea typeface="Cambria"/>
                <a:cs typeface="Cambria"/>
                <a:sym typeface="Cambria"/>
              </a:rPr>
              <a:t>As of </a:t>
            </a:r>
            <a:r>
              <a:rPr lang="en-US" sz="1000" dirty="0">
                <a:solidFill>
                  <a:schemeClr val="dk1"/>
                </a:solidFill>
                <a:latin typeface="Cambria"/>
                <a:ea typeface="Cambria"/>
                <a:cs typeface="Cambria"/>
                <a:sym typeface="Cambria"/>
              </a:rPr>
              <a:t>December</a:t>
            </a:r>
            <a:r>
              <a:rPr lang="en" sz="1000" dirty="0">
                <a:solidFill>
                  <a:schemeClr val="dk1"/>
                </a:solidFill>
                <a:latin typeface="Cambria"/>
                <a:ea typeface="Cambria"/>
                <a:cs typeface="Cambria"/>
                <a:sym typeface="Cambria"/>
              </a:rPr>
              <a:t> 5, 201</a:t>
            </a:r>
            <a:r>
              <a:rPr lang="en-US" sz="1000" dirty="0">
                <a:solidFill>
                  <a:schemeClr val="dk1"/>
                </a:solidFill>
                <a:latin typeface="Cambria"/>
                <a:ea typeface="Cambria"/>
                <a:cs typeface="Cambria"/>
                <a:sym typeface="Cambria"/>
              </a:rPr>
              <a:t>7</a:t>
            </a:r>
            <a:endParaRPr lang="en" sz="1000"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346848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05127" y="2432993"/>
            <a:ext cx="6178164" cy="1652257"/>
          </a:xfrm>
        </p:spPr>
        <p:txBody>
          <a:bodyPr lIns="91440" tIns="45720" rIns="91440" bIns="45720" anchor="t"/>
          <a:lstStyle/>
          <a:p>
            <a:r>
              <a:rPr lang="en-US" sz="4500" dirty="0">
                <a:latin typeface="Cambria" charset="0"/>
                <a:ea typeface="Cambria" charset="0"/>
                <a:cs typeface="Cambria" charset="0"/>
              </a:rPr>
              <a:t>Portfolio strategy &amp; composition</a:t>
            </a:r>
            <a:endParaRPr lang="en-US" sz="4267" dirty="0">
              <a:latin typeface="Calibri"/>
            </a:endParaRPr>
          </a:p>
        </p:txBody>
      </p:sp>
      <p:sp>
        <p:nvSpPr>
          <p:cNvPr id="6" name="Text Placeholder 5"/>
          <p:cNvSpPr>
            <a:spLocks noGrp="1"/>
          </p:cNvSpPr>
          <p:nvPr>
            <p:ph type="body" idx="1"/>
          </p:nvPr>
        </p:nvSpPr>
        <p:spPr>
          <a:xfrm>
            <a:off x="5605127" y="2223091"/>
            <a:ext cx="2697860" cy="419804"/>
          </a:xfrm>
        </p:spPr>
        <p:txBody>
          <a:bodyPr lIns="91440" tIns="45720" rIns="91440" bIns="45720" anchor="b"/>
          <a:lstStyle/>
          <a:p>
            <a:r>
              <a:rPr lang="en-US" sz="2500" dirty="0">
                <a:solidFill>
                  <a:srgbClr val="005A3C"/>
                </a:solidFill>
                <a:latin typeface="Cambria" charset="0"/>
                <a:ea typeface="Cambria" charset="0"/>
                <a:cs typeface="Cambria" charset="0"/>
              </a:rPr>
              <a:t>Fall 2017</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25</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2921104899"/>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8"/>
          <p:cNvPicPr>
            <a:picLocks noChangeAspect="1"/>
          </p:cNvPicPr>
          <p:nvPr/>
        </p:nvPicPr>
        <p:blipFill>
          <a:blip r:embed="rId8"/>
          <a:stretch>
            <a:fillRect/>
          </a:stretch>
        </p:blipFill>
        <p:spPr>
          <a:xfrm>
            <a:off x="1008829" y="884524"/>
            <a:ext cx="4401693" cy="4749196"/>
          </a:xfrm>
          <a:prstGeom prst="rect">
            <a:avLst/>
          </a:prstGeom>
        </p:spPr>
      </p:pic>
    </p:spTree>
    <p:extLst>
      <p:ext uri="{BB962C8B-B14F-4D97-AF65-F5344CB8AC3E}">
        <p14:creationId xmlns:p14="http://schemas.microsoft.com/office/powerpoint/2010/main" val="311679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05575"/>
            <a:ext cx="508000" cy="228600"/>
          </a:xfrm>
        </p:spPr>
        <p:txBody>
          <a:bodyPr/>
          <a:lstStyle/>
          <a:p>
            <a:fld id="{C4C5411A-C02D-49EF-A313-6C2D6A9C6A32}" type="slidenum">
              <a:rPr lang="en-US" smtClean="0">
                <a:solidFill>
                  <a:prstClr val="black"/>
                </a:solidFill>
              </a:rPr>
              <a:pPr/>
              <a:t>26</a:t>
            </a:fld>
            <a:endParaRPr lang="en-US" dirty="0">
              <a:solidFill>
                <a:prstClr val="black"/>
              </a:solidFill>
            </a:endParaRPr>
          </a:p>
        </p:txBody>
      </p:sp>
      <p:sp>
        <p:nvSpPr>
          <p:cNvPr id="5" name="Shape 374"/>
          <p:cNvSpPr txBox="1">
            <a:spLocks noGrp="1"/>
          </p:cNvSpPr>
          <p:nvPr>
            <p:ph type="title"/>
          </p:nvPr>
        </p:nvSpPr>
        <p:spPr>
          <a:xfrm>
            <a:off x="914401" y="685801"/>
            <a:ext cx="9956799" cy="740663"/>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Growth Strategy Overview</a:t>
            </a:r>
            <a:endParaRPr lang="en" sz="3467" cap="none" dirty="0">
              <a:solidFill>
                <a:schemeClr val="dk1"/>
              </a:solidFill>
              <a:latin typeface="Cambria"/>
              <a:ea typeface="Cambria"/>
              <a:cs typeface="Cambria"/>
              <a:sym typeface="Cambria"/>
            </a:endParaRPr>
          </a:p>
        </p:txBody>
      </p:sp>
      <p:sp>
        <p:nvSpPr>
          <p:cNvPr id="6" name="Shape 376"/>
          <p:cNvSpPr txBox="1"/>
          <p:nvPr/>
        </p:nvSpPr>
        <p:spPr>
          <a:xfrm>
            <a:off x="914400" y="1221677"/>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srgbClr val="000000"/>
                </a:solidFill>
                <a:latin typeface="Cambria"/>
                <a:ea typeface="Cambria"/>
                <a:cs typeface="Cambria"/>
                <a:sym typeface="Cambria"/>
              </a:rPr>
              <a:t>To find stocks expected to grow faster than their industry peers </a:t>
            </a:r>
          </a:p>
        </p:txBody>
      </p:sp>
      <p:graphicFrame>
        <p:nvGraphicFramePr>
          <p:cNvPr id="7" name="Shape 377"/>
          <p:cNvGraphicFramePr/>
          <p:nvPr>
            <p:extLst>
              <p:ext uri="{D42A27DB-BD31-4B8C-83A1-F6EECF244321}">
                <p14:modId xmlns:p14="http://schemas.microsoft.com/office/powerpoint/2010/main" val="3269283700"/>
              </p:ext>
            </p:extLst>
          </p:nvPr>
        </p:nvGraphicFramePr>
        <p:xfrm>
          <a:off x="1054873" y="1954007"/>
          <a:ext cx="5041127" cy="4168735"/>
        </p:xfrm>
        <a:graphic>
          <a:graphicData uri="http://schemas.openxmlformats.org/drawingml/2006/table">
            <a:tbl>
              <a:tblPr firstRow="1" bandRow="1">
                <a:noFill/>
              </a:tblPr>
              <a:tblGrid>
                <a:gridCol w="1680376">
                  <a:extLst>
                    <a:ext uri="{9D8B030D-6E8A-4147-A177-3AD203B41FA5}">
                      <a16:colId xmlns:a16="http://schemas.microsoft.com/office/drawing/2014/main" xmlns="" val="20000"/>
                    </a:ext>
                  </a:extLst>
                </a:gridCol>
                <a:gridCol w="3360751">
                  <a:extLst>
                    <a:ext uri="{9D8B030D-6E8A-4147-A177-3AD203B41FA5}">
                      <a16:colId xmlns:a16="http://schemas.microsoft.com/office/drawing/2014/main" xmlns="" val="20001"/>
                    </a:ext>
                  </a:extLst>
                </a:gridCol>
              </a:tblGrid>
              <a:tr h="531826">
                <a:tc gridSpan="2">
                  <a:txBody>
                    <a:bodyPr/>
                    <a:lstStyle/>
                    <a:p>
                      <a:pPr marL="0" marR="0" lvl="0" indent="0" algn="ctr" defTabSz="1219170" rtl="0" eaLnBrk="1" fontAlgn="auto" latinLnBrk="0" hangingPunct="1">
                        <a:lnSpc>
                          <a:spcPct val="100000"/>
                        </a:lnSpc>
                        <a:spcBef>
                          <a:spcPts val="0"/>
                        </a:spcBef>
                        <a:spcAft>
                          <a:spcPts val="0"/>
                        </a:spcAft>
                        <a:buClrTx/>
                        <a:buSzPct val="25000"/>
                        <a:buFontTx/>
                        <a:buNone/>
                        <a:tabLst/>
                        <a:defRPr/>
                      </a:pPr>
                      <a:r>
                        <a:rPr lang="en-US" sz="2000" dirty="0">
                          <a:solidFill>
                            <a:schemeClr val="bg1"/>
                          </a:solidFill>
                          <a:latin typeface="Cambria" charset="0"/>
                          <a:ea typeface="Cambria" charset="0"/>
                          <a:cs typeface="Cambria" charset="0"/>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lgn="ctr">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537290">
                <a:tc>
                  <a:txBody>
                    <a:bodyPr/>
                    <a:lstStyle/>
                    <a:p>
                      <a:r>
                        <a:rPr lang="en-US" sz="1600" b="1" dirty="0">
                          <a:latin typeface="Cambria" charset="0"/>
                          <a:ea typeface="Cambria" charset="0"/>
                          <a:cs typeface="Cambria" charset="0"/>
                        </a:rPr>
                        <a:t>Conservative Mentality</a:t>
                      </a:r>
                    </a:p>
                  </a:txBody>
                  <a:tcPr>
                    <a:lnT w="12700" cap="flat" cmpd="sng">
                      <a:solidFill>
                        <a:srgbClr val="436C3C"/>
                      </a:solidFill>
                      <a:prstDash val="solid"/>
                      <a:round/>
                      <a:headEnd type="none" w="med" len="med"/>
                      <a:tailEnd type="none" w="med" len="med"/>
                    </a:lnT>
                    <a:solidFill>
                      <a:srgbClr val="BFBFBF"/>
                    </a:solidFill>
                  </a:tcPr>
                </a:tc>
                <a:tc>
                  <a:txBody>
                    <a:bodyPr/>
                    <a:lstStyle/>
                    <a:p>
                      <a:r>
                        <a:rPr lang="en-US" sz="1600" dirty="0">
                          <a:latin typeface="Cambria" charset="0"/>
                          <a:ea typeface="Cambria" charset="0"/>
                          <a:cs typeface="Cambria" charset="0"/>
                        </a:rPr>
                        <a:t>Expect stock</a:t>
                      </a:r>
                      <a:r>
                        <a:rPr lang="en-US" sz="1600" baseline="0" dirty="0">
                          <a:latin typeface="Cambria" charset="0"/>
                          <a:ea typeface="Cambria" charset="0"/>
                          <a:cs typeface="Cambria" charset="0"/>
                        </a:rPr>
                        <a:t> to perform better than the Industry</a:t>
                      </a:r>
                      <a:endParaRPr lang="en-US" sz="1600" dirty="0">
                        <a:latin typeface="Cambria" charset="0"/>
                        <a:ea typeface="Cambria" charset="0"/>
                        <a:cs typeface="Cambria" charset="0"/>
                      </a:endParaRPr>
                    </a:p>
                  </a:txBody>
                  <a:tcPr>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xmlns="" val="10001"/>
                  </a:ext>
                </a:extLst>
              </a:tr>
              <a:tr h="537290">
                <a:tc>
                  <a:txBody>
                    <a:bodyPr/>
                    <a:lstStyle/>
                    <a:p>
                      <a:r>
                        <a:rPr lang="en-US" sz="1600" b="1" dirty="0">
                          <a:latin typeface="Cambria" charset="0"/>
                          <a:ea typeface="Cambria" charset="0"/>
                          <a:cs typeface="Cambria" charset="0"/>
                        </a:rPr>
                        <a:t>Revenue Growth</a:t>
                      </a:r>
                    </a:p>
                  </a:txBody>
                  <a:tcPr>
                    <a:solidFill>
                      <a:srgbClr val="BFBFBF"/>
                    </a:solidFill>
                  </a:tcPr>
                </a:tc>
                <a:tc>
                  <a:txBody>
                    <a:bodyPr/>
                    <a:lstStyle/>
                    <a:p>
                      <a:r>
                        <a:rPr lang="en-US" sz="1600" dirty="0">
                          <a:latin typeface="Cambria" charset="0"/>
                          <a:ea typeface="Cambria" charset="0"/>
                          <a:cs typeface="Cambria" charset="0"/>
                        </a:rPr>
                        <a:t>Industry Average and forecasted to continue to grow</a:t>
                      </a:r>
                    </a:p>
                  </a:txBody>
                  <a:tcPr>
                    <a:solidFill>
                      <a:srgbClr val="D8D8D8"/>
                    </a:solidFill>
                  </a:tcPr>
                </a:tc>
                <a:extLst>
                  <a:ext uri="{0D108BD9-81ED-4DB2-BD59-A6C34878D82A}">
                    <a16:rowId xmlns:a16="http://schemas.microsoft.com/office/drawing/2014/main" xmlns="" val="10002"/>
                  </a:ext>
                </a:extLst>
              </a:tr>
              <a:tr h="513416">
                <a:tc>
                  <a:txBody>
                    <a:bodyPr/>
                    <a:lstStyle/>
                    <a:p>
                      <a:r>
                        <a:rPr lang="en-US" sz="1600" b="1" dirty="0">
                          <a:latin typeface="Cambria" charset="0"/>
                          <a:ea typeface="Cambria" charset="0"/>
                          <a:cs typeface="Cambria" charset="0"/>
                        </a:rPr>
                        <a:t>Strong Earnings</a:t>
                      </a:r>
                    </a:p>
                  </a:txBody>
                  <a:tcPr>
                    <a:solidFill>
                      <a:srgbClr val="BFBFBF"/>
                    </a:solidFill>
                  </a:tcPr>
                </a:tc>
                <a:tc>
                  <a:txBody>
                    <a:bodyPr/>
                    <a:lstStyle/>
                    <a:p>
                      <a:r>
                        <a:rPr lang="en-US" sz="1600" dirty="0">
                          <a:latin typeface="Cambria" charset="0"/>
                          <a:ea typeface="Cambria" charset="0"/>
                          <a:cs typeface="Cambria" charset="0"/>
                        </a:rPr>
                        <a:t>5 years</a:t>
                      </a:r>
                      <a:r>
                        <a:rPr lang="en-US" sz="1600" baseline="0" dirty="0">
                          <a:latin typeface="Cambria" charset="0"/>
                          <a:ea typeface="Cambria" charset="0"/>
                          <a:cs typeface="Cambria" charset="0"/>
                        </a:rPr>
                        <a:t> of CAGR</a:t>
                      </a:r>
                      <a:endParaRPr lang="en-US" sz="1600" dirty="0">
                        <a:latin typeface="Cambria" charset="0"/>
                        <a:ea typeface="Cambria" charset="0"/>
                        <a:cs typeface="Cambria" charset="0"/>
                      </a:endParaRPr>
                    </a:p>
                  </a:txBody>
                  <a:tcPr>
                    <a:solidFill>
                      <a:srgbClr val="D8D8D8"/>
                    </a:solidFill>
                  </a:tcPr>
                </a:tc>
                <a:extLst>
                  <a:ext uri="{0D108BD9-81ED-4DB2-BD59-A6C34878D82A}">
                    <a16:rowId xmlns:a16="http://schemas.microsoft.com/office/drawing/2014/main" xmlns="" val="10003"/>
                  </a:ext>
                </a:extLst>
              </a:tr>
              <a:tr h="523852">
                <a:tc>
                  <a:txBody>
                    <a:bodyPr/>
                    <a:lstStyle/>
                    <a:p>
                      <a:r>
                        <a:rPr lang="en-US" sz="1600" b="1" dirty="0">
                          <a:latin typeface="Cambria" charset="0"/>
                          <a:ea typeface="Cambria" charset="0"/>
                          <a:cs typeface="Cambria" charset="0"/>
                        </a:rPr>
                        <a:t>ROE</a:t>
                      </a:r>
                    </a:p>
                  </a:txBody>
                  <a:tcPr>
                    <a:solidFill>
                      <a:srgbClr val="BFBFBF"/>
                    </a:solidFill>
                  </a:tcPr>
                </a:tc>
                <a:tc>
                  <a:txBody>
                    <a:bodyPr/>
                    <a:lstStyle/>
                    <a:p>
                      <a:r>
                        <a:rPr lang="en-US" sz="1600" dirty="0">
                          <a:latin typeface="Cambria" charset="0"/>
                          <a:ea typeface="Cambria" charset="0"/>
                          <a:cs typeface="Cambria" charset="0"/>
                        </a:rPr>
                        <a:t>≥ 15% and &gt; Industry Average</a:t>
                      </a:r>
                    </a:p>
                  </a:txBody>
                  <a:tcPr>
                    <a:solidFill>
                      <a:srgbClr val="D8D8D8"/>
                    </a:solidFill>
                  </a:tcPr>
                </a:tc>
                <a:extLst>
                  <a:ext uri="{0D108BD9-81ED-4DB2-BD59-A6C34878D82A}">
                    <a16:rowId xmlns:a16="http://schemas.microsoft.com/office/drawing/2014/main" xmlns="" val="10004"/>
                  </a:ext>
                </a:extLst>
              </a:tr>
              <a:tr h="513416">
                <a:tc>
                  <a:txBody>
                    <a:bodyPr/>
                    <a:lstStyle/>
                    <a:p>
                      <a:r>
                        <a:rPr lang="en-US" sz="1600" b="1" dirty="0">
                          <a:latin typeface="Cambria" charset="0"/>
                          <a:ea typeface="Cambria" charset="0"/>
                          <a:cs typeface="Cambria" charset="0"/>
                        </a:rPr>
                        <a:t>PEG</a:t>
                      </a:r>
                    </a:p>
                  </a:txBody>
                  <a:tcPr>
                    <a:solidFill>
                      <a:srgbClr val="BFBFBF"/>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charset="0"/>
                          <a:ea typeface="Cambria" charset="0"/>
                          <a:cs typeface="Cambria" charset="0"/>
                        </a:rPr>
                        <a:t>≤ 1.2 and &lt; Industry Average</a:t>
                      </a:r>
                    </a:p>
                  </a:txBody>
                  <a:tcPr>
                    <a:solidFill>
                      <a:srgbClr val="D8D8D8"/>
                    </a:solidFill>
                  </a:tcPr>
                </a:tc>
                <a:extLst>
                  <a:ext uri="{0D108BD9-81ED-4DB2-BD59-A6C34878D82A}">
                    <a16:rowId xmlns:a16="http://schemas.microsoft.com/office/drawing/2014/main" xmlns="" val="10005"/>
                  </a:ext>
                </a:extLst>
              </a:tr>
              <a:tr h="927985">
                <a:tc>
                  <a:txBody>
                    <a:bodyPr/>
                    <a:lstStyle/>
                    <a:p>
                      <a:r>
                        <a:rPr lang="en-US" sz="1600" b="1" dirty="0">
                          <a:latin typeface="Cambria" charset="0"/>
                          <a:ea typeface="Cambria" charset="0"/>
                          <a:cs typeface="Cambria" charset="0"/>
                        </a:rPr>
                        <a:t>Debt/Equity</a:t>
                      </a:r>
                    </a:p>
                  </a:txBody>
                  <a:tcPr>
                    <a:solidFill>
                      <a:srgbClr val="BFBFBF"/>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charset="0"/>
                          <a:ea typeface="Cambria" charset="0"/>
                          <a:cs typeface="Cambria" charset="0"/>
                        </a:rPr>
                        <a:t>&lt; 1.5 (or Acceptable Interest Coverage Ratio when D/E &gt;1.0)</a:t>
                      </a:r>
                    </a:p>
                  </a:txBody>
                  <a:tcPr>
                    <a:solidFill>
                      <a:srgbClr val="D8D8D8"/>
                    </a:solidFill>
                  </a:tcPr>
                </a:tc>
                <a:extLst>
                  <a:ext uri="{0D108BD9-81ED-4DB2-BD59-A6C34878D82A}">
                    <a16:rowId xmlns:a16="http://schemas.microsoft.com/office/drawing/2014/main" xmlns="" val="10006"/>
                  </a:ext>
                </a:extLst>
              </a:tr>
            </a:tbl>
          </a:graphicData>
        </a:graphic>
      </p:graphicFrame>
      <p:graphicFrame>
        <p:nvGraphicFramePr>
          <p:cNvPr id="8" name="Shape 378"/>
          <p:cNvGraphicFramePr/>
          <p:nvPr>
            <p:extLst>
              <p:ext uri="{D42A27DB-BD31-4B8C-83A1-F6EECF244321}">
                <p14:modId xmlns:p14="http://schemas.microsoft.com/office/powerpoint/2010/main" val="2137957214"/>
              </p:ext>
            </p:extLst>
          </p:nvPr>
        </p:nvGraphicFramePr>
        <p:xfrm>
          <a:off x="6392850" y="1930980"/>
          <a:ext cx="4884716" cy="4214787"/>
        </p:xfrm>
        <a:graphic>
          <a:graphicData uri="http://schemas.openxmlformats.org/drawingml/2006/table">
            <a:tbl>
              <a:tblPr firstRow="1" bandRow="1">
                <a:noFill/>
              </a:tblPr>
              <a:tblGrid>
                <a:gridCol w="1636738">
                  <a:extLst>
                    <a:ext uri="{9D8B030D-6E8A-4147-A177-3AD203B41FA5}">
                      <a16:colId xmlns:a16="http://schemas.microsoft.com/office/drawing/2014/main" xmlns="" val="20000"/>
                    </a:ext>
                  </a:extLst>
                </a:gridCol>
                <a:gridCol w="3247978">
                  <a:extLst>
                    <a:ext uri="{9D8B030D-6E8A-4147-A177-3AD203B41FA5}">
                      <a16:colId xmlns:a16="http://schemas.microsoft.com/office/drawing/2014/main" xmlns="" val="20001"/>
                    </a:ext>
                  </a:extLst>
                </a:gridCol>
              </a:tblGrid>
              <a:tr h="599536">
                <a:tc gridSpan="2">
                  <a:txBody>
                    <a:bodyPr/>
                    <a:lstStyle/>
                    <a:p>
                      <a:pPr marL="0" marR="0" lvl="0" indent="0" algn="ctr" rtl="0">
                        <a:spcBef>
                          <a:spcPts val="0"/>
                        </a:spcBef>
                        <a:buSzPct val="25000"/>
                        <a:buNone/>
                      </a:pPr>
                      <a:r>
                        <a:rPr lang="en" sz="20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lgn="ctr">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711128">
                <a:tc>
                  <a:txBody>
                    <a:bodyPr/>
                    <a:lstStyle/>
                    <a:p>
                      <a:r>
                        <a:rPr lang="en-US" sz="1600" b="1" dirty="0">
                          <a:latin typeface="Cambria" charset="0"/>
                          <a:ea typeface="Cambria" charset="0"/>
                          <a:cs typeface="Cambria" charset="0"/>
                        </a:rPr>
                        <a:t>Price</a:t>
                      </a:r>
                      <a:r>
                        <a:rPr lang="en-US" sz="1600" b="1" baseline="0" dirty="0">
                          <a:latin typeface="Cambria" charset="0"/>
                          <a:ea typeface="Cambria" charset="0"/>
                          <a:cs typeface="Cambria" charset="0"/>
                        </a:rPr>
                        <a:t> </a:t>
                      </a:r>
                      <a:endParaRPr lang="en-US" sz="1600" b="1" dirty="0">
                        <a:latin typeface="Cambria" charset="0"/>
                        <a:ea typeface="Cambria" charset="0"/>
                        <a:cs typeface="Cambria" charset="0"/>
                      </a:endParaRPr>
                    </a:p>
                  </a:txBody>
                  <a:tcPr>
                    <a:lnT w="12700" cap="flat" cmpd="sng">
                      <a:solidFill>
                        <a:srgbClr val="436C3C"/>
                      </a:solidFill>
                      <a:prstDash val="solid"/>
                      <a:round/>
                      <a:headEnd type="none" w="med" len="med"/>
                      <a:tailEnd type="none" w="med" len="med"/>
                    </a:lnT>
                    <a:solidFill>
                      <a:srgbClr val="BFBFBF"/>
                    </a:solidFill>
                  </a:tcPr>
                </a:tc>
                <a:tc>
                  <a:txBody>
                    <a:bodyPr/>
                    <a:lstStyle/>
                    <a:p>
                      <a:r>
                        <a:rPr lang="en-US" sz="1600" dirty="0">
                          <a:latin typeface="Cambria" charset="0"/>
                          <a:ea typeface="Cambria" charset="0"/>
                          <a:cs typeface="Cambria" charset="0"/>
                        </a:rPr>
                        <a:t>Price reaches 10% below target price or 20% above purchase</a:t>
                      </a:r>
                      <a:r>
                        <a:rPr lang="en-US" sz="1600" baseline="0" dirty="0">
                          <a:latin typeface="Cambria" charset="0"/>
                          <a:ea typeface="Cambria" charset="0"/>
                          <a:cs typeface="Cambria" charset="0"/>
                        </a:rPr>
                        <a:t> price</a:t>
                      </a:r>
                      <a:endParaRPr lang="en-US" sz="1600" dirty="0">
                        <a:latin typeface="Cambria" charset="0"/>
                        <a:ea typeface="Cambria" charset="0"/>
                        <a:cs typeface="Cambria" charset="0"/>
                      </a:endParaRPr>
                    </a:p>
                  </a:txBody>
                  <a:tcPr>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xmlns="" val="10001"/>
                  </a:ext>
                </a:extLst>
              </a:tr>
              <a:tr h="750188">
                <a:tc>
                  <a:txBody>
                    <a:bodyPr/>
                    <a:lstStyle/>
                    <a:p>
                      <a:r>
                        <a:rPr lang="en-US" sz="1600" b="1" dirty="0">
                          <a:latin typeface="Cambria" charset="0"/>
                          <a:ea typeface="Cambria" charset="0"/>
                          <a:cs typeface="Cambria" charset="0"/>
                        </a:rPr>
                        <a:t>Leadership</a:t>
                      </a:r>
                    </a:p>
                  </a:txBody>
                  <a:tcPr>
                    <a:solidFill>
                      <a:srgbClr val="BFBFBF"/>
                    </a:solidFill>
                  </a:tcPr>
                </a:tc>
                <a:tc>
                  <a:txBody>
                    <a:bodyPr/>
                    <a:lstStyle/>
                    <a:p>
                      <a:r>
                        <a:rPr lang="en-US" sz="1600" dirty="0">
                          <a:latin typeface="Cambria" charset="0"/>
                          <a:ea typeface="Cambria" charset="0"/>
                          <a:cs typeface="Cambria" charset="0"/>
                        </a:rPr>
                        <a:t>The</a:t>
                      </a:r>
                      <a:r>
                        <a:rPr lang="en-US" sz="1600" baseline="0" dirty="0">
                          <a:latin typeface="Cambria" charset="0"/>
                          <a:ea typeface="Cambria" charset="0"/>
                          <a:cs typeface="Cambria" charset="0"/>
                        </a:rPr>
                        <a:t> c</a:t>
                      </a:r>
                      <a:r>
                        <a:rPr lang="en-US" sz="1600" dirty="0">
                          <a:latin typeface="Cambria" charset="0"/>
                          <a:ea typeface="Cambria" charset="0"/>
                          <a:cs typeface="Cambria" charset="0"/>
                        </a:rPr>
                        <a:t>ompany</a:t>
                      </a:r>
                      <a:r>
                        <a:rPr lang="en-US" sz="1600" baseline="0" dirty="0">
                          <a:latin typeface="Cambria" charset="0"/>
                          <a:ea typeface="Cambria" charset="0"/>
                          <a:cs typeface="Cambria" charset="0"/>
                        </a:rPr>
                        <a:t>’s leadership position changes</a:t>
                      </a:r>
                      <a:endParaRPr lang="en-US" sz="1600" dirty="0">
                        <a:latin typeface="Cambria" charset="0"/>
                        <a:ea typeface="Cambria" charset="0"/>
                        <a:cs typeface="Cambria" charset="0"/>
                      </a:endParaRPr>
                    </a:p>
                  </a:txBody>
                  <a:tcPr>
                    <a:solidFill>
                      <a:srgbClr val="D8D8D8"/>
                    </a:solidFill>
                  </a:tcPr>
                </a:tc>
                <a:extLst>
                  <a:ext uri="{0D108BD9-81ED-4DB2-BD59-A6C34878D82A}">
                    <a16:rowId xmlns:a16="http://schemas.microsoft.com/office/drawing/2014/main" xmlns="" val="10002"/>
                  </a:ext>
                </a:extLst>
              </a:tr>
              <a:tr h="711128">
                <a:tc>
                  <a:txBody>
                    <a:bodyPr/>
                    <a:lstStyle/>
                    <a:p>
                      <a:r>
                        <a:rPr lang="en-US" sz="1600" b="1" dirty="0">
                          <a:latin typeface="Cambria" charset="0"/>
                          <a:ea typeface="Cambria" charset="0"/>
                          <a:cs typeface="Cambria" charset="0"/>
                        </a:rPr>
                        <a:t>Business Fundamentals</a:t>
                      </a:r>
                    </a:p>
                  </a:txBody>
                  <a:tcPr>
                    <a:solidFill>
                      <a:srgbClr val="BFBFBF"/>
                    </a:solidFill>
                  </a:tcPr>
                </a:tc>
                <a:tc>
                  <a:txBody>
                    <a:bodyPr/>
                    <a:lstStyle/>
                    <a:p>
                      <a:r>
                        <a:rPr lang="en-US" sz="1600" dirty="0">
                          <a:latin typeface="Cambria" charset="0"/>
                          <a:ea typeface="Cambria" charset="0"/>
                          <a:cs typeface="Cambria" charset="0"/>
                        </a:rPr>
                        <a:t>Business</a:t>
                      </a:r>
                      <a:r>
                        <a:rPr lang="en-US" sz="1600" baseline="0" dirty="0">
                          <a:latin typeface="Cambria" charset="0"/>
                          <a:ea typeface="Cambria" charset="0"/>
                          <a:cs typeface="Cambria" charset="0"/>
                        </a:rPr>
                        <a:t> fundamentals deteriorate </a:t>
                      </a:r>
                      <a:endParaRPr lang="en-US" sz="1600" dirty="0">
                        <a:latin typeface="Cambria" charset="0"/>
                        <a:ea typeface="Cambria" charset="0"/>
                        <a:cs typeface="Cambria" charset="0"/>
                      </a:endParaRPr>
                    </a:p>
                  </a:txBody>
                  <a:tcPr>
                    <a:solidFill>
                      <a:srgbClr val="D8D8D8"/>
                    </a:solidFill>
                  </a:tcPr>
                </a:tc>
                <a:extLst>
                  <a:ext uri="{0D108BD9-81ED-4DB2-BD59-A6C34878D82A}">
                    <a16:rowId xmlns:a16="http://schemas.microsoft.com/office/drawing/2014/main" xmlns="" val="10003"/>
                  </a:ext>
                </a:extLst>
              </a:tr>
              <a:tr h="648788">
                <a:tc>
                  <a:txBody>
                    <a:bodyPr/>
                    <a:lstStyle/>
                    <a:p>
                      <a:r>
                        <a:rPr lang="en-US" sz="1600" b="1" dirty="0">
                          <a:latin typeface="Cambria" charset="0"/>
                          <a:ea typeface="Cambria" charset="0"/>
                          <a:cs typeface="Cambria" charset="0"/>
                        </a:rPr>
                        <a:t>Company slowdown</a:t>
                      </a:r>
                    </a:p>
                  </a:txBody>
                  <a:tcPr>
                    <a:solidFill>
                      <a:srgbClr val="BFBFBF"/>
                    </a:solidFill>
                  </a:tcPr>
                </a:tc>
                <a:tc>
                  <a:txBody>
                    <a:bodyPr/>
                    <a:lstStyle/>
                    <a:p>
                      <a:r>
                        <a:rPr lang="en-US" sz="1600" dirty="0">
                          <a:latin typeface="Cambria" charset="0"/>
                          <a:ea typeface="Cambria" charset="0"/>
                          <a:cs typeface="Cambria" charset="0"/>
                        </a:rPr>
                        <a:t>Slowing</a:t>
                      </a:r>
                      <a:r>
                        <a:rPr lang="en-US" sz="1600" baseline="0" dirty="0">
                          <a:latin typeface="Cambria" charset="0"/>
                          <a:ea typeface="Cambria" charset="0"/>
                          <a:cs typeface="Cambria" charset="0"/>
                        </a:rPr>
                        <a:t> unit volume, revenue decline, weak earnings, etc. </a:t>
                      </a:r>
                      <a:endParaRPr lang="en-US" sz="1600" dirty="0">
                        <a:latin typeface="Cambria" charset="0"/>
                        <a:ea typeface="Cambria" charset="0"/>
                        <a:cs typeface="Cambria" charset="0"/>
                      </a:endParaRPr>
                    </a:p>
                  </a:txBody>
                  <a:tcPr>
                    <a:solidFill>
                      <a:srgbClr val="D8D8D8"/>
                    </a:solidFill>
                  </a:tcPr>
                </a:tc>
                <a:extLst>
                  <a:ext uri="{0D108BD9-81ED-4DB2-BD59-A6C34878D82A}">
                    <a16:rowId xmlns:a16="http://schemas.microsoft.com/office/drawing/2014/main" xmlns="" val="10004"/>
                  </a:ext>
                </a:extLst>
              </a:tr>
              <a:tr h="794019">
                <a:tc>
                  <a:txBody>
                    <a:bodyPr/>
                    <a:lstStyle/>
                    <a:p>
                      <a:r>
                        <a:rPr lang="en-US" sz="1600" b="1" dirty="0">
                          <a:latin typeface="Cambria" charset="0"/>
                          <a:ea typeface="Cambria" charset="0"/>
                          <a:cs typeface="Cambria" charset="0"/>
                        </a:rPr>
                        <a:t>Alternative</a:t>
                      </a:r>
                      <a:r>
                        <a:rPr lang="en-US" sz="1600" b="1" baseline="0" dirty="0">
                          <a:latin typeface="Cambria" charset="0"/>
                          <a:ea typeface="Cambria" charset="0"/>
                          <a:cs typeface="Cambria" charset="0"/>
                        </a:rPr>
                        <a:t> Investments</a:t>
                      </a:r>
                      <a:endParaRPr lang="en-US" sz="1600" b="1" dirty="0">
                        <a:latin typeface="Cambria" charset="0"/>
                        <a:ea typeface="Cambria" charset="0"/>
                        <a:cs typeface="Cambria" charset="0"/>
                      </a:endParaRPr>
                    </a:p>
                  </a:txBody>
                  <a:tcPr>
                    <a:solidFill>
                      <a:srgbClr val="BFBFBF"/>
                    </a:solidFill>
                  </a:tcPr>
                </a:tc>
                <a:tc>
                  <a:txBody>
                    <a:bodyPr/>
                    <a:lstStyle/>
                    <a:p>
                      <a:r>
                        <a:rPr lang="en-US" sz="1600" dirty="0">
                          <a:latin typeface="Cambria" charset="0"/>
                          <a:ea typeface="Cambria" charset="0"/>
                          <a:cs typeface="Cambria" charset="0"/>
                        </a:rPr>
                        <a:t>Superior investment alternatives are identified</a:t>
                      </a:r>
                    </a:p>
                  </a:txBody>
                  <a:tcPr>
                    <a:solidFill>
                      <a:srgbClr val="D8D8D8"/>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3181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49050" y="6505575"/>
            <a:ext cx="508000" cy="228600"/>
          </a:xfrm>
        </p:spPr>
        <p:txBody>
          <a:bodyPr/>
          <a:lstStyle/>
          <a:p>
            <a:fld id="{C4C5411A-C02D-49EF-A313-6C2D6A9C6A32}" type="slidenum">
              <a:rPr lang="en-US" smtClean="0">
                <a:solidFill>
                  <a:prstClr val="black"/>
                </a:solidFill>
              </a:rPr>
              <a:pPr/>
              <a:t>27</a:t>
            </a:fld>
            <a:endParaRPr lang="en-US" dirty="0">
              <a:solidFill>
                <a:prstClr val="black"/>
              </a:solidFill>
            </a:endParaRPr>
          </a:p>
        </p:txBody>
      </p:sp>
      <p:sp>
        <p:nvSpPr>
          <p:cNvPr id="5" name="Shape 384"/>
          <p:cNvSpPr txBox="1">
            <a:spLocks/>
          </p:cNvSpPr>
          <p:nvPr/>
        </p:nvSpPr>
        <p:spPr>
          <a:xfrm>
            <a:off x="914401" y="678463"/>
            <a:ext cx="9956799" cy="740663"/>
          </a:xfrm>
          <a:prstGeom prst="rect">
            <a:avLst/>
          </a:prstGeom>
          <a:noFill/>
          <a:ln>
            <a:noFill/>
          </a:ln>
        </p:spPr>
        <p:txBody>
          <a:bodyPr vert="horz" lIns="91433" tIns="45700" rIns="91433" bIns="45700" rtlCol="0" anchor="t" anchorCtr="0">
            <a:noAutofit/>
          </a:bodyPr>
          <a:lstStyle>
            <a:lvl1pPr algn="l" defTabSz="1219170" rtl="0" eaLnBrk="1" latinLnBrk="0" hangingPunct="1">
              <a:spcBef>
                <a:spcPct val="0"/>
              </a:spcBef>
              <a:buNone/>
              <a:defRPr sz="5333" b="1" kern="1200" cap="all">
                <a:solidFill>
                  <a:schemeClr val="tx1"/>
                </a:solidFill>
                <a:latin typeface="+mj-lt"/>
                <a:ea typeface="+mj-ea"/>
                <a:cs typeface="+mj-cs"/>
              </a:defRPr>
            </a:lvl1pPr>
          </a:lstStyle>
          <a:p>
            <a:pPr>
              <a:spcBef>
                <a:spcPts val="0"/>
              </a:spcBef>
              <a:buClr>
                <a:schemeClr val="dk1"/>
              </a:buClr>
              <a:buSzPct val="25000"/>
            </a:pPr>
            <a:r>
              <a:rPr lang="en" sz="3000" cap="none" dirty="0">
                <a:solidFill>
                  <a:schemeClr val="dk1"/>
                </a:solidFill>
                <a:latin typeface="Cambria"/>
                <a:ea typeface="Cambria"/>
                <a:cs typeface="Cambria"/>
                <a:sym typeface="Cambria"/>
              </a:rPr>
              <a:t>Growth Strategy Overview</a:t>
            </a:r>
            <a:endParaRPr lang="en" sz="3467">
              <a:solidFill>
                <a:schemeClr val="dk1"/>
              </a:solidFill>
              <a:latin typeface="Cambria"/>
              <a:ea typeface="Cambria"/>
              <a:cs typeface="Cambria"/>
              <a:sym typeface="Cambria"/>
            </a:endParaRPr>
          </a:p>
        </p:txBody>
      </p:sp>
      <p:sp>
        <p:nvSpPr>
          <p:cNvPr id="6" name="Shape 385"/>
          <p:cNvSpPr txBox="1">
            <a:spLocks/>
          </p:cNvSpPr>
          <p:nvPr/>
        </p:nvSpPr>
        <p:spPr>
          <a:xfrm>
            <a:off x="6308441" y="2472267"/>
            <a:ext cx="4749024" cy="2429935"/>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 Facebook, Inc. (FB)</a:t>
            </a:r>
          </a:p>
          <a:p>
            <a:pPr>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 Cognizant Technology Solutions Corp. (CTSH)</a:t>
            </a:r>
          </a:p>
          <a:p>
            <a:pPr>
              <a:lnSpc>
                <a:spcPct val="100000"/>
              </a:lnSpc>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BOFI Holding, Inc. (BOFI)</a:t>
            </a:r>
          </a:p>
          <a:p>
            <a:pPr>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 USG Corporation (USG) </a:t>
            </a:r>
          </a:p>
          <a:p>
            <a:pPr>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Comcast Corporation (CMCSA)</a:t>
            </a:r>
          </a:p>
          <a:p>
            <a:pPr>
              <a:lnSpc>
                <a:spcPct val="100000"/>
              </a:lnSpc>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 Honeywell International, INC (HON)</a:t>
            </a:r>
          </a:p>
          <a:p>
            <a:pPr>
              <a:lnSpc>
                <a:spcPct val="100000"/>
              </a:lnSpc>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Thor Industries (TOR) </a:t>
            </a:r>
          </a:p>
          <a:p>
            <a:pPr>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Stamps.com, Inc. (STMP)</a:t>
            </a:r>
          </a:p>
          <a:p>
            <a:pPr>
              <a:lnSpc>
                <a:spcPct val="100000"/>
              </a:lnSpc>
              <a:spcAft>
                <a:spcPts val="200"/>
              </a:spcAft>
              <a:buClr>
                <a:schemeClr val="tx1"/>
              </a:buClr>
              <a:buFont typeface="+mj-lt"/>
              <a:buAutoNum type="arabicPeriod"/>
            </a:pPr>
            <a:r>
              <a:rPr lang="en-US" sz="1800" dirty="0">
                <a:solidFill>
                  <a:schemeClr val="tx1"/>
                </a:solidFill>
                <a:latin typeface="Cambria" charset="0"/>
                <a:ea typeface="Cambria" charset="0"/>
                <a:cs typeface="Cambria" charset="0"/>
              </a:rPr>
              <a:t>Vail Industries, Inc. (MTN)</a:t>
            </a:r>
          </a:p>
        </p:txBody>
      </p:sp>
      <p:sp>
        <p:nvSpPr>
          <p:cNvPr id="7" name="Shape 387"/>
          <p:cNvSpPr txBox="1"/>
          <p:nvPr/>
        </p:nvSpPr>
        <p:spPr>
          <a:xfrm>
            <a:off x="914400" y="1799863"/>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dirty="0">
              <a:solidFill>
                <a:srgbClr val="436C3C"/>
              </a:solidFill>
              <a:latin typeface="Cambria"/>
              <a:ea typeface="Cambria"/>
              <a:cs typeface="Cambria"/>
              <a:sym typeface="Cambria"/>
            </a:endParaRPr>
          </a:p>
        </p:txBody>
      </p:sp>
      <p:sp>
        <p:nvSpPr>
          <p:cNvPr id="8" name="Shape 388"/>
          <p:cNvSpPr txBox="1"/>
          <p:nvPr/>
        </p:nvSpPr>
        <p:spPr>
          <a:xfrm>
            <a:off x="6308441" y="1799863"/>
            <a:ext cx="4749024"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9" name="Shape 389"/>
          <p:cNvSpPr txBox="1"/>
          <p:nvPr/>
        </p:nvSpPr>
        <p:spPr>
          <a:xfrm>
            <a:off x="1016000" y="2472267"/>
            <a:ext cx="5080000" cy="1405255"/>
          </a:xfrm>
          <a:prstGeom prst="rect">
            <a:avLst/>
          </a:prstGeom>
          <a:noFill/>
          <a:ln>
            <a:noFill/>
          </a:ln>
        </p:spPr>
        <p:txBody>
          <a:bodyPr lIns="91433" tIns="45700" rIns="91433" bIns="45700" anchor="t" anchorCtr="0">
            <a:noAutofit/>
          </a:bodyPr>
          <a:lstStyle/>
          <a:p>
            <a:pPr marL="342900" indent="-342900">
              <a:buSzPct val="100000"/>
              <a:buFont typeface="Arial" panose="020B0604020202020204" pitchFamily="34" charset="0"/>
              <a:buChar char="•"/>
            </a:pPr>
            <a:r>
              <a:rPr lang="en" sz="2133" dirty="0">
                <a:solidFill>
                  <a:srgbClr val="000000"/>
                </a:solidFill>
                <a:latin typeface="Cambria"/>
                <a:ea typeface="Cambria"/>
                <a:cs typeface="Cambria"/>
                <a:sym typeface="Cambria"/>
              </a:rPr>
              <a:t>20% </a:t>
            </a:r>
            <a:r>
              <a:rPr lang="en-US" sz="2133" dirty="0">
                <a:solidFill>
                  <a:srgbClr val="000000"/>
                </a:solidFill>
                <a:latin typeface="Cambria"/>
                <a:ea typeface="Cambria"/>
                <a:cs typeface="Cambria"/>
                <a:sym typeface="Cambria"/>
              </a:rPr>
              <a:t>Loss</a:t>
            </a:r>
            <a:endParaRPr lang="en" sz="2133"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398500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28</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dirty="0">
              <a:solidFill>
                <a:srgbClr val="000000"/>
              </a:solidFill>
              <a:latin typeface="Cambria"/>
              <a:ea typeface="Cambria"/>
              <a:cs typeface="Cambria"/>
              <a:sym typeface="Cambria"/>
            </a:endParaRPr>
          </a:p>
        </p:txBody>
      </p:sp>
      <p:sp>
        <p:nvSpPr>
          <p:cNvPr id="6" name="Shape 445"/>
          <p:cNvSpPr txBox="1"/>
          <p:nvPr/>
        </p:nvSpPr>
        <p:spPr>
          <a:xfrm>
            <a:off x="1043444" y="147963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FACEBOOK, INC | FB</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FB</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60228" cy="579092"/>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46%</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-32.2%</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49.4%</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-18.3%</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22.47%</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2.09</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1.0</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0.1</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0.0</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09-25-2017)</a:t>
            </a:r>
          </a:p>
          <a:p>
            <a:pPr algn="ctr">
              <a:buSzPct val="25000"/>
            </a:pPr>
            <a:r>
              <a:rPr lang="en-US" sz="2400" dirty="0">
                <a:solidFill>
                  <a:srgbClr val="005A3C"/>
                </a:solidFill>
                <a:latin typeface="Cambria"/>
                <a:ea typeface="Cambria"/>
                <a:cs typeface="Cambria"/>
                <a:sym typeface="Cambria"/>
              </a:rPr>
              <a:t>87 Shares | $14,958.78</a:t>
            </a:r>
            <a:endParaRPr lang="en-US" sz="2000" dirty="0">
              <a:solidFill>
                <a:srgbClr val="005A3C"/>
              </a:solidFill>
              <a:latin typeface="Cambria"/>
              <a:ea typeface="Cambria"/>
              <a:cs typeface="Cambria"/>
              <a:sym typeface="Cambria"/>
            </a:endParaRPr>
          </a:p>
        </p:txBody>
      </p:sp>
      <p:sp>
        <p:nvSpPr>
          <p:cNvPr id="2" name="Rectangle 1">
            <a:extLst>
              <a:ext uri="{FF2B5EF4-FFF2-40B4-BE49-F238E27FC236}">
                <a16:creationId xmlns:a16="http://schemas.microsoft.com/office/drawing/2014/main" xmlns="" id="{C7D43964-0F2B-405A-9D87-C91325196001}"/>
              </a:ext>
            </a:extLst>
          </p:cNvPr>
          <p:cNvSpPr/>
          <p:nvPr/>
        </p:nvSpPr>
        <p:spPr>
          <a:xfrm>
            <a:off x="780789" y="2994067"/>
            <a:ext cx="6096000" cy="2800767"/>
          </a:xfrm>
          <a:prstGeom prst="rect">
            <a:avLst/>
          </a:prstGeom>
        </p:spPr>
        <p:txBody>
          <a:bodyPr>
            <a:spAutoFit/>
          </a:bodyPr>
          <a:lstStyle/>
          <a:p>
            <a:r>
              <a:rPr lang="en-US" sz="1600" dirty="0">
                <a:latin typeface="Cambria" panose="02040503050406030204" pitchFamily="18" charset="0"/>
              </a:rPr>
              <a:t>Facebook is currently known to be the number one social network in the world. It is  headquartered at </a:t>
            </a:r>
            <a:r>
              <a:rPr lang="en-US" sz="1600" dirty="0" err="1">
                <a:latin typeface="Cambria" panose="02040503050406030204" pitchFamily="18" charset="0"/>
              </a:rPr>
              <a:t>at</a:t>
            </a:r>
            <a:r>
              <a:rPr lang="en-US" sz="1600" dirty="0">
                <a:latin typeface="Cambria" panose="02040503050406030204" pitchFamily="18" charset="0"/>
              </a:rPr>
              <a:t> 1 Hacker Way in Menlo Park, California. Facebook, Inc. was founded by Mark Zuckerberg in 2004 and has since grown to employ 20,650+ people. It started publicly traded on the NASDAQ in May of 2012. Facebook’s product portfolio includes Oculus, Atlas, Instagram, </a:t>
            </a:r>
            <a:r>
              <a:rPr lang="en-US" sz="1600" dirty="0" err="1">
                <a:latin typeface="Cambria" panose="02040503050406030204" pitchFamily="18" charset="0"/>
              </a:rPr>
              <a:t>Facio</a:t>
            </a:r>
            <a:r>
              <a:rPr lang="en-US" sz="1600" dirty="0">
                <a:latin typeface="Cambria" panose="02040503050406030204" pitchFamily="18" charset="0"/>
              </a:rPr>
              <a:t> Metrics, Crowd Tangle, </a:t>
            </a:r>
            <a:r>
              <a:rPr lang="en-US" sz="1600" dirty="0" err="1">
                <a:latin typeface="Cambria" panose="02040503050406030204" pitchFamily="18" charset="0"/>
              </a:rPr>
              <a:t>Onavo</a:t>
            </a:r>
            <a:r>
              <a:rPr lang="en-US" sz="1600" dirty="0">
                <a:latin typeface="Cambria" panose="02040503050406030204" pitchFamily="18" charset="0"/>
              </a:rPr>
              <a:t>, and WhatsApp. The company is currently focused on building products that enable people to connect and share through mobile devices, personal computers, etc. Through Facebook, people can share their opinions, ideas, photos and videos, and other activities. </a:t>
            </a:r>
          </a:p>
        </p:txBody>
      </p:sp>
    </p:spTree>
    <p:extLst>
      <p:ext uri="{BB962C8B-B14F-4D97-AF65-F5344CB8AC3E}">
        <p14:creationId xmlns:p14="http://schemas.microsoft.com/office/powerpoint/2010/main" val="3858961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29</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445"/>
          <p:cNvSpPr txBox="1"/>
          <p:nvPr/>
        </p:nvSpPr>
        <p:spPr>
          <a:xfrm>
            <a:off x="1043444" y="147963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COGNIZANT TECHNOLOGY SOLUTIONS | CTSH</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63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CTSH</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9%</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17.1%</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18.2%</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1.2</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1.8</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1.5</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0.5</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10-06-2017)</a:t>
            </a:r>
          </a:p>
          <a:p>
            <a:pPr algn="ctr">
              <a:buSzPct val="25000"/>
            </a:pPr>
            <a:r>
              <a:rPr lang="en-US" sz="2400" dirty="0">
                <a:solidFill>
                  <a:srgbClr val="005A3C"/>
                </a:solidFill>
                <a:latin typeface="Cambria"/>
                <a:ea typeface="Cambria"/>
                <a:cs typeface="Cambria"/>
                <a:sym typeface="Cambria"/>
              </a:rPr>
              <a:t>205 Shares | $15,059.30</a:t>
            </a:r>
            <a:endParaRPr lang="en-US" sz="2000" dirty="0">
              <a:solidFill>
                <a:srgbClr val="005A3C"/>
              </a:solidFill>
              <a:latin typeface="Cambria"/>
              <a:ea typeface="Cambria"/>
              <a:cs typeface="Cambria"/>
              <a:sym typeface="Cambria"/>
            </a:endParaRPr>
          </a:p>
        </p:txBody>
      </p:sp>
      <p:sp>
        <p:nvSpPr>
          <p:cNvPr id="2" name="Rectangle 1">
            <a:extLst>
              <a:ext uri="{FF2B5EF4-FFF2-40B4-BE49-F238E27FC236}">
                <a16:creationId xmlns:a16="http://schemas.microsoft.com/office/drawing/2014/main" xmlns="" id="{C7D43964-0F2B-405A-9D87-C91325196001}"/>
              </a:ext>
            </a:extLst>
          </p:cNvPr>
          <p:cNvSpPr/>
          <p:nvPr/>
        </p:nvSpPr>
        <p:spPr>
          <a:xfrm>
            <a:off x="780789" y="2994067"/>
            <a:ext cx="6096000" cy="1569660"/>
          </a:xfrm>
          <a:prstGeom prst="rect">
            <a:avLst/>
          </a:prstGeom>
        </p:spPr>
        <p:txBody>
          <a:bodyPr>
            <a:spAutoFit/>
          </a:bodyPr>
          <a:lstStyle/>
          <a:p>
            <a:r>
              <a:rPr lang="en-US" sz="1600" dirty="0">
                <a:latin typeface="Cambria" panose="02040503050406030204" pitchFamily="18" charset="0"/>
              </a:rPr>
              <a:t>Cognizant was founded in 1994 and went public in May 1998. They provide a wide range of information technology, information security, and consulting services. Their areas of expertise include: Business &amp; Technology Consulting, Systems Integration, Data Warehousing, IT Infrastructure Services, R&amp;D Outsourcing, Supply Chain Management, and Engineering &amp; Manufacturing Solutions. </a:t>
            </a:r>
          </a:p>
        </p:txBody>
      </p:sp>
    </p:spTree>
    <p:extLst>
      <p:ext uri="{BB962C8B-B14F-4D97-AF65-F5344CB8AC3E}">
        <p14:creationId xmlns:p14="http://schemas.microsoft.com/office/powerpoint/2010/main" val="3188041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oyolagreyhounds.com/graphics/LoyolaMD_Ath_BlockL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157" y="884631"/>
            <a:ext cx="4402096" cy="47469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204031" y="2926129"/>
            <a:ext cx="3267010" cy="663933"/>
          </a:xfrm>
        </p:spPr>
        <p:txBody>
          <a:bodyPr/>
          <a:lstStyle/>
          <a:p>
            <a:r>
              <a:rPr lang="en-US" sz="4500" dirty="0">
                <a:latin typeface="Cambria" charset="0"/>
                <a:ea typeface="Cambria" charset="0"/>
                <a:cs typeface="Cambria" charset="0"/>
              </a:rPr>
              <a:t>overview</a:t>
            </a:r>
            <a:endParaRPr lang="en-US" sz="4267" dirty="0">
              <a:latin typeface="Calibri"/>
            </a:endParaRPr>
          </a:p>
        </p:txBody>
      </p:sp>
      <p:sp>
        <p:nvSpPr>
          <p:cNvPr id="6" name="Text Placeholder 5"/>
          <p:cNvSpPr>
            <a:spLocks noGrp="1"/>
          </p:cNvSpPr>
          <p:nvPr>
            <p:ph type="body" idx="1"/>
          </p:nvPr>
        </p:nvSpPr>
        <p:spPr>
          <a:xfrm>
            <a:off x="7310048" y="2535082"/>
            <a:ext cx="2058412" cy="597052"/>
          </a:xfrm>
        </p:spPr>
        <p:txBody>
          <a:bodyPr/>
          <a:lstStyle/>
          <a:p>
            <a:r>
              <a:rPr lang="en-US" sz="2500" dirty="0">
                <a:solidFill>
                  <a:srgbClr val="005A3C"/>
                </a:solidFill>
                <a:latin typeface="Cambria" charset="0"/>
              </a:rPr>
              <a:t>Fall 2017</a:t>
            </a:r>
            <a:endParaRPr lang="en-US" dirty="0">
              <a:latin typeface="Calibri"/>
            </a:endParaRPr>
          </a:p>
        </p:txBody>
      </p:sp>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3</a:t>
            </a:fld>
            <a:endParaRPr lang="en-US" dirty="0">
              <a:solidFill>
                <a:prstClr val="black"/>
              </a:solidFill>
            </a:endParaRPr>
          </a:p>
        </p:txBody>
      </p:sp>
      <p:graphicFrame>
        <p:nvGraphicFramePr>
          <p:cNvPr id="7" name="Diagram 1"/>
          <p:cNvGraphicFramePr/>
          <p:nvPr>
            <p:extLst>
              <p:ext uri="{D42A27DB-BD31-4B8C-83A1-F6EECF244321}">
                <p14:modId xmlns:p14="http://schemas.microsoft.com/office/powerpoint/2010/main" val="2363477879"/>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7710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328" y="6486525"/>
            <a:ext cx="508000" cy="228600"/>
          </a:xfrm>
        </p:spPr>
        <p:txBody>
          <a:bodyPr/>
          <a:lstStyle/>
          <a:p>
            <a:fld id="{C4C5411A-C02D-49EF-A313-6C2D6A9C6A32}" type="slidenum">
              <a:rPr lang="en-US" smtClean="0">
                <a:solidFill>
                  <a:prstClr val="black"/>
                </a:solidFill>
              </a:rPr>
              <a:pPr/>
              <a:t>30</a:t>
            </a:fld>
            <a:endParaRPr lang="en-US" dirty="0">
              <a:solidFill>
                <a:prstClr val="black"/>
              </a:solidFill>
            </a:endParaRPr>
          </a:p>
        </p:txBody>
      </p:sp>
      <p:sp>
        <p:nvSpPr>
          <p:cNvPr id="5" name="Shape 396"/>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397"/>
          <p:cNvSpPr txBox="1"/>
          <p:nvPr/>
        </p:nvSpPr>
        <p:spPr>
          <a:xfrm>
            <a:off x="979570" y="1459447"/>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latin typeface="Cambria"/>
                <a:ea typeface="Cambria"/>
                <a:cs typeface="Cambria"/>
                <a:sym typeface="Cambria"/>
              </a:rPr>
              <a:t>BOFI HOLDING Inc. | BOFI</a:t>
            </a:r>
            <a:endParaRPr lang="en" sz="1600" b="1" dirty="0">
              <a:latin typeface="Cambria"/>
              <a:ea typeface="Cambria"/>
              <a:cs typeface="Cambria"/>
              <a:sym typeface="Cambria"/>
            </a:endParaRPr>
          </a:p>
        </p:txBody>
      </p:sp>
      <p:grpSp>
        <p:nvGrpSpPr>
          <p:cNvPr id="7" name="Shape 398"/>
          <p:cNvGrpSpPr/>
          <p:nvPr/>
        </p:nvGrpSpPr>
        <p:grpSpPr>
          <a:xfrm>
            <a:off x="7592239" y="1630639"/>
            <a:ext cx="3819089" cy="4240269"/>
            <a:chOff x="259346" y="486"/>
            <a:chExt cx="3819089" cy="4240269"/>
          </a:xfrm>
        </p:grpSpPr>
        <p:sp>
          <p:nvSpPr>
            <p:cNvPr id="8" name="Shape 399"/>
            <p:cNvSpPr/>
            <p:nvPr/>
          </p:nvSpPr>
          <p:spPr>
            <a:xfrm>
              <a:off x="259346" y="486"/>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00"/>
            <p:cNvSpPr txBox="1"/>
            <p:nvPr/>
          </p:nvSpPr>
          <p:spPr>
            <a:xfrm>
              <a:off x="575785" y="486"/>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dirty="0">
                  <a:solidFill>
                    <a:schemeClr val="lt1"/>
                  </a:solidFill>
                  <a:latin typeface="Cambria"/>
                  <a:ea typeface="Cambria"/>
                  <a:cs typeface="Cambria"/>
                  <a:sym typeface="Cambria"/>
                </a:rPr>
                <a:t>Buy Criteria</a:t>
              </a:r>
            </a:p>
          </p:txBody>
        </p:sp>
        <p:sp>
          <p:nvSpPr>
            <p:cNvPr id="10" name="Shape 401"/>
            <p:cNvSpPr/>
            <p:nvPr/>
          </p:nvSpPr>
          <p:spPr>
            <a:xfrm>
              <a:off x="1635851" y="54282"/>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02"/>
            <p:cNvSpPr txBox="1"/>
            <p:nvPr/>
          </p:nvSpPr>
          <p:spPr>
            <a:xfrm>
              <a:off x="1898496" y="54282"/>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a:solidFill>
                    <a:schemeClr val="dk1"/>
                  </a:solidFill>
                  <a:latin typeface="Cambria"/>
                  <a:ea typeface="Cambria"/>
                  <a:cs typeface="Cambria"/>
                  <a:sym typeface="Cambria"/>
                </a:rPr>
                <a:t>Industry Average </a:t>
              </a:r>
            </a:p>
          </p:txBody>
        </p:sp>
        <p:sp>
          <p:nvSpPr>
            <p:cNvPr id="12" name="Shape 403"/>
            <p:cNvSpPr/>
            <p:nvPr/>
          </p:nvSpPr>
          <p:spPr>
            <a:xfrm>
              <a:off x="2765218" y="54282"/>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04"/>
            <p:cNvSpPr txBox="1"/>
            <p:nvPr/>
          </p:nvSpPr>
          <p:spPr>
            <a:xfrm>
              <a:off x="3027863" y="54282"/>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BOFI</a:t>
              </a:r>
            </a:p>
          </p:txBody>
        </p:sp>
        <p:sp>
          <p:nvSpPr>
            <p:cNvPr id="14" name="Shape 405"/>
            <p:cNvSpPr/>
            <p:nvPr/>
          </p:nvSpPr>
          <p:spPr>
            <a:xfrm>
              <a:off x="259346" y="721966"/>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06"/>
            <p:cNvSpPr txBox="1"/>
            <p:nvPr/>
          </p:nvSpPr>
          <p:spPr>
            <a:xfrm>
              <a:off x="575785" y="721966"/>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dirty="0">
                  <a:solidFill>
                    <a:schemeClr val="lt1"/>
                  </a:solidFill>
                  <a:latin typeface="Cambria"/>
                  <a:ea typeface="Cambria"/>
                  <a:cs typeface="Cambria"/>
                  <a:sym typeface="Cambria"/>
                </a:rPr>
                <a:t>Revenue growth</a:t>
              </a:r>
            </a:p>
          </p:txBody>
        </p:sp>
        <p:sp>
          <p:nvSpPr>
            <p:cNvPr id="16" name="Shape 407"/>
            <p:cNvSpPr/>
            <p:nvPr/>
          </p:nvSpPr>
          <p:spPr>
            <a:xfrm>
              <a:off x="1635851" y="775760"/>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08"/>
            <p:cNvSpPr txBox="1"/>
            <p:nvPr/>
          </p:nvSpPr>
          <p:spPr>
            <a:xfrm>
              <a:off x="1898496" y="775760"/>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10%</a:t>
              </a:r>
            </a:p>
          </p:txBody>
        </p:sp>
        <p:sp>
          <p:nvSpPr>
            <p:cNvPr id="18" name="Shape 409"/>
            <p:cNvSpPr/>
            <p:nvPr/>
          </p:nvSpPr>
          <p:spPr>
            <a:xfrm>
              <a:off x="2765218" y="775760"/>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10"/>
            <p:cNvSpPr txBox="1"/>
            <p:nvPr/>
          </p:nvSpPr>
          <p:spPr>
            <a:xfrm>
              <a:off x="3027863" y="775760"/>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31.9%</a:t>
              </a:r>
            </a:p>
          </p:txBody>
        </p:sp>
        <p:sp>
          <p:nvSpPr>
            <p:cNvPr id="20" name="Shape 411"/>
            <p:cNvSpPr/>
            <p:nvPr/>
          </p:nvSpPr>
          <p:spPr>
            <a:xfrm>
              <a:off x="259346" y="1443445"/>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12"/>
            <p:cNvSpPr txBox="1"/>
            <p:nvPr/>
          </p:nvSpPr>
          <p:spPr>
            <a:xfrm>
              <a:off x="575785" y="1443445"/>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13"/>
            <p:cNvSpPr/>
            <p:nvPr/>
          </p:nvSpPr>
          <p:spPr>
            <a:xfrm>
              <a:off x="1635851" y="1497238"/>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14"/>
            <p:cNvSpPr txBox="1"/>
            <p:nvPr/>
          </p:nvSpPr>
          <p:spPr>
            <a:xfrm>
              <a:off x="1898496" y="1497238"/>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24" name="Shape 415"/>
            <p:cNvSpPr/>
            <p:nvPr/>
          </p:nvSpPr>
          <p:spPr>
            <a:xfrm>
              <a:off x="2765218" y="1497238"/>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16"/>
            <p:cNvSpPr txBox="1"/>
            <p:nvPr/>
          </p:nvSpPr>
          <p:spPr>
            <a:xfrm>
              <a:off x="3027863" y="1497238"/>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31.9%</a:t>
              </a:r>
            </a:p>
          </p:txBody>
        </p:sp>
        <p:sp>
          <p:nvSpPr>
            <p:cNvPr id="26" name="Shape 417"/>
            <p:cNvSpPr/>
            <p:nvPr/>
          </p:nvSpPr>
          <p:spPr>
            <a:xfrm>
              <a:off x="259346" y="2164923"/>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18"/>
            <p:cNvSpPr txBox="1"/>
            <p:nvPr/>
          </p:nvSpPr>
          <p:spPr>
            <a:xfrm>
              <a:off x="575785" y="2164923"/>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19"/>
            <p:cNvSpPr/>
            <p:nvPr/>
          </p:nvSpPr>
          <p:spPr>
            <a:xfrm>
              <a:off x="1635851" y="2218717"/>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20"/>
            <p:cNvSpPr txBox="1"/>
            <p:nvPr/>
          </p:nvSpPr>
          <p:spPr>
            <a:xfrm>
              <a:off x="1898496" y="2218717"/>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7.4% </a:t>
              </a:r>
            </a:p>
          </p:txBody>
        </p:sp>
        <p:sp>
          <p:nvSpPr>
            <p:cNvPr id="30" name="Shape 421"/>
            <p:cNvSpPr/>
            <p:nvPr/>
          </p:nvSpPr>
          <p:spPr>
            <a:xfrm>
              <a:off x="2765218" y="2218717"/>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22"/>
            <p:cNvSpPr txBox="1"/>
            <p:nvPr/>
          </p:nvSpPr>
          <p:spPr>
            <a:xfrm>
              <a:off x="3027863" y="2218717"/>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17.8%</a:t>
              </a:r>
            </a:p>
          </p:txBody>
        </p:sp>
        <p:sp>
          <p:nvSpPr>
            <p:cNvPr id="32" name="Shape 423"/>
            <p:cNvSpPr/>
            <p:nvPr/>
          </p:nvSpPr>
          <p:spPr>
            <a:xfrm>
              <a:off x="259346" y="2886401"/>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24"/>
            <p:cNvSpPr txBox="1"/>
            <p:nvPr/>
          </p:nvSpPr>
          <p:spPr>
            <a:xfrm>
              <a:off x="575785" y="2886401"/>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25"/>
            <p:cNvSpPr/>
            <p:nvPr/>
          </p:nvSpPr>
          <p:spPr>
            <a:xfrm>
              <a:off x="1635851" y="2940196"/>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26"/>
            <p:cNvSpPr txBox="1"/>
            <p:nvPr/>
          </p:nvSpPr>
          <p:spPr>
            <a:xfrm>
              <a:off x="1898496" y="2940196"/>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6" name="Shape 427"/>
            <p:cNvSpPr/>
            <p:nvPr/>
          </p:nvSpPr>
          <p:spPr>
            <a:xfrm>
              <a:off x="2765218" y="2940196"/>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28"/>
            <p:cNvSpPr txBox="1"/>
            <p:nvPr/>
          </p:nvSpPr>
          <p:spPr>
            <a:xfrm>
              <a:off x="3027863" y="2940196"/>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1.1</a:t>
              </a:r>
            </a:p>
          </p:txBody>
        </p:sp>
        <p:sp>
          <p:nvSpPr>
            <p:cNvPr id="38" name="Shape 429"/>
            <p:cNvSpPr/>
            <p:nvPr/>
          </p:nvSpPr>
          <p:spPr>
            <a:xfrm>
              <a:off x="259346" y="3607880"/>
              <a:ext cx="1582190" cy="632875"/>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30"/>
            <p:cNvSpPr txBox="1"/>
            <p:nvPr/>
          </p:nvSpPr>
          <p:spPr>
            <a:xfrm>
              <a:off x="575785" y="3607880"/>
              <a:ext cx="949313" cy="632875"/>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31"/>
            <p:cNvSpPr/>
            <p:nvPr/>
          </p:nvSpPr>
          <p:spPr>
            <a:xfrm>
              <a:off x="1635851" y="3661675"/>
              <a:ext cx="1313217" cy="525286"/>
            </a:xfrm>
            <a:prstGeom prst="chevron">
              <a:avLst>
                <a:gd name="adj" fmla="val 50000"/>
              </a:avLst>
            </a:prstGeom>
            <a:solidFill>
              <a:srgbClr val="D2D2D2"/>
            </a:solidFill>
            <a:ln w="25400" cap="flat" cmpd="sng">
              <a:solidFill>
                <a:srgbClr val="BFBFBF">
                  <a:alpha val="89803"/>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32"/>
            <p:cNvSpPr txBox="1"/>
            <p:nvPr/>
          </p:nvSpPr>
          <p:spPr>
            <a:xfrm>
              <a:off x="1898496" y="3661675"/>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42" name="Shape 433"/>
            <p:cNvSpPr/>
            <p:nvPr/>
          </p:nvSpPr>
          <p:spPr>
            <a:xfrm>
              <a:off x="2765218" y="3661675"/>
              <a:ext cx="1313217" cy="525286"/>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34"/>
            <p:cNvSpPr txBox="1"/>
            <p:nvPr/>
          </p:nvSpPr>
          <p:spPr>
            <a:xfrm>
              <a:off x="3027863" y="3661675"/>
              <a:ext cx="787930" cy="525286"/>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0.8</a:t>
              </a:r>
            </a:p>
          </p:txBody>
        </p:sp>
      </p:grpSp>
      <p:sp>
        <p:nvSpPr>
          <p:cNvPr id="44" name="Shape 435"/>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10-17-2017)</a:t>
            </a:r>
          </a:p>
          <a:p>
            <a:pPr algn="ctr">
              <a:buSzPct val="25000"/>
            </a:pPr>
            <a:r>
              <a:rPr lang="en-US" sz="2400" dirty="0">
                <a:solidFill>
                  <a:srgbClr val="005A3C"/>
                </a:solidFill>
                <a:latin typeface="Cambria"/>
                <a:ea typeface="Cambria"/>
                <a:cs typeface="Cambria"/>
                <a:sym typeface="Cambria"/>
              </a:rPr>
              <a:t>727 Shares | 19,914.57</a:t>
            </a:r>
            <a:endParaRPr lang="en-US" sz="2000" dirty="0">
              <a:solidFill>
                <a:srgbClr val="005A3C"/>
              </a:solidFill>
              <a:latin typeface="Cambria"/>
              <a:ea typeface="Cambria"/>
              <a:cs typeface="Cambria"/>
              <a:sym typeface="Cambria"/>
            </a:endParaRPr>
          </a:p>
        </p:txBody>
      </p:sp>
      <p:sp>
        <p:nvSpPr>
          <p:cNvPr id="46" name="Shape 437"/>
          <p:cNvSpPr txBox="1">
            <a:spLocks noGrp="1"/>
          </p:cNvSpPr>
          <p:nvPr>
            <p:ph type="body" idx="1"/>
          </p:nvPr>
        </p:nvSpPr>
        <p:spPr>
          <a:xfrm>
            <a:off x="965750" y="2984994"/>
            <a:ext cx="5560000" cy="2715200"/>
          </a:xfrm>
          <a:prstGeom prst="rect">
            <a:avLst/>
          </a:prstGeom>
          <a:noFill/>
          <a:ln>
            <a:noFill/>
          </a:ln>
        </p:spPr>
        <p:txBody>
          <a:bodyPr vert="horz" lIns="91433" tIns="45700" rIns="91433" bIns="45700" rtlCol="0" anchor="t" anchorCtr="0">
            <a:noAutofit/>
          </a:bodyPr>
          <a:lstStyle/>
          <a:p>
            <a:pPr>
              <a:buClr>
                <a:srgbClr val="C0504D"/>
              </a:buClr>
            </a:pPr>
            <a:r>
              <a:rPr lang="en-US" sz="1600" dirty="0">
                <a:solidFill>
                  <a:prstClr val="black"/>
                </a:solidFill>
                <a:latin typeface="Cambria" panose="02040503050406030204" pitchFamily="18" charset="0"/>
                <a:cs typeface="Times New Roman" panose="02020603050405020304" pitchFamily="18" charset="0"/>
              </a:rPr>
              <a:t>B of I Holdings Inc. was founded in 1999, and went public in 2005. They are part of the Russell 2000 Index. </a:t>
            </a:r>
            <a:r>
              <a:rPr lang="en-US" sz="1600" dirty="0" err="1">
                <a:solidFill>
                  <a:prstClr val="black"/>
                </a:solidFill>
                <a:latin typeface="Cambria" panose="02040503050406030204" pitchFamily="18" charset="0"/>
                <a:cs typeface="Times New Roman" panose="02020603050405020304" pitchFamily="18" charset="0"/>
              </a:rPr>
              <a:t>Bofl</a:t>
            </a:r>
            <a:r>
              <a:rPr lang="en-US" sz="1600" dirty="0">
                <a:solidFill>
                  <a:prstClr val="black"/>
                </a:solidFill>
                <a:latin typeface="Cambria" panose="02040503050406030204" pitchFamily="18" charset="0"/>
                <a:cs typeface="Times New Roman" panose="02020603050405020304" pitchFamily="18" charset="0"/>
              </a:rPr>
              <a:t> Federal Bank is a  direct bank that offers business banking, commercial and industrial lending, checking accounts, money market accounts, certificates of deposit and cash management solutions. Also under their company is Bank of Internet USA. This brand is a consumer bank that provides high interest checking, savings, money market accounts, mortgage, personal loans and IRAs. Another brand that caters to wealthier clients is Virtus Bank. It serves as a  concierge bank catering to high net worth individuals.</a:t>
            </a:r>
          </a:p>
          <a:p>
            <a:pPr marL="0" indent="0">
              <a:lnSpc>
                <a:spcPct val="110000"/>
              </a:lnSpc>
              <a:spcBef>
                <a:spcPts val="0"/>
              </a:spcBef>
              <a:buClr>
                <a:schemeClr val="accent2"/>
              </a:buClr>
              <a:buSzPct val="25000"/>
              <a:buNone/>
            </a:pPr>
            <a:endParaRPr sz="12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791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31</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445"/>
          <p:cNvSpPr txBox="1"/>
          <p:nvPr/>
        </p:nvSpPr>
        <p:spPr>
          <a:xfrm>
            <a:off x="1043444" y="147963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USG CORPORATION | USG</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722868"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USG</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10.09%</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21.53%</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898496"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7.80%</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26.0%</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1.09</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1.06</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0.23</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0.20</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USG Corporation was founded in 1902, but only recently came out with its’ IPO in May 2017. It is headquartered in Chicago, Illinois and employs about 6,600 people. USG Corporation is the leading wallboard manufacturer in the United States. During the 2017 Q2, the company benefitted from a 10% increase in US wallboard volume. USG is focused on sustainable product creation and aims to minimize the overall environmental impact. It has led the General Building Materials industry in offering customers innovative products and services. USG’s product portfolio includes wallboard and roofing. It is also a leader in the sheetrock industry.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10-27-2017)</a:t>
            </a:r>
          </a:p>
          <a:p>
            <a:pPr algn="ctr">
              <a:buSzPct val="25000"/>
            </a:pPr>
            <a:r>
              <a:rPr lang="en-US" sz="2400" dirty="0">
                <a:solidFill>
                  <a:srgbClr val="005A3C"/>
                </a:solidFill>
                <a:latin typeface="Cambria"/>
                <a:ea typeface="Cambria"/>
                <a:cs typeface="Cambria"/>
                <a:sym typeface="Cambria"/>
              </a:rPr>
              <a:t>450 Shares | $14,868.00</a:t>
            </a:r>
            <a:endParaRPr lang="en-US" sz="2000" dirty="0">
              <a:solidFill>
                <a:srgbClr val="005A3C"/>
              </a:solidFill>
              <a:latin typeface="Cambria"/>
              <a:ea typeface="Cambria"/>
              <a:cs typeface="Cambria"/>
              <a:sym typeface="Cambria"/>
            </a:endParaRPr>
          </a:p>
        </p:txBody>
      </p:sp>
    </p:spTree>
    <p:extLst>
      <p:ext uri="{BB962C8B-B14F-4D97-AF65-F5344CB8AC3E}">
        <p14:creationId xmlns:p14="http://schemas.microsoft.com/office/powerpoint/2010/main" val="3387840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32</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dirty="0">
              <a:solidFill>
                <a:srgbClr val="000000"/>
              </a:solidFill>
              <a:latin typeface="Cambria"/>
              <a:ea typeface="Cambria"/>
              <a:cs typeface="Cambria"/>
              <a:sym typeface="Cambria"/>
            </a:endParaRPr>
          </a:p>
        </p:txBody>
      </p:sp>
      <p:sp>
        <p:nvSpPr>
          <p:cNvPr id="6" name="Shape 445"/>
          <p:cNvSpPr txBox="1"/>
          <p:nvPr/>
        </p:nvSpPr>
        <p:spPr>
          <a:xfrm>
            <a:off x="1016000" y="147996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COMCAST CORPORATION | CMCSA</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CMCSA</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60228" cy="579092"/>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5.0%</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5.1%</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7.6%</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14.19%</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17.76%</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5.5</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0.86</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1.4</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10-27-2017)</a:t>
            </a:r>
          </a:p>
          <a:p>
            <a:pPr algn="ctr">
              <a:buSzPct val="25000"/>
            </a:pPr>
            <a:r>
              <a:rPr lang="en-US" sz="2400" dirty="0">
                <a:solidFill>
                  <a:srgbClr val="005A3C"/>
                </a:solidFill>
                <a:latin typeface="Cambria"/>
                <a:ea typeface="Cambria"/>
                <a:cs typeface="Cambria"/>
                <a:sym typeface="Cambria"/>
              </a:rPr>
              <a:t>330 Shares | $11,998.80</a:t>
            </a:r>
            <a:endParaRPr lang="en-US" sz="2000" dirty="0">
              <a:solidFill>
                <a:srgbClr val="005A3C"/>
              </a:solidFill>
              <a:latin typeface="Cambria"/>
              <a:ea typeface="Cambria"/>
              <a:cs typeface="Cambria"/>
              <a:sym typeface="Cambria"/>
            </a:endParaRPr>
          </a:p>
        </p:txBody>
      </p:sp>
      <p:sp>
        <p:nvSpPr>
          <p:cNvPr id="48" name="Shape 462">
            <a:extLst>
              <a:ext uri="{FF2B5EF4-FFF2-40B4-BE49-F238E27FC236}">
                <a16:creationId xmlns:a16="http://schemas.microsoft.com/office/drawing/2014/main" xmlns="" id="{0F435F4F-1F9A-4BA1-BEF6-520FB43DA3E4}"/>
              </a:ext>
            </a:extLst>
          </p:cNvPr>
          <p:cNvSpPr txBox="1"/>
          <p:nvPr/>
        </p:nvSpPr>
        <p:spPr>
          <a:xfrm>
            <a:off x="9254878" y="2433196"/>
            <a:ext cx="787800" cy="525299"/>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49" name="Shape 485">
            <a:extLst>
              <a:ext uri="{FF2B5EF4-FFF2-40B4-BE49-F238E27FC236}">
                <a16:creationId xmlns:a16="http://schemas.microsoft.com/office/drawing/2014/main" xmlns="" id="{3257FC3C-D1FD-47A6-9912-933C7764C52F}"/>
              </a:ext>
            </a:extLst>
          </p:cNvPr>
          <p:cNvSpPr txBox="1">
            <a:spLocks/>
          </p:cNvSpPr>
          <p:nvPr/>
        </p:nvSpPr>
        <p:spPr>
          <a:xfrm>
            <a:off x="959050" y="3016206"/>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rPr>
              <a:t>Comcast was founded in 1963 and is headquartered in Philadelphia, PA. Comcast is a media, entertainment, and communications company, which engages in the provision of video, internet, and phone services. They are part of the communication services sector and they operate in five different segments. They own many large brands such as NBC, Universal, and Xfinity.</a:t>
            </a:r>
          </a:p>
        </p:txBody>
      </p:sp>
    </p:spTree>
    <p:extLst>
      <p:ext uri="{BB962C8B-B14F-4D97-AF65-F5344CB8AC3E}">
        <p14:creationId xmlns:p14="http://schemas.microsoft.com/office/powerpoint/2010/main" val="1842411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33</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a:solidFill>
                <a:srgbClr val="000000"/>
              </a:solidFill>
              <a:latin typeface="Cambria"/>
              <a:ea typeface="Cambria"/>
              <a:cs typeface="Cambria"/>
              <a:sym typeface="Cambria"/>
            </a:endParaRPr>
          </a:p>
        </p:txBody>
      </p:sp>
      <p:sp>
        <p:nvSpPr>
          <p:cNvPr id="6" name="Shape 445"/>
          <p:cNvSpPr txBox="1"/>
          <p:nvPr/>
        </p:nvSpPr>
        <p:spPr>
          <a:xfrm>
            <a:off x="1043444" y="147963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HONEYWELL INTERNATIONAL, INC | HON</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63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HON</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-3.4%</a:t>
              </a: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0.2%</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1.5%</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898496"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15.8%</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25.3%</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2.5</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1.8</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&lt;1.5%</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0.5</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11-02-2017)</a:t>
            </a:r>
          </a:p>
          <a:p>
            <a:pPr algn="ctr">
              <a:buSzPct val="25000"/>
            </a:pPr>
            <a:r>
              <a:rPr lang="en-US" sz="2400" dirty="0">
                <a:solidFill>
                  <a:srgbClr val="005A3C"/>
                </a:solidFill>
                <a:latin typeface="Cambria"/>
                <a:ea typeface="Cambria"/>
                <a:cs typeface="Cambria"/>
                <a:sym typeface="Cambria"/>
              </a:rPr>
              <a:t>200 Shares | $28,895.06</a:t>
            </a:r>
            <a:endParaRPr lang="en-US" sz="2000" dirty="0">
              <a:solidFill>
                <a:srgbClr val="005A3C"/>
              </a:solidFill>
              <a:latin typeface="Cambria"/>
              <a:ea typeface="Cambria"/>
              <a:cs typeface="Cambria"/>
              <a:sym typeface="Cambria"/>
            </a:endParaRPr>
          </a:p>
        </p:txBody>
      </p:sp>
      <p:sp>
        <p:nvSpPr>
          <p:cNvPr id="2" name="Rectangle 1">
            <a:extLst>
              <a:ext uri="{FF2B5EF4-FFF2-40B4-BE49-F238E27FC236}">
                <a16:creationId xmlns:a16="http://schemas.microsoft.com/office/drawing/2014/main" xmlns="" id="{C7D43964-0F2B-405A-9D87-C91325196001}"/>
              </a:ext>
            </a:extLst>
          </p:cNvPr>
          <p:cNvSpPr/>
          <p:nvPr/>
        </p:nvSpPr>
        <p:spPr>
          <a:xfrm>
            <a:off x="780789" y="2994067"/>
            <a:ext cx="6096000" cy="3046988"/>
          </a:xfrm>
          <a:prstGeom prst="rect">
            <a:avLst/>
          </a:prstGeom>
        </p:spPr>
        <p:txBody>
          <a:bodyPr>
            <a:spAutoFit/>
          </a:bodyPr>
          <a:lstStyle/>
          <a:p>
            <a:r>
              <a:rPr lang="en-US" sz="1600" dirty="0">
                <a:latin typeface="Cambria" panose="02040503050406030204" pitchFamily="18" charset="0"/>
              </a:rPr>
              <a:t>Honeywell International operates through four major segments. These are Aerospace, Home and Building Technologies, Performance Materials and Technologies, and Safety and Productivity Solutions.  The company produces fire alarm systems, data capturing systems, natural gas systems and equipment, security systems and equipment, aerospace products, including business jets, and helicopters. The company or its subsidiaries are involved in roughly 90% of US space missions.</a:t>
            </a:r>
          </a:p>
          <a:p>
            <a:r>
              <a:rPr lang="en-US" sz="1600" dirty="0">
                <a:latin typeface="Cambria" panose="02040503050406030204" pitchFamily="18" charset="0"/>
              </a:rPr>
              <a:t>The company was founded in 1885, and has grown through organic growth and acquisitions. The firm is a Fortune 100 company, where it is currently ranked 73</a:t>
            </a:r>
            <a:r>
              <a:rPr lang="en-US" sz="1600" baseline="30000" dirty="0">
                <a:latin typeface="Cambria" panose="02040503050406030204" pitchFamily="18" charset="0"/>
              </a:rPr>
              <a:t>rd</a:t>
            </a:r>
            <a:r>
              <a:rPr lang="en-US" sz="1600" dirty="0">
                <a:latin typeface="Cambria" panose="02040503050406030204" pitchFamily="18" charset="0"/>
              </a:rPr>
              <a:t>.  It has a market cap of $111.4B at the time of our purchase. </a:t>
            </a:r>
          </a:p>
        </p:txBody>
      </p:sp>
    </p:spTree>
    <p:extLst>
      <p:ext uri="{BB962C8B-B14F-4D97-AF65-F5344CB8AC3E}">
        <p14:creationId xmlns:p14="http://schemas.microsoft.com/office/powerpoint/2010/main" val="2903869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34</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dirty="0">
              <a:solidFill>
                <a:srgbClr val="000000"/>
              </a:solidFill>
              <a:latin typeface="Cambria"/>
              <a:ea typeface="Cambria"/>
              <a:cs typeface="Cambria"/>
              <a:sym typeface="Cambria"/>
            </a:endParaRPr>
          </a:p>
        </p:txBody>
      </p:sp>
      <p:sp>
        <p:nvSpPr>
          <p:cNvPr id="6" name="Shape 445"/>
          <p:cNvSpPr txBox="1"/>
          <p:nvPr/>
        </p:nvSpPr>
        <p:spPr>
          <a:xfrm>
            <a:off x="1016000" y="147996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THOR INDUSTRIES | TOR</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TOR</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60228" cy="579092"/>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49.7%</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7.9%</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22.4%</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24%</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26.3%</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1.2</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1.4</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0.4</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Thor Industries is the largest RV manufacturing company in the world. It was founded in 1980, and has grown through acquisitions and through internal start ups of subsidiaries. The company makes various lines of RV and large vehicles such as busses. They target all markets from budget to luxury RVs.  It is listed on the NYSE, and has a market cap of $7.05B (at the time of our purchase)</a:t>
            </a:r>
          </a:p>
          <a:p>
            <a:pPr>
              <a:lnSpc>
                <a:spcPct val="120000"/>
              </a:lnSpc>
            </a:pP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11-09-2017)</a:t>
            </a:r>
          </a:p>
          <a:p>
            <a:pPr algn="ctr">
              <a:buSzPct val="25000"/>
            </a:pPr>
            <a:r>
              <a:rPr lang="en-US" sz="2400" dirty="0">
                <a:solidFill>
                  <a:srgbClr val="005A3C"/>
                </a:solidFill>
                <a:latin typeface="Cambria"/>
                <a:ea typeface="Cambria"/>
                <a:cs typeface="Cambria"/>
                <a:sym typeface="Cambria"/>
              </a:rPr>
              <a:t>130 Shares | $20,172.02</a:t>
            </a:r>
            <a:endParaRPr lang="en-US" sz="2000" dirty="0">
              <a:solidFill>
                <a:srgbClr val="005A3C"/>
              </a:solidFill>
              <a:latin typeface="Cambria"/>
              <a:ea typeface="Cambria"/>
              <a:cs typeface="Cambria"/>
              <a:sym typeface="Cambria"/>
            </a:endParaRPr>
          </a:p>
        </p:txBody>
      </p:sp>
      <p:sp>
        <p:nvSpPr>
          <p:cNvPr id="2" name="Rectangle 1">
            <a:extLst>
              <a:ext uri="{FF2B5EF4-FFF2-40B4-BE49-F238E27FC236}">
                <a16:creationId xmlns:a16="http://schemas.microsoft.com/office/drawing/2014/main" xmlns="" id="{C7D43964-0F2B-405A-9D87-C91325196001}"/>
              </a:ext>
            </a:extLst>
          </p:cNvPr>
          <p:cNvSpPr/>
          <p:nvPr/>
        </p:nvSpPr>
        <p:spPr>
          <a:xfrm>
            <a:off x="708439" y="2968265"/>
            <a:ext cx="6096000" cy="338554"/>
          </a:xfrm>
          <a:prstGeom prst="rect">
            <a:avLst/>
          </a:prstGeom>
        </p:spPr>
        <p:txBody>
          <a:bodyPr>
            <a:spAutoFit/>
          </a:bodyPr>
          <a:lstStyle/>
          <a:p>
            <a:endParaRPr lang="en-US" sz="1600" dirty="0">
              <a:latin typeface="Cambria" panose="02040503050406030204" pitchFamily="18" charset="0"/>
            </a:endParaRPr>
          </a:p>
        </p:txBody>
      </p:sp>
      <p:sp>
        <p:nvSpPr>
          <p:cNvPr id="48" name="Shape 462">
            <a:extLst>
              <a:ext uri="{FF2B5EF4-FFF2-40B4-BE49-F238E27FC236}">
                <a16:creationId xmlns:a16="http://schemas.microsoft.com/office/drawing/2014/main" xmlns="" id="{0F435F4F-1F9A-4BA1-BEF6-520FB43DA3E4}"/>
              </a:ext>
            </a:extLst>
          </p:cNvPr>
          <p:cNvSpPr txBox="1"/>
          <p:nvPr/>
        </p:nvSpPr>
        <p:spPr>
          <a:xfrm>
            <a:off x="9254878" y="2433196"/>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-17.36%</a:t>
            </a:r>
          </a:p>
        </p:txBody>
      </p:sp>
    </p:spTree>
    <p:extLst>
      <p:ext uri="{BB962C8B-B14F-4D97-AF65-F5344CB8AC3E}">
        <p14:creationId xmlns:p14="http://schemas.microsoft.com/office/powerpoint/2010/main" val="546342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35</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dirty="0">
              <a:solidFill>
                <a:srgbClr val="000000"/>
              </a:solidFill>
              <a:latin typeface="Cambria"/>
              <a:ea typeface="Cambria"/>
              <a:cs typeface="Cambria"/>
              <a:sym typeface="Cambria"/>
            </a:endParaRPr>
          </a:p>
        </p:txBody>
      </p:sp>
      <p:sp>
        <p:nvSpPr>
          <p:cNvPr id="6" name="Shape 445"/>
          <p:cNvSpPr txBox="1"/>
          <p:nvPr/>
        </p:nvSpPr>
        <p:spPr>
          <a:xfrm>
            <a:off x="1043444" y="147963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STAMPS.COM, INC. | STMP</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STMP</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60228" cy="579092"/>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26%</a:t>
              </a: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9.77%</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12.9%</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2.8%</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19.2%</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132.8</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27.8</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0.5</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0.3</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11-09-2017)</a:t>
            </a:r>
          </a:p>
          <a:p>
            <a:pPr algn="ctr">
              <a:buSzPct val="25000"/>
            </a:pPr>
            <a:r>
              <a:rPr lang="en-US" sz="2400" dirty="0">
                <a:solidFill>
                  <a:srgbClr val="005A3C"/>
                </a:solidFill>
                <a:latin typeface="Cambria"/>
                <a:ea typeface="Cambria"/>
                <a:cs typeface="Cambria"/>
                <a:sym typeface="Cambria"/>
              </a:rPr>
              <a:t>110 Shares | $20,081.22</a:t>
            </a:r>
            <a:endParaRPr lang="en-US" sz="2000" dirty="0">
              <a:solidFill>
                <a:srgbClr val="005A3C"/>
              </a:solidFill>
              <a:latin typeface="Cambria"/>
              <a:ea typeface="Cambria"/>
              <a:cs typeface="Cambria"/>
              <a:sym typeface="Cambria"/>
            </a:endParaRPr>
          </a:p>
        </p:txBody>
      </p:sp>
      <p:sp>
        <p:nvSpPr>
          <p:cNvPr id="2" name="Rectangle 1">
            <a:extLst>
              <a:ext uri="{FF2B5EF4-FFF2-40B4-BE49-F238E27FC236}">
                <a16:creationId xmlns:a16="http://schemas.microsoft.com/office/drawing/2014/main" xmlns="" id="{C7D43964-0F2B-405A-9D87-C91325196001}"/>
              </a:ext>
            </a:extLst>
          </p:cNvPr>
          <p:cNvSpPr/>
          <p:nvPr/>
        </p:nvSpPr>
        <p:spPr>
          <a:xfrm>
            <a:off x="780789" y="2994067"/>
            <a:ext cx="6096000" cy="2554545"/>
          </a:xfrm>
          <a:prstGeom prst="rect">
            <a:avLst/>
          </a:prstGeom>
        </p:spPr>
        <p:txBody>
          <a:bodyPr>
            <a:spAutoFit/>
          </a:bodyPr>
          <a:lstStyle/>
          <a:p>
            <a:r>
              <a:rPr lang="en-US" sz="1600" dirty="0">
                <a:latin typeface="Cambria" panose="02040503050406030204" pitchFamily="18" charset="0"/>
              </a:rPr>
              <a:t>Stamps.com, Inc. was founded in 1996 and is currently headquartered in El Segundo, California. Stamps.com is the leading provider of Internet-based postage services. It came out with its’ IPO in June of 1999 and employs about 700 people. Stamps.com is an approved licensed vendor of the United States Postal Service. This means that customers can legally print U.S. Postal Service-approved postage from their personal computers. The company’s product portfolio includes </a:t>
            </a:r>
            <a:r>
              <a:rPr lang="en-US" sz="1600" dirty="0" err="1">
                <a:latin typeface="Cambria" panose="02040503050406030204" pitchFamily="18" charset="0"/>
              </a:rPr>
              <a:t>NetStamps</a:t>
            </a:r>
            <a:r>
              <a:rPr lang="en-US" sz="1600" dirty="0">
                <a:latin typeface="Cambria" panose="02040503050406030204" pitchFamily="18" charset="0"/>
              </a:rPr>
              <a:t>, labels, hardware, such as printing scales and printers, envelopes, and supplies. It also currently has partnerships with Avery, Microsoft, and HP. </a:t>
            </a:r>
          </a:p>
        </p:txBody>
      </p:sp>
    </p:spTree>
    <p:extLst>
      <p:ext uri="{BB962C8B-B14F-4D97-AF65-F5344CB8AC3E}">
        <p14:creationId xmlns:p14="http://schemas.microsoft.com/office/powerpoint/2010/main" val="3163182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11211" y="6486525"/>
            <a:ext cx="508000" cy="228600"/>
          </a:xfrm>
        </p:spPr>
        <p:txBody>
          <a:bodyPr/>
          <a:lstStyle/>
          <a:p>
            <a:fld id="{C4C5411A-C02D-49EF-A313-6C2D6A9C6A32}" type="slidenum">
              <a:rPr lang="en-US" smtClean="0">
                <a:solidFill>
                  <a:prstClr val="black"/>
                </a:solidFill>
              </a:rPr>
              <a:pPr/>
              <a:t>36</a:t>
            </a:fld>
            <a:endParaRPr lang="en-US" dirty="0">
              <a:solidFill>
                <a:prstClr val="black"/>
              </a:solidFill>
            </a:endParaRPr>
          </a:p>
        </p:txBody>
      </p:sp>
      <p:sp>
        <p:nvSpPr>
          <p:cNvPr id="5" name="Shape 444"/>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solidFill>
                  <a:srgbClr val="000000"/>
                </a:solidFill>
                <a:latin typeface="Cambria"/>
                <a:ea typeface="Cambria"/>
                <a:cs typeface="Cambria"/>
                <a:sym typeface="Cambria"/>
              </a:rPr>
              <a:t>Growth Strategy Position Changes</a:t>
            </a:r>
            <a:endParaRPr lang="en" sz="3467" dirty="0">
              <a:solidFill>
                <a:srgbClr val="000000"/>
              </a:solidFill>
              <a:latin typeface="Cambria"/>
              <a:ea typeface="Cambria"/>
              <a:cs typeface="Cambria"/>
              <a:sym typeface="Cambria"/>
            </a:endParaRPr>
          </a:p>
        </p:txBody>
      </p:sp>
      <p:sp>
        <p:nvSpPr>
          <p:cNvPr id="6" name="Shape 445"/>
          <p:cNvSpPr txBox="1"/>
          <p:nvPr/>
        </p:nvSpPr>
        <p:spPr>
          <a:xfrm>
            <a:off x="1016000" y="147996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VAIL RESORTS, INC. | MTN</a:t>
            </a:r>
            <a:endParaRPr lang="en" sz="1600" b="1" dirty="0">
              <a:solidFill>
                <a:schemeClr val="dk1"/>
              </a:solidFill>
              <a:latin typeface="Cambria"/>
              <a:ea typeface="Cambria"/>
              <a:cs typeface="Cambria"/>
              <a:sym typeface="Cambria"/>
            </a:endParaRPr>
          </a:p>
        </p:txBody>
      </p:sp>
      <p:grpSp>
        <p:nvGrpSpPr>
          <p:cNvPr id="7" name="Shape 446"/>
          <p:cNvGrpSpPr/>
          <p:nvPr/>
        </p:nvGrpSpPr>
        <p:grpSpPr>
          <a:xfrm>
            <a:off x="7592239" y="1630969"/>
            <a:ext cx="3818972" cy="4240394"/>
            <a:chOff x="259346" y="486"/>
            <a:chExt cx="3818972" cy="4240394"/>
          </a:xfrm>
        </p:grpSpPr>
        <p:sp>
          <p:nvSpPr>
            <p:cNvPr id="8" name="Shape 447"/>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9" name="Shape 448"/>
            <p:cNvSpPr txBox="1"/>
            <p:nvPr/>
          </p:nvSpPr>
          <p:spPr>
            <a:xfrm>
              <a:off x="575785" y="48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0" name="Shape 449"/>
            <p:cNvSpPr/>
            <p:nvPr/>
          </p:nvSpPr>
          <p:spPr>
            <a:xfrm>
              <a:off x="1635851" y="54282"/>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1" name="Shape 450"/>
            <p:cNvSpPr txBox="1"/>
            <p:nvPr/>
          </p:nvSpPr>
          <p:spPr>
            <a:xfrm>
              <a:off x="1898496"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2" name="Shape 451"/>
            <p:cNvSpPr/>
            <p:nvPr/>
          </p:nvSpPr>
          <p:spPr>
            <a:xfrm>
              <a:off x="2765218" y="54282"/>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3" name="Shape 452"/>
            <p:cNvSpPr txBox="1"/>
            <p:nvPr/>
          </p:nvSpPr>
          <p:spPr>
            <a:xfrm>
              <a:off x="3027863" y="54282"/>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MTN</a:t>
              </a:r>
              <a:endParaRPr lang="en" sz="1200" b="1" dirty="0">
                <a:solidFill>
                  <a:schemeClr val="dk1"/>
                </a:solidFill>
                <a:latin typeface="Cambria"/>
                <a:ea typeface="Cambria"/>
                <a:cs typeface="Cambria"/>
                <a:sym typeface="Cambria"/>
              </a:endParaRPr>
            </a:p>
          </p:txBody>
        </p:sp>
        <p:sp>
          <p:nvSpPr>
            <p:cNvPr id="14" name="Shape 453"/>
            <p:cNvSpPr/>
            <p:nvPr/>
          </p:nvSpPr>
          <p:spPr>
            <a:xfrm>
              <a:off x="259346" y="721966"/>
              <a:ext cx="1560228" cy="579092"/>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5" name="Shape 454"/>
            <p:cNvSpPr txBox="1"/>
            <p:nvPr/>
          </p:nvSpPr>
          <p:spPr>
            <a:xfrm>
              <a:off x="575785" y="721966"/>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Revenue growth</a:t>
              </a:r>
            </a:p>
          </p:txBody>
        </p:sp>
        <p:sp>
          <p:nvSpPr>
            <p:cNvPr id="16" name="Shape 455"/>
            <p:cNvSpPr/>
            <p:nvPr/>
          </p:nvSpPr>
          <p:spPr>
            <a:xfrm>
              <a:off x="1635851" y="775760"/>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7" name="Shape 456"/>
            <p:cNvSpPr txBox="1"/>
            <p:nvPr/>
          </p:nvSpPr>
          <p:spPr>
            <a:xfrm>
              <a:off x="1898496"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18" name="Shape 457"/>
            <p:cNvSpPr/>
            <p:nvPr/>
          </p:nvSpPr>
          <p:spPr>
            <a:xfrm>
              <a:off x="2765218" y="775760"/>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9" name="Shape 458"/>
            <p:cNvSpPr txBox="1"/>
            <p:nvPr/>
          </p:nvSpPr>
          <p:spPr>
            <a:xfrm>
              <a:off x="3027863" y="775760"/>
              <a:ext cx="787800" cy="525300"/>
            </a:xfrm>
            <a:prstGeom prst="rect">
              <a:avLst/>
            </a:prstGeom>
            <a:noFill/>
            <a:ln>
              <a:noFill/>
            </a:ln>
          </p:spPr>
          <p:txBody>
            <a:bodyPr lIns="15233" tIns="7600" rIns="0" bIns="7600" anchor="ctr" anchorCtr="0">
              <a:noAutofit/>
            </a:bodyPr>
            <a:lstStyle/>
            <a:p>
              <a:pPr algn="ctr">
                <a:lnSpc>
                  <a:spcPct val="90000"/>
                </a:lnSpc>
                <a:buSzPct val="25000"/>
              </a:pPr>
              <a:endParaRPr lang="en" sz="1200" b="1" dirty="0">
                <a:solidFill>
                  <a:schemeClr val="dk1"/>
                </a:solidFill>
                <a:latin typeface="Cambria"/>
                <a:ea typeface="Cambria"/>
                <a:cs typeface="Cambria"/>
                <a:sym typeface="Cambria"/>
              </a:endParaRPr>
            </a:p>
          </p:txBody>
        </p:sp>
        <p:sp>
          <p:nvSpPr>
            <p:cNvPr id="20" name="Shape 45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1" name="Shape 460"/>
            <p:cNvSpPr txBox="1"/>
            <p:nvPr/>
          </p:nvSpPr>
          <p:spPr>
            <a:xfrm>
              <a:off x="575785" y="1443445"/>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5 years of CAGR</a:t>
              </a:r>
            </a:p>
          </p:txBody>
        </p:sp>
        <p:sp>
          <p:nvSpPr>
            <p:cNvPr id="22" name="Shape 461"/>
            <p:cNvSpPr/>
            <p:nvPr/>
          </p:nvSpPr>
          <p:spPr>
            <a:xfrm>
              <a:off x="1635851" y="1497238"/>
              <a:ext cx="1313100" cy="525299"/>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3" name="Shape 462"/>
            <p:cNvSpPr txBox="1"/>
            <p:nvPr/>
          </p:nvSpPr>
          <p:spPr>
            <a:xfrm>
              <a:off x="1898496" y="1497238"/>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24" name="Shape 463"/>
            <p:cNvSpPr/>
            <p:nvPr/>
          </p:nvSpPr>
          <p:spPr>
            <a:xfrm>
              <a:off x="2765218" y="1497238"/>
              <a:ext cx="1313100" cy="525299"/>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5" name="Shape 464"/>
            <p:cNvSpPr txBox="1"/>
            <p:nvPr/>
          </p:nvSpPr>
          <p:spPr>
            <a:xfrm>
              <a:off x="2948951" y="1507059"/>
              <a:ext cx="787800" cy="525299"/>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13.2%</a:t>
              </a:r>
            </a:p>
          </p:txBody>
        </p:sp>
        <p:sp>
          <p:nvSpPr>
            <p:cNvPr id="26" name="Shape 465"/>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7" name="Shape 466"/>
            <p:cNvSpPr txBox="1"/>
            <p:nvPr/>
          </p:nvSpPr>
          <p:spPr>
            <a:xfrm>
              <a:off x="575785" y="2164923"/>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ROE</a:t>
              </a:r>
            </a:p>
          </p:txBody>
        </p:sp>
        <p:sp>
          <p:nvSpPr>
            <p:cNvPr id="28" name="Shape 467"/>
            <p:cNvSpPr/>
            <p:nvPr/>
          </p:nvSpPr>
          <p:spPr>
            <a:xfrm>
              <a:off x="1635851" y="2218717"/>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9" name="Shape 468"/>
            <p:cNvSpPr txBox="1"/>
            <p:nvPr/>
          </p:nvSpPr>
          <p:spPr>
            <a:xfrm>
              <a:off x="1952412" y="2218717"/>
              <a:ext cx="733884"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11.1%</a:t>
              </a:r>
            </a:p>
          </p:txBody>
        </p:sp>
        <p:sp>
          <p:nvSpPr>
            <p:cNvPr id="30" name="Shape 469"/>
            <p:cNvSpPr/>
            <p:nvPr/>
          </p:nvSpPr>
          <p:spPr>
            <a:xfrm>
              <a:off x="2765218" y="2218717"/>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1" name="Shape 470"/>
            <p:cNvSpPr txBox="1"/>
            <p:nvPr/>
          </p:nvSpPr>
          <p:spPr>
            <a:xfrm>
              <a:off x="3027863" y="2218717"/>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17.2%</a:t>
              </a:r>
            </a:p>
          </p:txBody>
        </p:sp>
        <p:sp>
          <p:nvSpPr>
            <p:cNvPr id="32" name="Shape 471"/>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3" name="Shape 472"/>
            <p:cNvSpPr txBox="1"/>
            <p:nvPr/>
          </p:nvSpPr>
          <p:spPr>
            <a:xfrm>
              <a:off x="575785" y="2886401"/>
              <a:ext cx="949200" cy="6329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PEG</a:t>
              </a:r>
            </a:p>
          </p:txBody>
        </p:sp>
        <p:sp>
          <p:nvSpPr>
            <p:cNvPr id="34" name="Shape 473"/>
            <p:cNvSpPr/>
            <p:nvPr/>
          </p:nvSpPr>
          <p:spPr>
            <a:xfrm>
              <a:off x="1635851" y="2940196"/>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5" name="Shape 474"/>
            <p:cNvSpPr txBox="1"/>
            <p:nvPr/>
          </p:nvSpPr>
          <p:spPr>
            <a:xfrm>
              <a:off x="1898496"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2.34</a:t>
              </a:r>
            </a:p>
          </p:txBody>
        </p:sp>
        <p:sp>
          <p:nvSpPr>
            <p:cNvPr id="36" name="Shape 475"/>
            <p:cNvSpPr/>
            <p:nvPr/>
          </p:nvSpPr>
          <p:spPr>
            <a:xfrm>
              <a:off x="2765218" y="2940196"/>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7" name="Shape 476"/>
            <p:cNvSpPr txBox="1"/>
            <p:nvPr/>
          </p:nvSpPr>
          <p:spPr>
            <a:xfrm>
              <a:off x="3027863" y="2940196"/>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1.01</a:t>
              </a:r>
            </a:p>
          </p:txBody>
        </p:sp>
        <p:sp>
          <p:nvSpPr>
            <p:cNvPr id="38" name="Shape 477"/>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9" name="Shape 478"/>
            <p:cNvSpPr txBox="1"/>
            <p:nvPr/>
          </p:nvSpPr>
          <p:spPr>
            <a:xfrm>
              <a:off x="575785" y="3607880"/>
              <a:ext cx="949200" cy="6330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Debt/ Equity </a:t>
              </a:r>
            </a:p>
          </p:txBody>
        </p:sp>
        <p:sp>
          <p:nvSpPr>
            <p:cNvPr id="40" name="Shape 479"/>
            <p:cNvSpPr/>
            <p:nvPr/>
          </p:nvSpPr>
          <p:spPr>
            <a:xfrm>
              <a:off x="1635851" y="3661675"/>
              <a:ext cx="1313100" cy="5253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41" name="Shape 480"/>
            <p:cNvSpPr txBox="1"/>
            <p:nvPr/>
          </p:nvSpPr>
          <p:spPr>
            <a:xfrm>
              <a:off x="1898496"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42" name="Shape 481"/>
            <p:cNvSpPr/>
            <p:nvPr/>
          </p:nvSpPr>
          <p:spPr>
            <a:xfrm>
              <a:off x="2765218" y="3661675"/>
              <a:ext cx="1313100" cy="5253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43" name="Shape 482"/>
            <p:cNvSpPr txBox="1"/>
            <p:nvPr/>
          </p:nvSpPr>
          <p:spPr>
            <a:xfrm>
              <a:off x="3027863" y="3661675"/>
              <a:ext cx="787800" cy="5253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0.8</a:t>
              </a:r>
            </a:p>
          </p:txBody>
        </p:sp>
      </p:grpSp>
      <p:sp>
        <p:nvSpPr>
          <p:cNvPr id="44" name="Shape 483"/>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123 Shares | $19,190.46</a:t>
            </a:r>
            <a:endParaRPr lang="en" sz="2400">
              <a:solidFill>
                <a:srgbClr val="436C3C"/>
              </a:solidFill>
              <a:latin typeface="Cambria"/>
              <a:ea typeface="Cambria"/>
              <a:cs typeface="Cambria"/>
              <a:sym typeface="Cambria"/>
            </a:endParaRPr>
          </a:p>
        </p:txBody>
      </p:sp>
      <p:sp>
        <p:nvSpPr>
          <p:cNvPr id="46" name="Shape 485"/>
          <p:cNvSpPr txBox="1">
            <a:spLocks noGrp="1"/>
          </p:cNvSpPr>
          <p:nvPr>
            <p:ph type="body" idx="1"/>
          </p:nvPr>
        </p:nvSpPr>
        <p:spPr>
          <a:xfrm>
            <a:off x="1016000" y="3046963"/>
            <a:ext cx="5452400" cy="2824400"/>
          </a:xfrm>
          <a:prstGeom prst="rect">
            <a:avLst/>
          </a:prstGeom>
          <a:noFill/>
          <a:ln>
            <a:noFill/>
          </a:ln>
        </p:spPr>
        <p:txBody>
          <a:bodyPr vert="horz" lIns="91433" tIns="45700" rIns="91433" bIns="45700" rtlCol="0" anchor="t" anchorCtr="0">
            <a:noAutofit/>
          </a:bodyPr>
          <a:lstStyle/>
          <a:p>
            <a:pPr>
              <a:lnSpc>
                <a:spcPct val="120000"/>
              </a:lnSpc>
            </a:pPr>
            <a:r>
              <a:rPr lang="en-US" sz="1600" dirty="0">
                <a:solidFill>
                  <a:schemeClr val="tx1"/>
                </a:solidFill>
                <a:latin typeface="Cambria" panose="02040503050406030204" pitchFamily="18" charset="0"/>
              </a:rPr>
              <a:t> </a:t>
            </a:r>
            <a:endParaRPr sz="1200" dirty="0">
              <a:solidFill>
                <a:schemeClr val="tx1"/>
              </a:solidFill>
              <a:latin typeface="Arial"/>
              <a:ea typeface="Arial"/>
              <a:cs typeface="Arial"/>
              <a:sym typeface="Arial"/>
            </a:endParaRPr>
          </a:p>
        </p:txBody>
      </p:sp>
      <p:sp>
        <p:nvSpPr>
          <p:cNvPr id="47" name="Shape 435">
            <a:extLst>
              <a:ext uri="{FF2B5EF4-FFF2-40B4-BE49-F238E27FC236}">
                <a16:creationId xmlns:a16="http://schemas.microsoft.com/office/drawing/2014/main" xmlns="" id="{C99CDD66-DF83-4AA4-AE44-85A88F89E6A6}"/>
              </a:ext>
            </a:extLst>
          </p:cNvPr>
          <p:cNvSpPr txBox="1"/>
          <p:nvPr/>
        </p:nvSpPr>
        <p:spPr>
          <a:xfrm>
            <a:off x="1016001" y="2013908"/>
            <a:ext cx="5452532" cy="792389"/>
          </a:xfrm>
          <a:prstGeom prst="rect">
            <a:avLst/>
          </a:prstGeom>
          <a:solidFill>
            <a:srgbClr val="D2D2D2"/>
          </a:solidFill>
          <a:ln>
            <a:noFill/>
          </a:ln>
        </p:spPr>
        <p:txBody>
          <a:bodyPr lIns="91433" tIns="45700" rIns="91433" bIns="45700" anchor="t" anchorCtr="0">
            <a:noAutofit/>
          </a:bodyPr>
          <a:lstStyle/>
          <a:p>
            <a:pPr algn="ctr">
              <a:buSzPct val="25000"/>
            </a:pPr>
            <a:r>
              <a:rPr lang="en-US" sz="2200" b="1" dirty="0">
                <a:solidFill>
                  <a:srgbClr val="005A3C"/>
                </a:solidFill>
                <a:latin typeface="Cambria"/>
                <a:ea typeface="Cambria"/>
                <a:cs typeface="Cambria"/>
                <a:sym typeface="Cambria"/>
              </a:rPr>
              <a:t>Position (Date Purchased: 11-29-2017)</a:t>
            </a:r>
          </a:p>
          <a:p>
            <a:pPr algn="ctr">
              <a:buSzPct val="25000"/>
            </a:pPr>
            <a:r>
              <a:rPr lang="en-US" sz="2400" dirty="0">
                <a:solidFill>
                  <a:srgbClr val="005A3C"/>
                </a:solidFill>
                <a:latin typeface="Cambria"/>
                <a:ea typeface="Cambria"/>
                <a:cs typeface="Cambria"/>
                <a:sym typeface="Cambria"/>
              </a:rPr>
              <a:t>88 Shares | $19,865.91</a:t>
            </a:r>
            <a:endParaRPr lang="en-US" sz="2000" dirty="0">
              <a:solidFill>
                <a:srgbClr val="005A3C"/>
              </a:solidFill>
              <a:latin typeface="Cambria"/>
              <a:ea typeface="Cambria"/>
              <a:cs typeface="Cambria"/>
              <a:sym typeface="Cambria"/>
            </a:endParaRPr>
          </a:p>
        </p:txBody>
      </p:sp>
      <p:sp>
        <p:nvSpPr>
          <p:cNvPr id="48" name="Shape 462">
            <a:extLst>
              <a:ext uri="{FF2B5EF4-FFF2-40B4-BE49-F238E27FC236}">
                <a16:creationId xmlns:a16="http://schemas.microsoft.com/office/drawing/2014/main" xmlns="" id="{0F435F4F-1F9A-4BA1-BEF6-520FB43DA3E4}"/>
              </a:ext>
            </a:extLst>
          </p:cNvPr>
          <p:cNvSpPr txBox="1"/>
          <p:nvPr/>
        </p:nvSpPr>
        <p:spPr>
          <a:xfrm>
            <a:off x="9254878" y="2433196"/>
            <a:ext cx="787800" cy="525299"/>
          </a:xfrm>
          <a:prstGeom prst="rect">
            <a:avLst/>
          </a:prstGeom>
          <a:noFill/>
          <a:ln>
            <a:noFill/>
          </a:ln>
        </p:spPr>
        <p:txBody>
          <a:bodyPr lIns="15233" tIns="7600" rIns="0" bIns="7600" anchor="ctr" anchorCtr="0">
            <a:noAutofit/>
          </a:bodyPr>
          <a:lstStyle/>
          <a:p>
            <a:pPr algn="ctr">
              <a:lnSpc>
                <a:spcPct val="90000"/>
              </a:lnSpc>
              <a:buSzPct val="25000"/>
            </a:pPr>
            <a:endParaRPr lang="en" sz="1200" dirty="0">
              <a:solidFill>
                <a:schemeClr val="dk1"/>
              </a:solidFill>
              <a:latin typeface="Cambria"/>
              <a:ea typeface="Cambria"/>
              <a:cs typeface="Cambria"/>
              <a:sym typeface="Cambria"/>
            </a:endParaRPr>
          </a:p>
        </p:txBody>
      </p:sp>
      <p:sp>
        <p:nvSpPr>
          <p:cNvPr id="49" name="Shape 485">
            <a:extLst>
              <a:ext uri="{FF2B5EF4-FFF2-40B4-BE49-F238E27FC236}">
                <a16:creationId xmlns:a16="http://schemas.microsoft.com/office/drawing/2014/main" xmlns="" id="{3257FC3C-D1FD-47A6-9912-933C7764C52F}"/>
              </a:ext>
            </a:extLst>
          </p:cNvPr>
          <p:cNvSpPr txBox="1">
            <a:spLocks/>
          </p:cNvSpPr>
          <p:nvPr/>
        </p:nvSpPr>
        <p:spPr>
          <a:xfrm>
            <a:off x="937078" y="3016206"/>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rPr>
              <a:t>Vail Resorts Inc. founded in 1962 is classified under the consumer discretionary sector. Vail is the premier mountain resort company in the world and a leader in luxury, destination-based travel at iconic locations.  Locations found in Vail Resorts portfolio consist of Breckenridge, Keystone and Park City. Outside of their mountains, other operations include: lodging and real estate.</a:t>
            </a:r>
          </a:p>
        </p:txBody>
      </p:sp>
    </p:spTree>
    <p:extLst>
      <p:ext uri="{BB962C8B-B14F-4D97-AF65-F5344CB8AC3E}">
        <p14:creationId xmlns:p14="http://schemas.microsoft.com/office/powerpoint/2010/main" val="53982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96050"/>
            <a:ext cx="508000" cy="228600"/>
          </a:xfrm>
        </p:spPr>
        <p:txBody>
          <a:bodyPr/>
          <a:lstStyle/>
          <a:p>
            <a:fld id="{C4C5411A-C02D-49EF-A313-6C2D6A9C6A32}" type="slidenum">
              <a:rPr lang="en-US" smtClean="0">
                <a:solidFill>
                  <a:prstClr val="black"/>
                </a:solidFill>
              </a:rPr>
              <a:pPr/>
              <a:t>37</a:t>
            </a:fld>
            <a:endParaRPr lang="en-US" dirty="0">
              <a:solidFill>
                <a:prstClr val="black"/>
              </a:solidFill>
            </a:endParaRPr>
          </a:p>
        </p:txBody>
      </p:sp>
      <p:sp>
        <p:nvSpPr>
          <p:cNvPr id="5" name="Shape 491"/>
          <p:cNvSpPr txBox="1">
            <a:spLocks/>
          </p:cNvSpPr>
          <p:nvPr/>
        </p:nvSpPr>
        <p:spPr>
          <a:xfrm>
            <a:off x="914401" y="685801"/>
            <a:ext cx="9956799" cy="740663"/>
          </a:xfrm>
          <a:prstGeom prst="rect">
            <a:avLst/>
          </a:prstGeom>
          <a:noFill/>
          <a:ln>
            <a:noFill/>
          </a:ln>
        </p:spPr>
        <p:txBody>
          <a:bodyPr vert="horz" lIns="91433" tIns="45700" rIns="91433" bIns="45700" rtlCol="0" anchor="t" anchorCtr="0">
            <a:noAutofit/>
          </a:bodyPr>
          <a:lstStyle>
            <a:lvl1pPr algn="l" defTabSz="1219170" rtl="0" eaLnBrk="1" latinLnBrk="0" hangingPunct="1">
              <a:spcBef>
                <a:spcPct val="0"/>
              </a:spcBef>
              <a:buNone/>
              <a:defRPr sz="5333" b="1" kern="1200" cap="all">
                <a:solidFill>
                  <a:schemeClr val="tx1"/>
                </a:solidFill>
                <a:latin typeface="+mj-lt"/>
                <a:ea typeface="+mj-ea"/>
                <a:cs typeface="+mj-cs"/>
              </a:defRPr>
            </a:lvl1pPr>
          </a:lstStyle>
          <a:p>
            <a:pPr>
              <a:spcBef>
                <a:spcPts val="0"/>
              </a:spcBef>
              <a:buClr>
                <a:schemeClr val="dk1"/>
              </a:buClr>
              <a:buSzPct val="25000"/>
            </a:pPr>
            <a:r>
              <a:rPr lang="en" sz="3000" cap="none" dirty="0">
                <a:solidFill>
                  <a:schemeClr val="dk1"/>
                </a:solidFill>
                <a:latin typeface="Cambria"/>
                <a:ea typeface="Cambria"/>
                <a:cs typeface="Cambria"/>
                <a:sym typeface="Cambria"/>
              </a:rPr>
              <a:t>Value Strategy Overview</a:t>
            </a:r>
            <a:endParaRPr lang="en" sz="3467">
              <a:solidFill>
                <a:schemeClr val="dk1"/>
              </a:solidFill>
              <a:latin typeface="Cambria"/>
              <a:ea typeface="Cambria"/>
              <a:cs typeface="Cambria"/>
              <a:sym typeface="Cambria"/>
            </a:endParaRPr>
          </a:p>
        </p:txBody>
      </p:sp>
      <p:sp>
        <p:nvSpPr>
          <p:cNvPr id="6" name="Shape 493"/>
          <p:cNvSpPr txBox="1"/>
          <p:nvPr/>
        </p:nvSpPr>
        <p:spPr>
          <a:xfrm>
            <a:off x="914400" y="1221677"/>
            <a:ext cx="7467600" cy="409575"/>
          </a:xfrm>
          <a:prstGeom prst="rect">
            <a:avLst/>
          </a:prstGeom>
          <a:noFill/>
          <a:ln>
            <a:noFill/>
          </a:ln>
        </p:spPr>
        <p:txBody>
          <a:bodyPr lIns="91433" tIns="45700" rIns="91433" bIns="45700" anchor="t" anchorCtr="0">
            <a:noAutofit/>
          </a:bodyPr>
          <a:lstStyle/>
          <a:p>
            <a:pPr marL="338658" indent="-338658">
              <a:buSzPct val="25000"/>
            </a:pPr>
            <a:r>
              <a:rPr lang="en" sz="1600" b="1">
                <a:solidFill>
                  <a:srgbClr val="000000"/>
                </a:solidFill>
                <a:latin typeface="Cambria"/>
                <a:ea typeface="Cambria"/>
                <a:cs typeface="Cambria"/>
                <a:sym typeface="Cambria"/>
              </a:rPr>
              <a:t>To find stocks priced less than their intrinsic value</a:t>
            </a:r>
            <a:r>
              <a:rPr lang="en" sz="1600">
                <a:solidFill>
                  <a:srgbClr val="000000"/>
                </a:solidFill>
                <a:latin typeface="Cambria"/>
                <a:ea typeface="Cambria"/>
                <a:cs typeface="Cambria"/>
                <a:sym typeface="Cambria"/>
              </a:rPr>
              <a:t> </a:t>
            </a:r>
          </a:p>
        </p:txBody>
      </p:sp>
      <p:graphicFrame>
        <p:nvGraphicFramePr>
          <p:cNvPr id="7" name="Shape 494"/>
          <p:cNvGraphicFramePr/>
          <p:nvPr>
            <p:extLst>
              <p:ext uri="{D42A27DB-BD31-4B8C-83A1-F6EECF244321}">
                <p14:modId xmlns:p14="http://schemas.microsoft.com/office/powerpoint/2010/main" val="1235402580"/>
              </p:ext>
            </p:extLst>
          </p:nvPr>
        </p:nvGraphicFramePr>
        <p:xfrm>
          <a:off x="914400" y="1969371"/>
          <a:ext cx="4881433" cy="3613232"/>
        </p:xfrm>
        <a:graphic>
          <a:graphicData uri="http://schemas.openxmlformats.org/drawingml/2006/table">
            <a:tbl>
              <a:tblPr firstRow="1" bandRow="1">
                <a:noFill/>
              </a:tblPr>
              <a:tblGrid>
                <a:gridCol w="1627133">
                  <a:extLst>
                    <a:ext uri="{9D8B030D-6E8A-4147-A177-3AD203B41FA5}">
                      <a16:colId xmlns:a16="http://schemas.microsoft.com/office/drawing/2014/main" xmlns="" val="20000"/>
                    </a:ext>
                  </a:extLst>
                </a:gridCol>
                <a:gridCol w="3254300">
                  <a:extLst>
                    <a:ext uri="{9D8B030D-6E8A-4147-A177-3AD203B41FA5}">
                      <a16:colId xmlns:a16="http://schemas.microsoft.com/office/drawing/2014/main" xmlns="" val="20001"/>
                    </a:ext>
                  </a:extLst>
                </a:gridCol>
              </a:tblGrid>
              <a:tr h="577633">
                <a:tc gridSpan="2">
                  <a:txBody>
                    <a:bodyPr/>
                    <a:lstStyle/>
                    <a:p>
                      <a:pPr marL="0" marR="0" lvl="0" indent="0" algn="ctr" rtl="0">
                        <a:spcBef>
                          <a:spcPts val="0"/>
                        </a:spcBef>
                        <a:buSzPct val="25000"/>
                        <a:buNone/>
                      </a:pPr>
                      <a:r>
                        <a:rPr lang="en" sz="1900" dirty="0">
                          <a:solidFill>
                            <a:schemeClr val="lt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813833">
                <a:tc>
                  <a:txBody>
                    <a:bodyPr/>
                    <a:lstStyle/>
                    <a:p>
                      <a:pPr marL="0" marR="0" lvl="0" indent="0" algn="l" rtl="0">
                        <a:spcBef>
                          <a:spcPts val="0"/>
                        </a:spcBef>
                        <a:buSzPct val="25000"/>
                        <a:buNone/>
                      </a:pPr>
                      <a:r>
                        <a:rPr lang="en" sz="1500" b="1">
                          <a:latin typeface="Cambria"/>
                          <a:ea typeface="Cambria"/>
                          <a:cs typeface="Cambria"/>
                          <a:sym typeface="Cambria"/>
                        </a:rPr>
                        <a:t>Price/Sales</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&lt; Industry Average</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xmlns="" val="10001"/>
                  </a:ext>
                </a:extLst>
              </a:tr>
              <a:tr h="813833">
                <a:tc>
                  <a:txBody>
                    <a:bodyPr/>
                    <a:lstStyle/>
                    <a:p>
                      <a:pPr marL="0" marR="0" lvl="0" indent="0" algn="l" rtl="0">
                        <a:spcBef>
                          <a:spcPts val="0"/>
                        </a:spcBef>
                        <a:buSzPct val="25000"/>
                        <a:buNone/>
                      </a:pPr>
                      <a:r>
                        <a:rPr lang="en" sz="1500" b="1">
                          <a:latin typeface="Cambria"/>
                          <a:ea typeface="Cambria"/>
                          <a:cs typeface="Cambria"/>
                          <a:sym typeface="Cambria"/>
                        </a:rPr>
                        <a:t>Price/Book </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&lt; Industry Average</a:t>
                      </a:r>
                    </a:p>
                  </a:txBody>
                  <a:tcPr marL="121933" marR="121933" marT="60967" marB="60967">
                    <a:solidFill>
                      <a:srgbClr val="D8D8D8"/>
                    </a:solidFill>
                  </a:tcPr>
                </a:tc>
                <a:extLst>
                  <a:ext uri="{0D108BD9-81ED-4DB2-BD59-A6C34878D82A}">
                    <a16:rowId xmlns:a16="http://schemas.microsoft.com/office/drawing/2014/main" xmlns="" val="10002"/>
                  </a:ext>
                </a:extLst>
              </a:tr>
              <a:tr h="891933">
                <a:tc>
                  <a:txBody>
                    <a:bodyPr/>
                    <a:lstStyle/>
                    <a:p>
                      <a:pPr marL="0" marR="0" lvl="0" indent="0" algn="l" rtl="0">
                        <a:spcBef>
                          <a:spcPts val="0"/>
                        </a:spcBef>
                        <a:buSzPct val="25000"/>
                        <a:buNone/>
                      </a:pPr>
                      <a:r>
                        <a:rPr lang="en-US" sz="1500" b="1" dirty="0">
                          <a:latin typeface="Cambria"/>
                          <a:ea typeface="Cambria"/>
                          <a:cs typeface="Cambria"/>
                          <a:sym typeface="Cambria"/>
                        </a:rPr>
                        <a:t>Dividend</a:t>
                      </a:r>
                      <a:r>
                        <a:rPr lang="en" sz="1500" b="1" dirty="0">
                          <a:latin typeface="Cambria"/>
                          <a:ea typeface="Cambria"/>
                          <a:cs typeface="Cambria"/>
                          <a:sym typeface="Cambria"/>
                        </a:rPr>
                        <a:t>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&gt; Industry Average</a:t>
                      </a:r>
                    </a:p>
                  </a:txBody>
                  <a:tcPr marL="121933" marR="121933" marT="60967" marB="60967">
                    <a:solidFill>
                      <a:srgbClr val="D8D8D8"/>
                    </a:solidFill>
                  </a:tcPr>
                </a:tc>
                <a:extLst>
                  <a:ext uri="{0D108BD9-81ED-4DB2-BD59-A6C34878D82A}">
                    <a16:rowId xmlns:a16="http://schemas.microsoft.com/office/drawing/2014/main" xmlns="" val="10003"/>
                  </a:ext>
                </a:extLst>
              </a:tr>
              <a:tr h="516000">
                <a:tc>
                  <a:txBody>
                    <a:bodyPr/>
                    <a:lstStyle/>
                    <a:p>
                      <a:pPr marL="0" marR="0" lvl="0" indent="0" algn="l" rtl="0">
                        <a:spcBef>
                          <a:spcPts val="0"/>
                        </a:spcBef>
                        <a:buSzPct val="25000"/>
                        <a:buNone/>
                      </a:pPr>
                      <a:r>
                        <a:rPr lang="en" sz="1500" b="1">
                          <a:latin typeface="Cambria"/>
                          <a:ea typeface="Cambria"/>
                          <a:cs typeface="Cambria"/>
                          <a:sym typeface="Cambria"/>
                        </a:rPr>
                        <a:t>Free Cash Flow</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Positive</a:t>
                      </a:r>
                    </a:p>
                  </a:txBody>
                  <a:tcPr marL="121933" marR="121933" marT="60967" marB="60967">
                    <a:solidFill>
                      <a:srgbClr val="D8D8D8"/>
                    </a:solidFill>
                  </a:tcPr>
                </a:tc>
                <a:extLst>
                  <a:ext uri="{0D108BD9-81ED-4DB2-BD59-A6C34878D82A}">
                    <a16:rowId xmlns:a16="http://schemas.microsoft.com/office/drawing/2014/main" xmlns="" val="10004"/>
                  </a:ext>
                </a:extLst>
              </a:tr>
            </a:tbl>
          </a:graphicData>
        </a:graphic>
      </p:graphicFrame>
      <p:graphicFrame>
        <p:nvGraphicFramePr>
          <p:cNvPr id="8" name="Shape 495"/>
          <p:cNvGraphicFramePr/>
          <p:nvPr>
            <p:extLst>
              <p:ext uri="{D42A27DB-BD31-4B8C-83A1-F6EECF244321}">
                <p14:modId xmlns:p14="http://schemas.microsoft.com/office/powerpoint/2010/main" val="424563110"/>
              </p:ext>
            </p:extLst>
          </p:nvPr>
        </p:nvGraphicFramePr>
        <p:xfrm>
          <a:off x="6291156" y="1965855"/>
          <a:ext cx="4884834" cy="3620267"/>
        </p:xfrm>
        <a:graphic>
          <a:graphicData uri="http://schemas.openxmlformats.org/drawingml/2006/table">
            <a:tbl>
              <a:tblPr firstRow="1" bandRow="1">
                <a:noFill/>
              </a:tblPr>
              <a:tblGrid>
                <a:gridCol w="1628267">
                  <a:extLst>
                    <a:ext uri="{9D8B030D-6E8A-4147-A177-3AD203B41FA5}">
                      <a16:colId xmlns:a16="http://schemas.microsoft.com/office/drawing/2014/main" xmlns="" val="20000"/>
                    </a:ext>
                  </a:extLst>
                </a:gridCol>
                <a:gridCol w="3256567">
                  <a:extLst>
                    <a:ext uri="{9D8B030D-6E8A-4147-A177-3AD203B41FA5}">
                      <a16:colId xmlns:a16="http://schemas.microsoft.com/office/drawing/2014/main" xmlns="" val="20001"/>
                    </a:ext>
                  </a:extLst>
                </a:gridCol>
              </a:tblGrid>
              <a:tr h="560400">
                <a:tc gridSpan="2">
                  <a:txBody>
                    <a:body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609267">
                <a:tc>
                  <a:txBody>
                    <a:bodyPr/>
                    <a:lstStyle/>
                    <a:p>
                      <a:pPr marL="0" marR="0" lvl="0" indent="0" algn="l" rtl="0">
                        <a:spcBef>
                          <a:spcPts val="0"/>
                        </a:spcBef>
                        <a:buSzPct val="25000"/>
                        <a:buNone/>
                      </a:pPr>
                      <a:r>
                        <a:rPr lang="en" sz="1500" b="1">
                          <a:latin typeface="Cambria"/>
                          <a:ea typeface="Cambria"/>
                          <a:cs typeface="Cambria"/>
                          <a:sym typeface="Cambria"/>
                        </a:rPr>
                        <a:t>Mergers or acquisitions</a:t>
                      </a:r>
                    </a:p>
                  </a:txBody>
                  <a:tcPr marL="121933" marR="121933" marT="60967" marB="60967">
                    <a:lnT w="12700" cap="flat" cmpd="sng">
                      <a:solidFill>
                        <a:srgbClr val="436C3C"/>
                      </a:solidFill>
                      <a:prstDash val="solid"/>
                      <a:round/>
                      <a:headEnd type="none" w="med" len="med"/>
                      <a:tailEnd type="none" w="med" len="med"/>
                    </a:lnT>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Any news in regards to M&amp;A activity</a:t>
                      </a:r>
                    </a:p>
                  </a:txBody>
                  <a:tcPr marL="121933" marR="121933" marT="60967" marB="60967">
                    <a:lnT w="12700" cap="flat" cmpd="sng">
                      <a:solidFill>
                        <a:srgbClr val="436C3C"/>
                      </a:solidFill>
                      <a:prstDash val="solid"/>
                      <a:round/>
                      <a:headEnd type="none" w="med" len="med"/>
                      <a:tailEnd type="none" w="med" len="med"/>
                    </a:lnT>
                    <a:solidFill>
                      <a:srgbClr val="D8D8D8"/>
                    </a:solidFill>
                  </a:tcPr>
                </a:tc>
                <a:extLst>
                  <a:ext uri="{0D108BD9-81ED-4DB2-BD59-A6C34878D82A}">
                    <a16:rowId xmlns:a16="http://schemas.microsoft.com/office/drawing/2014/main" xmlns="" val="10001"/>
                  </a:ext>
                </a:extLst>
              </a:tr>
              <a:tr h="642733">
                <a:tc>
                  <a:txBody>
                    <a:bodyPr/>
                    <a:lstStyle/>
                    <a:p>
                      <a:pPr marL="0" marR="0" lvl="0" indent="0" algn="l" rtl="0">
                        <a:spcBef>
                          <a:spcPts val="0"/>
                        </a:spcBef>
                        <a:buSzPct val="25000"/>
                        <a:buNone/>
                      </a:pPr>
                      <a:r>
                        <a:rPr lang="en" sz="1500" b="1">
                          <a:latin typeface="Cambria"/>
                          <a:ea typeface="Cambria"/>
                          <a:cs typeface="Cambria"/>
                          <a:sym typeface="Cambria"/>
                        </a:rPr>
                        <a:t>Earnings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Significant restatement </a:t>
                      </a:r>
                    </a:p>
                  </a:txBody>
                  <a:tcPr marL="121933" marR="121933" marT="60967" marB="60967">
                    <a:solidFill>
                      <a:srgbClr val="D8D8D8"/>
                    </a:solidFill>
                  </a:tcPr>
                </a:tc>
                <a:extLst>
                  <a:ext uri="{0D108BD9-81ED-4DB2-BD59-A6C34878D82A}">
                    <a16:rowId xmlns:a16="http://schemas.microsoft.com/office/drawing/2014/main" xmlns="" val="10002"/>
                  </a:ext>
                </a:extLst>
              </a:tr>
              <a:tr h="609267">
                <a:tc>
                  <a:txBody>
                    <a:bodyPr/>
                    <a:lstStyle/>
                    <a:p>
                      <a:pPr marL="0" marR="0" lvl="0" indent="0" algn="l" rtl="0">
                        <a:spcBef>
                          <a:spcPts val="0"/>
                        </a:spcBef>
                        <a:buSzPct val="25000"/>
                        <a:buNone/>
                      </a:pPr>
                      <a:r>
                        <a:rPr lang="en" sz="1500" b="1">
                          <a:latin typeface="Cambria"/>
                          <a:ea typeface="Cambria"/>
                          <a:cs typeface="Cambria"/>
                          <a:sym typeface="Cambria"/>
                        </a:rPr>
                        <a:t>Executive Management</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Changes to management</a:t>
                      </a:r>
                    </a:p>
                  </a:txBody>
                  <a:tcPr marL="121933" marR="121933" marT="60967" marB="60967">
                    <a:solidFill>
                      <a:srgbClr val="D8D8D8"/>
                    </a:solidFill>
                  </a:tcPr>
                </a:tc>
                <a:extLst>
                  <a:ext uri="{0D108BD9-81ED-4DB2-BD59-A6C34878D82A}">
                    <a16:rowId xmlns:a16="http://schemas.microsoft.com/office/drawing/2014/main" xmlns="" val="10003"/>
                  </a:ext>
                </a:extLst>
              </a:tr>
              <a:tr h="555867">
                <a:tc>
                  <a:txBody>
                    <a:bodyPr/>
                    <a:lstStyle/>
                    <a:p>
                      <a:pPr marL="0" marR="0" lvl="0" indent="0" algn="l" rtl="0">
                        <a:spcBef>
                          <a:spcPts val="0"/>
                        </a:spcBef>
                        <a:buSzPct val="25000"/>
                        <a:buNone/>
                      </a:pPr>
                      <a:r>
                        <a:rPr lang="en" sz="1500" b="1">
                          <a:latin typeface="Cambria"/>
                          <a:ea typeface="Cambria"/>
                          <a:cs typeface="Cambria"/>
                          <a:sym typeface="Cambria"/>
                        </a:rPr>
                        <a:t>Price Targets</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Exceeds initial price target</a:t>
                      </a:r>
                    </a:p>
                  </a:txBody>
                  <a:tcPr marL="121933" marR="121933" marT="60967" marB="60967">
                    <a:solidFill>
                      <a:srgbClr val="D8D8D8"/>
                    </a:solidFill>
                  </a:tcPr>
                </a:tc>
                <a:extLst>
                  <a:ext uri="{0D108BD9-81ED-4DB2-BD59-A6C34878D82A}">
                    <a16:rowId xmlns:a16="http://schemas.microsoft.com/office/drawing/2014/main" xmlns="" val="10004"/>
                  </a:ext>
                </a:extLst>
              </a:tr>
              <a:tr h="642733">
                <a:tc>
                  <a:txBody>
                    <a:bodyPr/>
                    <a:lstStyle/>
                    <a:p>
                      <a:pPr marL="0" marR="0" lvl="0" indent="0" algn="l" rtl="0">
                        <a:spcBef>
                          <a:spcPts val="0"/>
                        </a:spcBef>
                        <a:buSzPct val="25000"/>
                        <a:buNone/>
                      </a:pPr>
                      <a:r>
                        <a:rPr lang="en" sz="1500" b="1">
                          <a:latin typeface="Cambria"/>
                          <a:ea typeface="Cambria"/>
                          <a:cs typeface="Cambria"/>
                          <a:sym typeface="Cambria"/>
                        </a:rPr>
                        <a:t>Price</a:t>
                      </a:r>
                    </a:p>
                  </a:txBody>
                  <a:tcPr marL="121933" marR="121933" marT="60967" marB="60967">
                    <a:solidFill>
                      <a:srgbClr val="BFBFBF"/>
                    </a:solidFill>
                  </a:tcPr>
                </a:tc>
                <a:tc>
                  <a:txBody>
                    <a:bodyPr/>
                    <a:lstStyle/>
                    <a:p>
                      <a:pPr marL="0" marR="0" lvl="0" indent="0" algn="l" rtl="0">
                        <a:spcBef>
                          <a:spcPts val="0"/>
                        </a:spcBef>
                        <a:buSzPct val="25000"/>
                        <a:buNone/>
                      </a:pPr>
                      <a:r>
                        <a:rPr lang="en" sz="1500">
                          <a:latin typeface="Cambria"/>
                          <a:ea typeface="Cambria"/>
                          <a:cs typeface="Cambria"/>
                          <a:sym typeface="Cambria"/>
                        </a:rPr>
                        <a:t>Trending downwards towards a stop loss  mark</a:t>
                      </a:r>
                    </a:p>
                  </a:txBody>
                  <a:tcPr marL="121933" marR="121933" marT="60967" marB="60967">
                    <a:solidFill>
                      <a:srgbClr val="D8D8D8"/>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8784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77000"/>
            <a:ext cx="508000" cy="228600"/>
          </a:xfrm>
        </p:spPr>
        <p:txBody>
          <a:bodyPr/>
          <a:lstStyle/>
          <a:p>
            <a:fld id="{C4C5411A-C02D-49EF-A313-6C2D6A9C6A32}" type="slidenum">
              <a:rPr lang="en-US" smtClean="0">
                <a:solidFill>
                  <a:prstClr val="black"/>
                </a:solidFill>
              </a:rPr>
              <a:pPr/>
              <a:t>38</a:t>
            </a:fld>
            <a:endParaRPr lang="en-US" dirty="0">
              <a:solidFill>
                <a:prstClr val="black"/>
              </a:solidFill>
            </a:endParaRPr>
          </a:p>
        </p:txBody>
      </p:sp>
      <p:sp>
        <p:nvSpPr>
          <p:cNvPr id="5" name="Shape 501"/>
          <p:cNvSpPr txBox="1">
            <a:spLocks noGrp="1"/>
          </p:cNvSpPr>
          <p:nvPr>
            <p:ph type="title"/>
          </p:nvPr>
        </p:nvSpPr>
        <p:spPr>
          <a:xfrm>
            <a:off x="914401" y="685801"/>
            <a:ext cx="9956799" cy="740663"/>
          </a:xfrm>
          <a:prstGeom prst="rect">
            <a:avLst/>
          </a:prstGeom>
          <a:noFill/>
          <a:ln>
            <a:noFill/>
          </a:ln>
        </p:spPr>
        <p:txBody>
          <a:bodyPr vert="horz" lIns="91433" tIns="45700" rIns="91433" bIns="45700" rtlCol="0" anchor="t" anchorCtr="0">
            <a:noAutofit/>
          </a:bodyPr>
          <a:lstStyle/>
          <a:p>
            <a:pPr>
              <a:spcBef>
                <a:spcPts val="0"/>
              </a:spcBef>
              <a:buClr>
                <a:schemeClr val="dk1"/>
              </a:buClr>
              <a:buSzPct val="25000"/>
            </a:pPr>
            <a:r>
              <a:rPr lang="en" sz="3000" cap="none" dirty="0">
                <a:solidFill>
                  <a:schemeClr val="dk1"/>
                </a:solidFill>
                <a:latin typeface="Cambria"/>
                <a:ea typeface="Cambria"/>
                <a:cs typeface="Cambria"/>
                <a:sym typeface="Cambria"/>
              </a:rPr>
              <a:t>Value Strategy Overview</a:t>
            </a:r>
            <a:endParaRPr lang="en" sz="3467">
              <a:solidFill>
                <a:schemeClr val="dk1"/>
              </a:solidFill>
              <a:latin typeface="Cambria"/>
              <a:ea typeface="Cambria"/>
              <a:cs typeface="Cambria"/>
              <a:sym typeface="Cambria"/>
            </a:endParaRPr>
          </a:p>
        </p:txBody>
      </p:sp>
      <p:sp>
        <p:nvSpPr>
          <p:cNvPr id="6" name="Shape 502"/>
          <p:cNvSpPr txBox="1">
            <a:spLocks noGrp="1"/>
          </p:cNvSpPr>
          <p:nvPr>
            <p:ph type="body" idx="1"/>
          </p:nvPr>
        </p:nvSpPr>
        <p:spPr>
          <a:xfrm>
            <a:off x="6474827" y="2315019"/>
            <a:ext cx="3977599" cy="2870399"/>
          </a:xfrm>
          <a:prstGeom prst="rect">
            <a:avLst/>
          </a:prstGeom>
          <a:noFill/>
          <a:ln>
            <a:noFill/>
          </a:ln>
        </p:spPr>
        <p:txBody>
          <a:bodyPr vert="horz" lIns="91433" tIns="45700" rIns="91433" bIns="45700" rtlCol="0" anchor="t" anchorCtr="0">
            <a:noAutofit/>
          </a:bodyPr>
          <a:lstStyle/>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 The J.M. Smucker Company (SJM) </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Stanley Black &amp; Decker, Inc. (SWK)</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DowDuPont, Inc. (DWDP)</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Pfizer, Inc. (PFE)</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Wal-Mart Stores, Inc. (WMT)</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Lam Research Corp. (LRCX)</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Softbank Group ADR (SFTBY)</a:t>
            </a:r>
          </a:p>
          <a:p>
            <a:pPr marL="457189" indent="-457189">
              <a:lnSpc>
                <a:spcPct val="110000"/>
              </a:lnSpc>
              <a:spcBef>
                <a:spcPts val="0"/>
              </a:spcBef>
              <a:buClr>
                <a:schemeClr val="dk1"/>
              </a:buClr>
              <a:buSzPct val="100000"/>
              <a:buFont typeface="Arial"/>
              <a:buAutoNum type="arabicPeriod"/>
            </a:pPr>
            <a:r>
              <a:rPr lang="en-US" sz="2000" dirty="0">
                <a:solidFill>
                  <a:schemeClr val="tx1"/>
                </a:solidFill>
                <a:latin typeface="Cambria"/>
                <a:ea typeface="Cambria"/>
                <a:cs typeface="Cambria"/>
                <a:sym typeface="Cambria"/>
              </a:rPr>
              <a:t>Becton Dickinson &amp; Company (BDX)</a:t>
            </a:r>
          </a:p>
          <a:p>
            <a:pPr marL="457189" indent="-457189">
              <a:lnSpc>
                <a:spcPct val="110000"/>
              </a:lnSpc>
              <a:spcBef>
                <a:spcPts val="667"/>
              </a:spcBef>
              <a:buClr>
                <a:schemeClr val="dk1"/>
              </a:buClr>
              <a:buSzPct val="100000"/>
              <a:buNone/>
            </a:pPr>
            <a:endParaRPr sz="3200" dirty="0">
              <a:solidFill>
                <a:schemeClr val="dk1"/>
              </a:solidFill>
              <a:latin typeface="Cambria"/>
              <a:ea typeface="Cambria"/>
              <a:cs typeface="Cambria"/>
              <a:sym typeface="Cambria"/>
            </a:endParaRPr>
          </a:p>
        </p:txBody>
      </p:sp>
      <p:sp>
        <p:nvSpPr>
          <p:cNvPr id="7" name="Shape 504"/>
          <p:cNvSpPr txBox="1"/>
          <p:nvPr/>
        </p:nvSpPr>
        <p:spPr>
          <a:xfrm>
            <a:off x="914400" y="1716888"/>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a:solidFill>
                <a:srgbClr val="436C3C"/>
              </a:solidFill>
              <a:latin typeface="Cambria"/>
              <a:ea typeface="Cambria"/>
              <a:cs typeface="Cambria"/>
              <a:sym typeface="Cambria"/>
            </a:endParaRPr>
          </a:p>
        </p:txBody>
      </p:sp>
      <p:sp>
        <p:nvSpPr>
          <p:cNvPr id="8" name="Shape 505"/>
          <p:cNvSpPr txBox="1"/>
          <p:nvPr/>
        </p:nvSpPr>
        <p:spPr>
          <a:xfrm>
            <a:off x="6319519" y="1716888"/>
            <a:ext cx="4758267" cy="420563"/>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9" name="Shape 506"/>
          <p:cNvSpPr txBox="1"/>
          <p:nvPr/>
        </p:nvSpPr>
        <p:spPr>
          <a:xfrm>
            <a:off x="914400" y="2472267"/>
            <a:ext cx="5080000" cy="1405255"/>
          </a:xfrm>
          <a:prstGeom prst="rect">
            <a:avLst/>
          </a:prstGeom>
          <a:noFill/>
          <a:ln>
            <a:noFill/>
          </a:ln>
        </p:spPr>
        <p:txBody>
          <a:bodyPr lIns="91433" tIns="45700" rIns="91433" bIns="45700" anchor="t" anchorCtr="0">
            <a:noAutofit/>
          </a:bodyPr>
          <a:lstStyle/>
          <a:p>
            <a:pPr marL="342900" indent="-342900">
              <a:buSzPct val="100000"/>
              <a:buFont typeface="Arial" panose="020B0604020202020204" pitchFamily="34" charset="0"/>
              <a:buChar char="•"/>
            </a:pPr>
            <a:r>
              <a:rPr lang="en" sz="2133" dirty="0">
                <a:solidFill>
                  <a:srgbClr val="000000"/>
                </a:solidFill>
                <a:latin typeface="Cambria"/>
                <a:ea typeface="Cambria"/>
                <a:cs typeface="Cambria"/>
                <a:sym typeface="Cambria"/>
              </a:rPr>
              <a:t>20% Loss</a:t>
            </a:r>
          </a:p>
        </p:txBody>
      </p:sp>
    </p:spTree>
    <p:extLst>
      <p:ext uri="{BB962C8B-B14F-4D97-AF65-F5344CB8AC3E}">
        <p14:creationId xmlns:p14="http://schemas.microsoft.com/office/powerpoint/2010/main" val="1762100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39</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THE JM SMUCKER COMPANY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SJM </a:t>
            </a:r>
            <a:endParaRPr lang="en" sz="1600" b="1" dirty="0">
              <a:solidFill>
                <a:schemeClr val="dk1"/>
              </a:solidFill>
              <a:latin typeface="Cambria"/>
              <a:ea typeface="Cambria"/>
              <a:cs typeface="Cambria"/>
              <a:sym typeface="Cambria"/>
            </a:endParaRPr>
          </a:p>
        </p:txBody>
      </p:sp>
      <p:sp>
        <p:nvSpPr>
          <p:cNvPr id="7" name="Shape 515"/>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09-25-2017)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76 Shares | $13,904.20</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SJM</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1.8</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1.7</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2.7</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1.8</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2.3%</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2.8%</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$4.31 B</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$ 1.23 </a:t>
              </a:r>
              <a:r>
                <a:rPr lang="en-US" sz="1200" b="1" dirty="0">
                  <a:solidFill>
                    <a:schemeClr val="dk1"/>
                  </a:solidFill>
                  <a:latin typeface="Cambria"/>
                  <a:ea typeface="Cambria"/>
                  <a:cs typeface="Cambria"/>
                  <a:sym typeface="Cambria"/>
                </a:rPr>
                <a:t>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68032"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indent="-93131">
              <a:spcBef>
                <a:spcPts val="0"/>
              </a:spcBef>
              <a:buClr>
                <a:schemeClr val="dk1"/>
              </a:buClr>
              <a:buSzPct val="100000"/>
            </a:pPr>
            <a:r>
              <a:rPr lang="en-US" sz="1467" dirty="0">
                <a:solidFill>
                  <a:srgbClr val="000000"/>
                </a:solidFill>
                <a:latin typeface="Cambria"/>
                <a:ea typeface="Cambria"/>
                <a:cs typeface="Cambria"/>
                <a:sym typeface="Cambria"/>
              </a:rPr>
              <a:t>The JM Smucker Company was founded in 1897 and is currently headquartered in Orville, OH. They manufacture and market food products on a worldwide basis. Their principal products include: peanut butter, shortening, fruit spreads, canned milk, and baking mixes. The company is Dividend into four segments: US Retail Coffee, US Retail Pet Foods, International &amp; Away From Home, and US Retail Consumer Foods. Smucker’s is part of the Consumer Staples sector and is in the food processing industry. </a:t>
            </a:r>
          </a:p>
        </p:txBody>
      </p:sp>
    </p:spTree>
    <p:extLst>
      <p:ext uri="{BB962C8B-B14F-4D97-AF65-F5344CB8AC3E}">
        <p14:creationId xmlns:p14="http://schemas.microsoft.com/office/powerpoint/2010/main" val="1821062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292" y="2070936"/>
            <a:ext cx="4786169" cy="2703029"/>
          </a:xfrm>
          <a:prstGeom prst="rect">
            <a:avLst/>
          </a:prstGeom>
          <a:ln w="19050">
            <a:noFill/>
          </a:ln>
        </p:spPr>
        <p:txBody>
          <a:bodyPr anchor="t">
            <a:noAutofit/>
          </a:bodyPr>
          <a:lstStyle/>
          <a:p>
            <a:pPr marL="0" indent="0" algn="ctr">
              <a:buNone/>
            </a:pPr>
            <a:r>
              <a:rPr lang="en-US" sz="1467" dirty="0">
                <a:solidFill>
                  <a:srgbClr val="000000"/>
                </a:solidFill>
                <a:latin typeface="Cambria" charset="0"/>
                <a:ea typeface="Cambria" charset="0"/>
                <a:cs typeface="Cambria" charset="0"/>
              </a:rPr>
              <a:t>The Student-Managed Sellinger Applied Portfolio Fund “SAP Fund” was established to provide students with actual portfolio management experience. Students are exposed to various aspects of the portfolio management process, including asset valuation, diversification, portfolio optimization, asset selection, risk management, performance evaluation, and rebalancing . Each year the University may provide the SAP Fund with up to $</a:t>
            </a:r>
            <a:r>
              <a:rPr lang="en-US" sz="1600" dirty="0">
                <a:solidFill>
                  <a:srgbClr val="000000"/>
                </a:solidFill>
                <a:latin typeface="Cambria" charset="0"/>
                <a:ea typeface="Cambria" charset="0"/>
                <a:cs typeface="Cambria" charset="0"/>
              </a:rPr>
              <a:t>500,000</a:t>
            </a:r>
            <a:r>
              <a:rPr lang="en-US" sz="1467" dirty="0">
                <a:solidFill>
                  <a:srgbClr val="000000"/>
                </a:solidFill>
                <a:latin typeface="Cambria" charset="0"/>
                <a:ea typeface="Cambria" charset="0"/>
                <a:cs typeface="Cambria" charset="0"/>
              </a:rPr>
              <a:t> to invest. These funds are a component of the University’s endowment.</a:t>
            </a:r>
            <a:endParaRPr lang="en-US" sz="2133" dirty="0">
              <a:solidFill>
                <a:srgbClr val="000000"/>
              </a:solidFill>
              <a:latin typeface="Calibri" charset="0"/>
            </a:endParaRPr>
          </a:p>
          <a:p>
            <a:pPr marL="0" indent="0" algn="ctr">
              <a:buNone/>
            </a:pPr>
            <a:endParaRPr lang="en-US" sz="2133" dirty="0">
              <a:solidFill>
                <a:srgbClr val="000000"/>
              </a:solidFill>
              <a:latin typeface="Georgia" charset="0"/>
            </a:endParaRPr>
          </a:p>
        </p:txBody>
      </p:sp>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4</a:t>
            </a:fld>
            <a:endParaRPr lang="en-US" dirty="0">
              <a:solidFill>
                <a:prstClr val="black"/>
              </a:solidFill>
            </a:endParaRPr>
          </a:p>
        </p:txBody>
      </p:sp>
      <p:sp>
        <p:nvSpPr>
          <p:cNvPr id="18" name="TextBox 17"/>
          <p:cNvSpPr txBox="1"/>
          <p:nvPr/>
        </p:nvSpPr>
        <p:spPr>
          <a:xfrm>
            <a:off x="728585" y="1407629"/>
            <a:ext cx="4842875" cy="461665"/>
          </a:xfrm>
          <a:prstGeom prst="rect">
            <a:avLst/>
          </a:prstGeom>
          <a:solidFill>
            <a:srgbClr val="D2D2D2"/>
          </a:solidFill>
          <a:ln w="19050">
            <a:solidFill>
              <a:schemeClr val="bg1">
                <a:lumMod val="75000"/>
              </a:schemeClr>
            </a:solidFill>
          </a:ln>
        </p:spPr>
        <p:txBody>
          <a:bodyPr wrap="square" rtlCol="0" anchor="t">
            <a:spAutoFit/>
          </a:bodyPr>
          <a:lstStyle/>
          <a:p>
            <a:pPr algn="ctr"/>
            <a:r>
              <a:rPr lang="en-US" sz="2400" dirty="0">
                <a:solidFill>
                  <a:srgbClr val="005A3C"/>
                </a:solidFill>
                <a:latin typeface="Cambria" charset="0"/>
                <a:ea typeface="Cambria" charset="0"/>
                <a:cs typeface="Cambria" charset="0"/>
              </a:rPr>
              <a:t>Background</a:t>
            </a:r>
            <a:endParaRPr lang="en-US" sz="2400" dirty="0">
              <a:solidFill>
                <a:srgbClr val="436C3C"/>
              </a:solidFill>
              <a:latin typeface="Calibri"/>
            </a:endParaRPr>
          </a:p>
        </p:txBody>
      </p:sp>
      <p:sp>
        <p:nvSpPr>
          <p:cNvPr id="19" name="TextBox 18"/>
          <p:cNvSpPr txBox="1"/>
          <p:nvPr/>
        </p:nvSpPr>
        <p:spPr>
          <a:xfrm>
            <a:off x="6429155" y="1407629"/>
            <a:ext cx="4840224" cy="461665"/>
          </a:xfrm>
          <a:prstGeom prst="rect">
            <a:avLst/>
          </a:prstGeom>
          <a:solidFill>
            <a:srgbClr val="D2D2D2"/>
          </a:solidFill>
          <a:ln w="19050">
            <a:solidFill>
              <a:schemeClr val="bg1">
                <a:lumMod val="75000"/>
              </a:schemeClr>
            </a:solidFill>
          </a:ln>
        </p:spPr>
        <p:txBody>
          <a:bodyPr wrap="square" rtlCol="0" anchor="t">
            <a:spAutoFit/>
          </a:bodyPr>
          <a:lstStyle/>
          <a:p>
            <a:pPr algn="ctr"/>
            <a:r>
              <a:rPr lang="en-US" sz="2400" dirty="0">
                <a:solidFill>
                  <a:srgbClr val="005A3C"/>
                </a:solidFill>
                <a:latin typeface="Cambria" charset="0"/>
                <a:ea typeface="Cambria" charset="0"/>
                <a:cs typeface="Cambria" charset="0"/>
              </a:rPr>
              <a:t>Process</a:t>
            </a:r>
            <a:endParaRPr lang="en-US" sz="2400" dirty="0">
              <a:solidFill>
                <a:srgbClr val="436C3C"/>
              </a:solidFill>
              <a:latin typeface="Calibri"/>
            </a:endParaRPr>
          </a:p>
        </p:txBody>
      </p:sp>
      <p:sp>
        <p:nvSpPr>
          <p:cNvPr id="10" name="TextBox 12"/>
          <p:cNvSpPr txBox="1"/>
          <p:nvPr/>
        </p:nvSpPr>
        <p:spPr>
          <a:xfrm>
            <a:off x="6589110" y="2070936"/>
            <a:ext cx="4520313" cy="3129575"/>
          </a:xfrm>
          <a:prstGeom prst="rect">
            <a:avLst/>
          </a:prstGeom>
          <a:ln w="19050">
            <a:noFill/>
          </a:ln>
        </p:spPr>
        <p:txBody>
          <a:bodyPr wrap="square" rtlCol="0">
            <a:spAutoFit/>
          </a:bodyPr>
          <a:lstStyle/>
          <a:p>
            <a:pPr algn="ctr"/>
            <a:r>
              <a:rPr lang="en-US" sz="1467" dirty="0">
                <a:solidFill>
                  <a:prstClr val="black"/>
                </a:solidFill>
                <a:latin typeface="Cambria" charset="0"/>
                <a:ea typeface="Cambria" charset="0"/>
                <a:cs typeface="Cambria" charset="0"/>
              </a:rPr>
              <a:t>The faculty hand selects 20 eligible students to manage the Sellinger Applied Portfolio Fund each semester.  Member participation stems from team formation to analyze and pitch stock recommendations for the fund to invest in. Members in their entirety then vote on wither the recommendations pass and are implemented into the fund.  </a:t>
            </a:r>
            <a:endParaRPr lang="en-US" sz="1600" dirty="0">
              <a:solidFill>
                <a:prstClr val="black"/>
              </a:solidFill>
              <a:latin typeface="Cambria" charset="0"/>
              <a:ea typeface="Cambria" charset="0"/>
              <a:cs typeface="Cambria" charset="0"/>
            </a:endParaRPr>
          </a:p>
          <a:p>
            <a:pPr algn="ctr"/>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a:p>
            <a:endParaRPr lang="en-US" sz="1600" dirty="0">
              <a:solidFill>
                <a:prstClr val="black"/>
              </a:solidFill>
              <a:latin typeface="Cambria" charset="0"/>
              <a:ea typeface="Cambria" charset="0"/>
              <a:cs typeface="Cambria" charset="0"/>
            </a:endParaRPr>
          </a:p>
        </p:txBody>
      </p:sp>
      <p:graphicFrame>
        <p:nvGraphicFramePr>
          <p:cNvPr id="11" name="Diagram 9"/>
          <p:cNvGraphicFramePr/>
          <p:nvPr>
            <p:extLst>
              <p:ext uri="{D42A27DB-BD31-4B8C-83A1-F6EECF244321}">
                <p14:modId xmlns:p14="http://schemas.microsoft.com/office/powerpoint/2010/main" val="1723386544"/>
              </p:ext>
            </p:extLst>
          </p:nvPr>
        </p:nvGraphicFramePr>
        <p:xfrm>
          <a:off x="1773381" y="4149523"/>
          <a:ext cx="8839200" cy="2162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7"/>
          <p:cNvSpPr>
            <a:spLocks noGrp="1"/>
          </p:cNvSpPr>
          <p:nvPr>
            <p:ph type="title"/>
          </p:nvPr>
        </p:nvSpPr>
        <p:spPr>
          <a:xfrm>
            <a:off x="796985" y="491336"/>
            <a:ext cx="9956800" cy="740664"/>
          </a:xfrm>
        </p:spPr>
        <p:txBody>
          <a:bodyPr/>
          <a:lstStyle/>
          <a:p>
            <a:pPr algn="ctr"/>
            <a:r>
              <a:rPr lang="en-US" sz="3000" b="1" dirty="0">
                <a:latin typeface="Cambria" panose="02040503050406030204" pitchFamily="18" charset="0"/>
              </a:rPr>
              <a:t>Sellinger Applied Portfolio Overview</a:t>
            </a:r>
            <a:endParaRPr lang="en-US" dirty="0"/>
          </a:p>
        </p:txBody>
      </p:sp>
    </p:spTree>
    <p:extLst>
      <p:ext uri="{BB962C8B-B14F-4D97-AF65-F5344CB8AC3E}">
        <p14:creationId xmlns:p14="http://schemas.microsoft.com/office/powerpoint/2010/main" val="2836594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40</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STANLEY BLACK &amp; DECKER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SWK</a:t>
            </a:r>
            <a:endParaRPr lang="en" sz="1600" b="1" dirty="0">
              <a:solidFill>
                <a:schemeClr val="dk1"/>
              </a:solidFill>
              <a:latin typeface="Cambria"/>
              <a:ea typeface="Cambria"/>
              <a:cs typeface="Cambria"/>
              <a:sym typeface="Cambria"/>
            </a:endParaRPr>
          </a:p>
        </p:txBody>
      </p:sp>
      <p:sp>
        <p:nvSpPr>
          <p:cNvPr id="7" name="Shape 515"/>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09-29-2017)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100 Shares | $14,976.00</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SWK</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2.1</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1.9</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3.8</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639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3.3</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1.5%</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1.6%</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$ 1.14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71468"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ea typeface="MS PGothic" charset="0"/>
                <a:cs typeface="MS PGothic" charset="0"/>
              </a:rPr>
              <a:t>In 1843, Frederick Stanley started Stanley Bolt Manufacturing . In 1910 Duncan Black and Alonzo Decker opened a machine shop. By 2010 the companies had completed their merger using an all stock transaction valued at $4.5B. The company has continued to grow since then by acquisitions and have a presence in 50 countries with majority of their sales in the US. </a:t>
            </a:r>
          </a:p>
        </p:txBody>
      </p:sp>
    </p:spTree>
    <p:extLst>
      <p:ext uri="{BB962C8B-B14F-4D97-AF65-F5344CB8AC3E}">
        <p14:creationId xmlns:p14="http://schemas.microsoft.com/office/powerpoint/2010/main" val="2897745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41</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DOWDUPONT, INC.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DWDP</a:t>
            </a:r>
            <a:endParaRPr lang="en" sz="1600" b="1" dirty="0">
              <a:solidFill>
                <a:schemeClr val="dk1"/>
              </a:solidFill>
              <a:latin typeface="Cambria"/>
              <a:ea typeface="Cambria"/>
              <a:cs typeface="Cambria"/>
              <a:sym typeface="Cambria"/>
            </a:endParaRPr>
          </a:p>
        </p:txBody>
      </p:sp>
      <p:sp>
        <p:nvSpPr>
          <p:cNvPr id="7" name="Shape 515"/>
          <p:cNvSpPr txBox="1"/>
          <p:nvPr/>
        </p:nvSpPr>
        <p:spPr>
          <a:xfrm>
            <a:off x="1100529" y="1962358"/>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10-06-2017)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144 Shares | $9,937.44</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DWDP</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2.2</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1.5</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4.9</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884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5.8</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2.2%</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2.6%</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$ 1.5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1100529" y="2931772"/>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ea typeface="MS PGothic" charset="0"/>
                <a:cs typeface="MS PGothic" charset="0"/>
              </a:rPr>
              <a:t>DowDuPont, Inc. has recently incorporated in 2015.  A conglomerate of the Dow and DuPont merger, DWDP has three separate divisions consisting of: Agriculture, Material Science and Specialty Products.  The merger has created over $3 billion in synergies and DWDP has a market cap of $163 billion.  They have a very extensive and diverse portfolio that covers many of the industries in the materials sector.</a:t>
            </a:r>
          </a:p>
        </p:txBody>
      </p:sp>
    </p:spTree>
    <p:extLst>
      <p:ext uri="{BB962C8B-B14F-4D97-AF65-F5344CB8AC3E}">
        <p14:creationId xmlns:p14="http://schemas.microsoft.com/office/powerpoint/2010/main" val="2441616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42</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PFIZER, INC.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PFE</a:t>
            </a:r>
            <a:endParaRPr lang="en" sz="1600" b="1" dirty="0">
              <a:solidFill>
                <a:schemeClr val="dk1"/>
              </a:solidFill>
              <a:latin typeface="Cambria"/>
              <a:ea typeface="Cambria"/>
              <a:cs typeface="Cambria"/>
              <a:sym typeface="Cambria"/>
            </a:endParaRPr>
          </a:p>
        </p:txBody>
      </p:sp>
      <p:sp>
        <p:nvSpPr>
          <p:cNvPr id="7" name="Shape 515"/>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10-11-2017)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300 Shares | $10,815.00</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PFE</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4.2</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4.5</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4.4</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639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3.6</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3.1%</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3.5%</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$ 15.7 </a:t>
              </a:r>
              <a:r>
                <a:rPr lang="en-US" sz="1200" b="1" dirty="0">
                  <a:solidFill>
                    <a:schemeClr val="dk1"/>
                  </a:solidFill>
                  <a:latin typeface="Cambria"/>
                  <a:ea typeface="Cambria"/>
                  <a:cs typeface="Cambria"/>
                  <a:sym typeface="Cambria"/>
                </a:rPr>
                <a:t>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71468"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400" dirty="0">
                <a:solidFill>
                  <a:schemeClr val="tx1"/>
                </a:solidFill>
                <a:latin typeface="Cambria" panose="02040503050406030204" pitchFamily="18" charset="0"/>
                <a:ea typeface="MS PGothic" charset="0"/>
                <a:cs typeface="MS PGothic" charset="0"/>
              </a:rPr>
              <a:t>Pfizer, Inc. was created in 1849 and was initially anchored by a wide array of industrial and pharmacological products (i.e., borax, iodine, etc.). Recently, in 2016, IBM and Pfizer accelerated Immuno-Oncology research with Watson for drug discovery. Some of Pfizer’s key consumer products include Advil, Caltrate, Centrum, </a:t>
            </a:r>
            <a:r>
              <a:rPr lang="en-US" sz="1400" dirty="0" err="1">
                <a:solidFill>
                  <a:schemeClr val="tx1"/>
                </a:solidFill>
                <a:latin typeface="Cambria" panose="02040503050406030204" pitchFamily="18" charset="0"/>
                <a:ea typeface="MS PGothic" charset="0"/>
                <a:cs typeface="MS PGothic" charset="0"/>
              </a:rPr>
              <a:t>ChapStick</a:t>
            </a:r>
            <a:r>
              <a:rPr lang="en-US" sz="1400" dirty="0">
                <a:solidFill>
                  <a:schemeClr val="tx1"/>
                </a:solidFill>
                <a:latin typeface="Cambria" panose="02040503050406030204" pitchFamily="18" charset="0"/>
                <a:ea typeface="MS PGothic" charset="0"/>
                <a:cs typeface="MS PGothic" charset="0"/>
              </a:rPr>
              <a:t>, </a:t>
            </a:r>
            <a:r>
              <a:rPr lang="en-US" sz="1400" dirty="0" err="1">
                <a:solidFill>
                  <a:schemeClr val="tx1"/>
                </a:solidFill>
                <a:latin typeface="Cambria" panose="02040503050406030204" pitchFamily="18" charset="0"/>
                <a:ea typeface="MS PGothic" charset="0"/>
                <a:cs typeface="MS PGothic" charset="0"/>
              </a:rPr>
              <a:t>Emergen</a:t>
            </a:r>
            <a:r>
              <a:rPr lang="en-US" sz="1400" dirty="0">
                <a:solidFill>
                  <a:schemeClr val="tx1"/>
                </a:solidFill>
                <a:latin typeface="Cambria" panose="02040503050406030204" pitchFamily="18" charset="0"/>
                <a:ea typeface="MS PGothic" charset="0"/>
                <a:cs typeface="MS PGothic" charset="0"/>
              </a:rPr>
              <a:t>-C, </a:t>
            </a:r>
            <a:r>
              <a:rPr lang="en-US" sz="1400" dirty="0" err="1">
                <a:solidFill>
                  <a:schemeClr val="tx1"/>
                </a:solidFill>
                <a:latin typeface="Cambria" panose="02040503050406030204" pitchFamily="18" charset="0"/>
                <a:ea typeface="MS PGothic" charset="0"/>
                <a:cs typeface="MS PGothic" charset="0"/>
              </a:rPr>
              <a:t>Imedeen</a:t>
            </a:r>
            <a:r>
              <a:rPr lang="en-US" sz="1400" dirty="0">
                <a:solidFill>
                  <a:schemeClr val="tx1"/>
                </a:solidFill>
                <a:latin typeface="Cambria" panose="02040503050406030204" pitchFamily="18" charset="0"/>
                <a:ea typeface="MS PGothic" charset="0"/>
                <a:cs typeface="MS PGothic" charset="0"/>
              </a:rPr>
              <a:t>’, Nexium, Robitussin, and </a:t>
            </a:r>
            <a:r>
              <a:rPr lang="en-US" sz="1400" dirty="0" err="1">
                <a:solidFill>
                  <a:schemeClr val="tx1"/>
                </a:solidFill>
                <a:latin typeface="Cambria" panose="02040503050406030204" pitchFamily="18" charset="0"/>
                <a:ea typeface="MS PGothic" charset="0"/>
                <a:cs typeface="MS PGothic" charset="0"/>
              </a:rPr>
              <a:t>ThermaCare</a:t>
            </a:r>
            <a:r>
              <a:rPr lang="en-US" sz="1400" dirty="0">
                <a:solidFill>
                  <a:schemeClr val="tx1"/>
                </a:solidFill>
                <a:latin typeface="Cambria" panose="02040503050406030204" pitchFamily="18" charset="0"/>
                <a:ea typeface="MS PGothic" charset="0"/>
                <a:cs typeface="MS PGothic" charset="0"/>
              </a:rPr>
              <a:t>. Some of the company’s key prescription drugs include Prevnar 13, Lipitor, </a:t>
            </a:r>
            <a:r>
              <a:rPr lang="en-US" sz="1400" dirty="0" err="1">
                <a:solidFill>
                  <a:schemeClr val="tx1"/>
                </a:solidFill>
                <a:latin typeface="Cambria" panose="02040503050406030204" pitchFamily="18" charset="0"/>
                <a:ea typeface="MS PGothic" charset="0"/>
                <a:cs typeface="MS PGothic" charset="0"/>
              </a:rPr>
              <a:t>Ibrance</a:t>
            </a:r>
            <a:r>
              <a:rPr lang="en-US" sz="1400" dirty="0">
                <a:solidFill>
                  <a:schemeClr val="tx1"/>
                </a:solidFill>
                <a:latin typeface="Cambria" panose="02040503050406030204" pitchFamily="18" charset="0"/>
                <a:ea typeface="MS PGothic" charset="0"/>
                <a:cs typeface="MS PGothic" charset="0"/>
              </a:rPr>
              <a:t>, Enbrel, and Viagra. It manages its operations through two business segments: Pfizer Innovative Health (IH) and Pfizer Essential Health (EH). IH focuses on developing and commercializing medicines and vaccines that improve patents’ lives, as well as products for consumer healthcare. EH includes legacy brands, branded generics, biosimilars and infusion systems.</a:t>
            </a:r>
          </a:p>
        </p:txBody>
      </p:sp>
    </p:spTree>
    <p:extLst>
      <p:ext uri="{BB962C8B-B14F-4D97-AF65-F5344CB8AC3E}">
        <p14:creationId xmlns:p14="http://schemas.microsoft.com/office/powerpoint/2010/main" val="292085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43</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WAL-MART STORES, INC.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WAL</a:t>
            </a:r>
            <a:endParaRPr lang="en" sz="1600" b="1" dirty="0">
              <a:solidFill>
                <a:schemeClr val="dk1"/>
              </a:solidFill>
              <a:latin typeface="Cambria"/>
              <a:ea typeface="Cambria"/>
              <a:cs typeface="Cambria"/>
              <a:sym typeface="Cambria"/>
            </a:endParaRPr>
          </a:p>
        </p:txBody>
      </p:sp>
      <p:sp>
        <p:nvSpPr>
          <p:cNvPr id="7" name="Shape 515"/>
          <p:cNvSpPr txBox="1"/>
          <p:nvPr/>
        </p:nvSpPr>
        <p:spPr>
          <a:xfrm>
            <a:off x="1016000" y="1912326"/>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10-17-2017)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175 Shares | $15,036.98</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WMT</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0.6</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0.5</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3.7</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44001" y="1822466"/>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3.4</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1.9%</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2.1%</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$ 17.5 </a:t>
              </a:r>
              <a:r>
                <a:rPr lang="en-US" sz="1200" b="1" dirty="0">
                  <a:solidFill>
                    <a:schemeClr val="dk1"/>
                  </a:solidFill>
                  <a:latin typeface="Cambria"/>
                  <a:ea typeface="Cambria"/>
                  <a:cs typeface="Cambria"/>
                  <a:sym typeface="Cambria"/>
                </a:rPr>
                <a:t>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68032"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ea typeface="MS PGothic" charset="0"/>
                <a:cs typeface="MS PGothic" charset="0"/>
              </a:rPr>
              <a:t>Sam Walton founded the company in 1962 with his first store in Rogers, Arkansas in 1962. His focus was on the “Lowest Prices anytime, anywhere”. Since its founding, it has grown to be one of the biggest retailers, and serves over 260 million customers each week. In 1981, the company went international with its first store in Mexico. In 1993, the company had its first $1B in sales revenue week. In 2015, the company pledge to invest over $2.7B in their workforce over the course of 2 years.</a:t>
            </a:r>
          </a:p>
        </p:txBody>
      </p:sp>
    </p:spTree>
    <p:extLst>
      <p:ext uri="{BB962C8B-B14F-4D97-AF65-F5344CB8AC3E}">
        <p14:creationId xmlns:p14="http://schemas.microsoft.com/office/powerpoint/2010/main" val="313203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44</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LAM RESEARCH CORP.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LRCX</a:t>
            </a:r>
            <a:endParaRPr lang="en" sz="1600" b="1" dirty="0">
              <a:solidFill>
                <a:schemeClr val="dk1"/>
              </a:solidFill>
              <a:latin typeface="Cambria"/>
              <a:ea typeface="Cambria"/>
              <a:cs typeface="Cambria"/>
              <a:sym typeface="Cambria"/>
            </a:endParaRPr>
          </a:p>
        </p:txBody>
      </p:sp>
      <p:sp>
        <p:nvSpPr>
          <p:cNvPr id="7" name="Shape 515"/>
          <p:cNvSpPr txBox="1"/>
          <p:nvPr/>
        </p:nvSpPr>
        <p:spPr>
          <a:xfrm>
            <a:off x="1100529" y="1962358"/>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11-09-2017)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97 Shares | $20,288.37</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LRCX</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5.0</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4.3</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6.0</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884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4.6</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0.7%</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0.0%</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$ 2.2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71468"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ea typeface="MS PGothic" charset="0"/>
                <a:cs typeface="MS PGothic" charset="0"/>
              </a:rPr>
              <a:t>Founded in 1980, LAM Research Group is a manufacturing in semiconductor manufacturing equipment. This company also has various subsidiaries: </a:t>
            </a:r>
            <a:r>
              <a:rPr lang="en-US" sz="1600" dirty="0" err="1">
                <a:solidFill>
                  <a:schemeClr val="tx1"/>
                </a:solidFill>
                <a:latin typeface="Cambria" panose="02040503050406030204" pitchFamily="18" charset="0"/>
                <a:ea typeface="MS PGothic" charset="0"/>
                <a:cs typeface="MS PGothic" charset="0"/>
              </a:rPr>
              <a:t>Coventor</a:t>
            </a:r>
            <a:r>
              <a:rPr lang="en-US" sz="1600" dirty="0">
                <a:solidFill>
                  <a:schemeClr val="tx1"/>
                </a:solidFill>
                <a:latin typeface="Cambria" panose="02040503050406030204" pitchFamily="18" charset="0"/>
                <a:ea typeface="MS PGothic" charset="0"/>
                <a:cs typeface="MS PGothic" charset="0"/>
              </a:rPr>
              <a:t> Inc., Novellus Systems Inc., Lam Research Manufacturing Korea LLC, and Lam Research International BV. </a:t>
            </a:r>
          </a:p>
        </p:txBody>
      </p:sp>
    </p:spTree>
    <p:extLst>
      <p:ext uri="{BB962C8B-B14F-4D97-AF65-F5344CB8AC3E}">
        <p14:creationId xmlns:p14="http://schemas.microsoft.com/office/powerpoint/2010/main" val="257971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45</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SOFTBANK GROUP ADR.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SFTBY</a:t>
            </a:r>
            <a:endParaRPr lang="en" sz="1600" b="1" dirty="0">
              <a:solidFill>
                <a:schemeClr val="dk1"/>
              </a:solidFill>
              <a:latin typeface="Cambria"/>
              <a:ea typeface="Cambria"/>
              <a:cs typeface="Cambria"/>
              <a:sym typeface="Cambria"/>
            </a:endParaRPr>
          </a:p>
        </p:txBody>
      </p:sp>
      <p:sp>
        <p:nvSpPr>
          <p:cNvPr id="7" name="Shape 515"/>
          <p:cNvSpPr txBox="1"/>
          <p:nvPr/>
        </p:nvSpPr>
        <p:spPr>
          <a:xfrm>
            <a:off x="1100529" y="1962358"/>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11-29-2017)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560 Shares | $24,370.40</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281046"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SFTBY</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1.4</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1.2</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6.1</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884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2.3</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0.2%</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$ 2.09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971468" y="2923707"/>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ea typeface="MS PGothic" charset="0"/>
                <a:cs typeface="MS PGothic" charset="0"/>
              </a:rPr>
              <a:t>SoftBank was founded in 1981 and is headquartered in Tokyo, Japan. The current CEO is Masayoshi Son. They are a Japanese multinational telecommunications corporation and they operate in six business segments: Domestic telecommunications, Sprint, Yahoo Japan, Distribution, ARM, and SVF. SoftBank is part of the communication services sector. </a:t>
            </a:r>
          </a:p>
        </p:txBody>
      </p:sp>
    </p:spTree>
    <p:extLst>
      <p:ext uri="{BB962C8B-B14F-4D97-AF65-F5344CB8AC3E}">
        <p14:creationId xmlns:p14="http://schemas.microsoft.com/office/powerpoint/2010/main" val="193670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46</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 sz="3000" b="1" dirty="0">
                <a:latin typeface="Cambria"/>
                <a:ea typeface="Cambria"/>
                <a:cs typeface="Cambria"/>
                <a:sym typeface="Cambria"/>
              </a:rPr>
              <a:t>Value</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BECTON DICKINSON &amp; COMPANY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BDX</a:t>
            </a:r>
            <a:endParaRPr lang="en" sz="1600" b="1" dirty="0">
              <a:solidFill>
                <a:schemeClr val="dk1"/>
              </a:solidFill>
              <a:latin typeface="Cambria"/>
              <a:ea typeface="Cambria"/>
              <a:cs typeface="Cambria"/>
              <a:sym typeface="Cambria"/>
            </a:endParaRPr>
          </a:p>
        </p:txBody>
      </p:sp>
      <p:sp>
        <p:nvSpPr>
          <p:cNvPr id="7" name="Shape 515"/>
          <p:cNvSpPr txBox="1"/>
          <p:nvPr/>
        </p:nvSpPr>
        <p:spPr>
          <a:xfrm>
            <a:off x="1100529" y="1962358"/>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11-30-2017)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104 Shares | $23,487.36</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BDX</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Sales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4.6</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4.0</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Price/ Book</a:t>
              </a: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5.1</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884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4.0</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a:t>
              </a:r>
              <a:r>
                <a:rPr lang="en" sz="1467" dirty="0">
                  <a:solidFill>
                    <a:schemeClr val="lt1"/>
                  </a:solidFill>
                  <a:latin typeface="Cambria"/>
                  <a:ea typeface="Cambria"/>
                  <a:cs typeface="Cambria"/>
                  <a:sym typeface="Cambria"/>
                </a:rPr>
                <a:t> Yield </a:t>
              </a: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0.6%</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1.3%</a:t>
              </a: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Cash </a:t>
              </a:r>
              <a:r>
                <a:rPr lang="en-US" sz="1333" dirty="0">
                  <a:solidFill>
                    <a:schemeClr val="lt1"/>
                  </a:solidFill>
                  <a:latin typeface="Cambria"/>
                  <a:ea typeface="Cambria"/>
                  <a:cs typeface="Cambria"/>
                  <a:sym typeface="Cambria"/>
                </a:rPr>
                <a:t>F</a:t>
              </a:r>
              <a:r>
                <a:rPr lang="en" sz="1333" dirty="0">
                  <a:solidFill>
                    <a:schemeClr val="lt1"/>
                  </a:solidFill>
                  <a:latin typeface="Cambria"/>
                  <a:ea typeface="Cambria"/>
                  <a:cs typeface="Cambria"/>
                  <a:sym typeface="Cambria"/>
                </a:rPr>
                <a:t>low </a:t>
              </a: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44001"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$ 1.1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1100529" y="2931772"/>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panose="02040503050406030204" pitchFamily="18" charset="0"/>
              </a:rPr>
              <a:t>Founded in 1897, Becton Dickinson &amp; Company is a leading medical tech company that builds advanced medical devices. They produce anesthesia, syringes, diabetes care products, pharmaceutical drug delivery systems, medical waste disposal equipment, software, and educational products. Products that fall under their Medical Management Solution department make up 27% of their revenue. </a:t>
            </a:r>
          </a:p>
        </p:txBody>
      </p:sp>
    </p:spTree>
    <p:extLst>
      <p:ext uri="{BB962C8B-B14F-4D97-AF65-F5344CB8AC3E}">
        <p14:creationId xmlns:p14="http://schemas.microsoft.com/office/powerpoint/2010/main" val="2002460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475" y="6467475"/>
            <a:ext cx="508000" cy="228600"/>
          </a:xfrm>
        </p:spPr>
        <p:txBody>
          <a:bodyPr/>
          <a:lstStyle/>
          <a:p>
            <a:fld id="{C4C5411A-C02D-49EF-A313-6C2D6A9C6A32}" type="slidenum">
              <a:rPr lang="en-US" smtClean="0">
                <a:solidFill>
                  <a:prstClr val="black"/>
                </a:solidFill>
              </a:rPr>
              <a:pPr/>
              <a:t>47</a:t>
            </a:fld>
            <a:endParaRPr lang="en-US" dirty="0">
              <a:solidFill>
                <a:prstClr val="black"/>
              </a:solidFill>
            </a:endParaRPr>
          </a:p>
        </p:txBody>
      </p:sp>
      <p:sp>
        <p:nvSpPr>
          <p:cNvPr id="3" name="Shape 882"/>
          <p:cNvSpPr txBox="1">
            <a:spLocks/>
          </p:cNvSpPr>
          <p:nvPr/>
        </p:nvSpPr>
        <p:spPr>
          <a:xfrm>
            <a:off x="914401" y="685801"/>
            <a:ext cx="9956799" cy="740663"/>
          </a:xfrm>
          <a:prstGeom prst="rect">
            <a:avLst/>
          </a:prstGeom>
          <a:noFill/>
          <a:ln>
            <a:noFill/>
          </a:ln>
        </p:spPr>
        <p:txBody>
          <a:bodyPr vert="horz"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Tx/>
              <a:buNone/>
              <a:tabLst/>
              <a:defRPr/>
            </a:pPr>
            <a:r>
              <a:rPr lang="en-US" sz="3000" b="1" dirty="0">
                <a:solidFill>
                  <a:sysClr val="windowText" lastClr="000000"/>
                </a:solidFill>
                <a:latin typeface="Cambria"/>
                <a:ea typeface="Cambria"/>
                <a:cs typeface="Cambria"/>
                <a:sym typeface="Cambria"/>
              </a:rPr>
              <a:t>Dividend</a:t>
            </a:r>
            <a:r>
              <a:rPr lang="en" sz="3000" b="1" dirty="0">
                <a:solidFill>
                  <a:sysClr val="windowText" lastClr="000000"/>
                </a:solidFill>
                <a:latin typeface="Cambria"/>
                <a:ea typeface="Cambria"/>
                <a:cs typeface="Cambria"/>
                <a:sym typeface="Cambria"/>
              </a:rPr>
              <a:t> Strategy Overview</a:t>
            </a:r>
            <a:endParaRPr kumimoji="0" lang="en" sz="3467" b="0" i="0" u="none" strike="noStrike" kern="1200" cap="none" spc="0" normalizeH="0" baseline="0" noProof="0" dirty="0">
              <a:ln>
                <a:noFill/>
              </a:ln>
              <a:solidFill>
                <a:sysClr val="windowText" lastClr="000000"/>
              </a:solidFill>
              <a:effectLst/>
              <a:uLnTx/>
              <a:uFillTx/>
              <a:latin typeface="Cambria"/>
              <a:ea typeface="Cambria"/>
              <a:cs typeface="Cambria"/>
              <a:sym typeface="Cambria"/>
            </a:endParaRPr>
          </a:p>
        </p:txBody>
      </p:sp>
      <p:sp>
        <p:nvSpPr>
          <p:cNvPr id="5" name="Shape 884"/>
          <p:cNvSpPr txBox="1"/>
          <p:nvPr/>
        </p:nvSpPr>
        <p:spPr>
          <a:xfrm>
            <a:off x="914401" y="1219137"/>
            <a:ext cx="8153399" cy="414651"/>
          </a:xfrm>
          <a:prstGeom prst="rect">
            <a:avLst/>
          </a:prstGeom>
          <a:noFill/>
          <a:ln>
            <a:noFill/>
          </a:ln>
        </p:spPr>
        <p:txBody>
          <a:bodyPr lIns="91433" tIns="45700" rIns="91433" bIns="45700" anchor="t" anchorCtr="0">
            <a:noAutofit/>
          </a:bodyPr>
          <a:lstStyle/>
          <a:p>
            <a:pPr marL="338658" indent="-338658">
              <a:buSzPct val="25000"/>
            </a:pPr>
            <a:r>
              <a:rPr lang="en" sz="1600" b="1" dirty="0">
                <a:solidFill>
                  <a:srgbClr val="000000"/>
                </a:solidFill>
                <a:latin typeface="Cambria"/>
                <a:ea typeface="Cambria"/>
                <a:cs typeface="Cambria"/>
                <a:sym typeface="Cambria"/>
              </a:rPr>
              <a:t>To find stocks fairly priced and offering a </a:t>
            </a:r>
            <a:r>
              <a:rPr lang="en-US" sz="1600" b="1" dirty="0">
                <a:solidFill>
                  <a:srgbClr val="000000"/>
                </a:solidFill>
                <a:latin typeface="Cambria"/>
                <a:ea typeface="Cambria"/>
                <a:cs typeface="Cambria"/>
                <a:sym typeface="Cambria"/>
              </a:rPr>
              <a:t>Dividend</a:t>
            </a:r>
            <a:r>
              <a:rPr lang="en" sz="1600" b="1" dirty="0">
                <a:solidFill>
                  <a:srgbClr val="000000"/>
                </a:solidFill>
                <a:latin typeface="Cambria"/>
                <a:ea typeface="Cambria"/>
                <a:cs typeface="Cambria"/>
                <a:sym typeface="Cambria"/>
              </a:rPr>
              <a:t> yield greater than the S&amp;P 500</a:t>
            </a:r>
          </a:p>
        </p:txBody>
      </p:sp>
      <p:graphicFrame>
        <p:nvGraphicFramePr>
          <p:cNvPr id="6" name="Shape 885"/>
          <p:cNvGraphicFramePr/>
          <p:nvPr>
            <p:extLst>
              <p:ext uri="{D42A27DB-BD31-4B8C-83A1-F6EECF244321}">
                <p14:modId xmlns:p14="http://schemas.microsoft.com/office/powerpoint/2010/main" val="893213226"/>
              </p:ext>
            </p:extLst>
          </p:nvPr>
        </p:nvGraphicFramePr>
        <p:xfrm>
          <a:off x="914400" y="1959800"/>
          <a:ext cx="4897100" cy="4075335"/>
        </p:xfrm>
        <a:graphic>
          <a:graphicData uri="http://schemas.openxmlformats.org/drawingml/2006/table">
            <a:tbl>
              <a:tblPr firstRow="1" bandRow="1">
                <a:noFill/>
              </a:tblPr>
              <a:tblGrid>
                <a:gridCol w="1632367">
                  <a:extLst>
                    <a:ext uri="{9D8B030D-6E8A-4147-A177-3AD203B41FA5}">
                      <a16:colId xmlns:a16="http://schemas.microsoft.com/office/drawing/2014/main" xmlns="" val="20000"/>
                    </a:ext>
                  </a:extLst>
                </a:gridCol>
                <a:gridCol w="3264733">
                  <a:extLst>
                    <a:ext uri="{9D8B030D-6E8A-4147-A177-3AD203B41FA5}">
                      <a16:colId xmlns:a16="http://schemas.microsoft.com/office/drawing/2014/main" xmlns="" val="20001"/>
                    </a:ext>
                  </a:extLst>
                </a:gridCol>
              </a:tblGrid>
              <a:tr h="519233">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BUY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4770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US" sz="1500" b="1" dirty="0">
                          <a:latin typeface="Cambria"/>
                          <a:ea typeface="Cambria"/>
                          <a:cs typeface="Cambria"/>
                          <a:sym typeface="Cambria"/>
                        </a:rPr>
                        <a:t>Dividend</a:t>
                      </a:r>
                      <a:r>
                        <a:rPr lang="en" sz="1500" b="1" dirty="0">
                          <a:latin typeface="Cambria"/>
                          <a:ea typeface="Cambria"/>
                          <a:cs typeface="Cambria"/>
                          <a:sym typeface="Cambria"/>
                        </a:rPr>
                        <a:t> Yield</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Clr>
                          <a:schemeClr val="dk1"/>
                        </a:buClr>
                        <a:buSzPct val="25000"/>
                        <a:buFont typeface="Cambria"/>
                        <a:buNone/>
                      </a:pPr>
                      <a:r>
                        <a:rPr lang="en" sz="1500" dirty="0">
                          <a:latin typeface="Cambria"/>
                          <a:ea typeface="Cambria"/>
                          <a:cs typeface="Cambria"/>
                          <a:sym typeface="Cambria"/>
                        </a:rPr>
                        <a:t>≥ SPDR S&amp;P </a:t>
                      </a:r>
                      <a:r>
                        <a:rPr lang="en-US" sz="1500" dirty="0">
                          <a:latin typeface="Cambria"/>
                          <a:ea typeface="Cambria"/>
                          <a:cs typeface="Cambria"/>
                          <a:sym typeface="Cambria"/>
                        </a:rPr>
                        <a:t>Dividend</a:t>
                      </a:r>
                      <a:r>
                        <a:rPr lang="en" sz="1500" dirty="0">
                          <a:latin typeface="Cambria"/>
                          <a:ea typeface="Cambria"/>
                          <a:cs typeface="Cambria"/>
                          <a:sym typeface="Cambria"/>
                        </a:rPr>
                        <a:t> ETF</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1"/>
                  </a:ext>
                </a:extLst>
              </a:tr>
              <a:tr h="4770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Quick Ratio</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Clr>
                          <a:schemeClr val="dk1"/>
                        </a:buClr>
                        <a:buSzPct val="25000"/>
                        <a:buFont typeface="Cambria"/>
                        <a:buNone/>
                      </a:pPr>
                      <a:r>
                        <a:rPr lang="en" sz="1500">
                          <a:latin typeface="Cambria"/>
                          <a:ea typeface="Cambria"/>
                          <a:cs typeface="Cambria"/>
                          <a:sym typeface="Cambria"/>
                        </a:rPr>
                        <a:t>≥ Industry Average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2"/>
                  </a:ext>
                </a:extLst>
              </a:tr>
              <a:tr h="6285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dirty="0">
                          <a:latin typeface="Cambria"/>
                          <a:ea typeface="Cambria"/>
                          <a:cs typeface="Cambria"/>
                          <a:sym typeface="Cambria"/>
                        </a:rPr>
                        <a:t>Cash </a:t>
                      </a:r>
                      <a:r>
                        <a:rPr lang="en-US" sz="1500" b="1" dirty="0">
                          <a:latin typeface="Cambria"/>
                          <a:ea typeface="Cambria"/>
                          <a:cs typeface="Cambria"/>
                          <a:sym typeface="Cambria"/>
                        </a:rPr>
                        <a:t>Dividend</a:t>
                      </a:r>
                      <a:r>
                        <a:rPr lang="en" sz="1500" b="1" dirty="0">
                          <a:latin typeface="Cambria"/>
                          <a:ea typeface="Cambria"/>
                          <a:cs typeface="Cambria"/>
                          <a:sym typeface="Cambria"/>
                        </a:rPr>
                        <a:t>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dirty="0">
                          <a:latin typeface="Cambria"/>
                          <a:ea typeface="Cambria"/>
                          <a:cs typeface="Cambria"/>
                          <a:sym typeface="Cambria"/>
                        </a:rPr>
                        <a:t>Positive total cash </a:t>
                      </a:r>
                      <a:r>
                        <a:rPr lang="en-US" sz="1500" dirty="0">
                          <a:latin typeface="Cambria"/>
                          <a:ea typeface="Cambria"/>
                          <a:cs typeface="Cambria"/>
                          <a:sym typeface="Cambria"/>
                        </a:rPr>
                        <a:t>Dividend</a:t>
                      </a:r>
                      <a:r>
                        <a:rPr lang="en" sz="1500" dirty="0">
                          <a:latin typeface="Cambria"/>
                          <a:ea typeface="Cambria"/>
                          <a:cs typeface="Cambria"/>
                          <a:sym typeface="Cambria"/>
                        </a:rPr>
                        <a:t>s paid annually</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3"/>
                  </a:ext>
                </a:extLst>
              </a:tr>
              <a:tr h="5866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Positive Total Cash</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From investing and operating activities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4"/>
                  </a:ext>
                </a:extLst>
              </a:tr>
              <a:tr h="56897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dirty="0">
                          <a:latin typeface="Cambria"/>
                          <a:ea typeface="Cambria"/>
                          <a:cs typeface="Cambria"/>
                          <a:sym typeface="Cambria"/>
                        </a:rPr>
                        <a:t>Constant </a:t>
                      </a:r>
                      <a:r>
                        <a:rPr lang="en-US" sz="1500" b="1" dirty="0">
                          <a:latin typeface="Cambria"/>
                          <a:ea typeface="Cambria"/>
                          <a:cs typeface="Cambria"/>
                          <a:sym typeface="Cambria"/>
                        </a:rPr>
                        <a:t>Dividend</a:t>
                      </a:r>
                      <a:endParaRPr lang="en" sz="1500" b="1" dirty="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a:latin typeface="Cambria"/>
                          <a:ea typeface="Cambria"/>
                          <a:cs typeface="Cambria"/>
                          <a:sym typeface="Cambria"/>
                        </a:rPr>
                        <a:t>Yes</a:t>
                      </a:r>
                    </a:p>
                    <a:p>
                      <a:pPr marL="0" marR="0" lvl="0" indent="0" algn="l" rtl="0">
                        <a:spcBef>
                          <a:spcPts val="0"/>
                        </a:spcBef>
                        <a:buSzPct val="25000"/>
                        <a:buNone/>
                      </a:pPr>
                      <a:endParaRPr sz="150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5"/>
                  </a:ext>
                </a:extLst>
              </a:tr>
              <a:tr h="792493">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US" sz="1500" b="1" dirty="0">
                          <a:latin typeface="Cambria"/>
                          <a:ea typeface="Cambria"/>
                          <a:cs typeface="Cambria"/>
                          <a:sym typeface="Cambria"/>
                        </a:rPr>
                        <a:t>Dividend</a:t>
                      </a:r>
                      <a:r>
                        <a:rPr lang="en" sz="1500" b="1" dirty="0">
                          <a:latin typeface="Cambria"/>
                          <a:ea typeface="Cambria"/>
                          <a:cs typeface="Cambria"/>
                          <a:sym typeface="Cambria"/>
                        </a:rPr>
                        <a:t> Growth</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2" indent="0" algn="l" rtl="0">
                        <a:lnSpc>
                          <a:spcPct val="100000"/>
                        </a:lnSpc>
                        <a:spcBef>
                          <a:spcPts val="0"/>
                        </a:spcBef>
                        <a:spcAft>
                          <a:spcPts val="0"/>
                        </a:spcAft>
                        <a:buClr>
                          <a:schemeClr val="dk1"/>
                        </a:buClr>
                        <a:buSzPct val="25000"/>
                        <a:buFont typeface="Cambria"/>
                        <a:buNone/>
                      </a:pPr>
                      <a:r>
                        <a:rPr lang="en" sz="1500" u="none" strike="noStrike" cap="none" dirty="0">
                          <a:latin typeface="Cambria"/>
                          <a:ea typeface="Cambria"/>
                          <a:cs typeface="Cambria"/>
                          <a:sym typeface="Cambria"/>
                        </a:rPr>
                        <a:t>Historical and potential </a:t>
                      </a:r>
                      <a:r>
                        <a:rPr lang="en-US" sz="1500" u="none" strike="noStrike" cap="none" dirty="0">
                          <a:latin typeface="Cambria"/>
                          <a:ea typeface="Cambria"/>
                          <a:cs typeface="Cambria"/>
                          <a:sym typeface="Cambria"/>
                        </a:rPr>
                        <a:t>Dividend</a:t>
                      </a:r>
                      <a:r>
                        <a:rPr lang="en" sz="1500" u="none" strike="noStrike" cap="none" dirty="0">
                          <a:latin typeface="Cambria"/>
                          <a:ea typeface="Cambria"/>
                          <a:cs typeface="Cambria"/>
                          <a:sym typeface="Cambria"/>
                        </a:rPr>
                        <a:t> growth</a:t>
                      </a:r>
                    </a:p>
                    <a:p>
                      <a:pPr marL="0" marR="0" lvl="0" indent="0" algn="l" rtl="0">
                        <a:spcBef>
                          <a:spcPts val="0"/>
                        </a:spcBef>
                        <a:buSzPct val="25000"/>
                        <a:buNone/>
                      </a:pPr>
                      <a:endParaRPr sz="1500" dirty="0">
                        <a:latin typeface="Cambria"/>
                        <a:ea typeface="Cambria"/>
                        <a:cs typeface="Cambria"/>
                        <a:sym typeface="Cambria"/>
                      </a:endParaRP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6"/>
                  </a:ext>
                </a:extLst>
              </a:tr>
            </a:tbl>
          </a:graphicData>
        </a:graphic>
      </p:graphicFrame>
      <p:graphicFrame>
        <p:nvGraphicFramePr>
          <p:cNvPr id="7" name="Shape 886"/>
          <p:cNvGraphicFramePr/>
          <p:nvPr>
            <p:extLst>
              <p:ext uri="{D42A27DB-BD31-4B8C-83A1-F6EECF244321}">
                <p14:modId xmlns:p14="http://schemas.microsoft.com/office/powerpoint/2010/main" val="3950975410"/>
              </p:ext>
            </p:extLst>
          </p:nvPr>
        </p:nvGraphicFramePr>
        <p:xfrm>
          <a:off x="6300048" y="1968332"/>
          <a:ext cx="4875900" cy="4000734"/>
        </p:xfrm>
        <a:graphic>
          <a:graphicData uri="http://schemas.openxmlformats.org/drawingml/2006/table">
            <a:tbl>
              <a:tblPr firstRow="1" bandRow="1">
                <a:noFill/>
              </a:tblPr>
              <a:tblGrid>
                <a:gridCol w="1625300">
                  <a:extLst>
                    <a:ext uri="{9D8B030D-6E8A-4147-A177-3AD203B41FA5}">
                      <a16:colId xmlns:a16="http://schemas.microsoft.com/office/drawing/2014/main" xmlns="" val="20000"/>
                    </a:ext>
                  </a:extLst>
                </a:gridCol>
                <a:gridCol w="3250600">
                  <a:extLst>
                    <a:ext uri="{9D8B030D-6E8A-4147-A177-3AD203B41FA5}">
                      <a16:colId xmlns:a16="http://schemas.microsoft.com/office/drawing/2014/main" xmlns="" val="20001"/>
                    </a:ext>
                  </a:extLst>
                </a:gridCol>
              </a:tblGrid>
              <a:tr h="487800">
                <a:tc gridSpan="2">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ctr" rtl="0">
                        <a:spcBef>
                          <a:spcPts val="0"/>
                        </a:spcBef>
                        <a:buSzPct val="25000"/>
                        <a:buNone/>
                      </a:pPr>
                      <a:r>
                        <a:rPr lang="en" sz="1900" dirty="0">
                          <a:solidFill>
                            <a:schemeClr val="lt1"/>
                          </a:solidFill>
                          <a:latin typeface="Cambria"/>
                          <a:ea typeface="Cambria"/>
                          <a:cs typeface="Cambria"/>
                          <a:sym typeface="Cambria"/>
                        </a:rPr>
                        <a:t>SELL CRITERIA</a:t>
                      </a:r>
                    </a:p>
                  </a:txBody>
                  <a:tcPr marL="121933" marR="121933" marT="60967" marB="60967" anchor="ctr">
                    <a:lnL w="12700" cap="flat" cmpd="sng">
                      <a:solidFill>
                        <a:srgbClr val="436C3C"/>
                      </a:solidFill>
                      <a:prstDash val="solid"/>
                      <a:round/>
                      <a:headEnd type="none" w="med" len="med"/>
                      <a:tailEnd type="none" w="med" len="med"/>
                    </a:lnL>
                    <a:lnR w="12700" cap="flat" cmpd="sng">
                      <a:solidFill>
                        <a:srgbClr val="436C3C"/>
                      </a:solidFill>
                      <a:prstDash val="solid"/>
                      <a:round/>
                      <a:headEnd type="none" w="med" len="med"/>
                      <a:tailEnd type="none" w="med" len="med"/>
                    </a:lnR>
                    <a:lnT w="12700" cap="flat" cmpd="sng">
                      <a:solidFill>
                        <a:srgbClr val="436C3C"/>
                      </a:solidFill>
                      <a:prstDash val="solid"/>
                      <a:round/>
                      <a:headEnd type="none" w="med" len="med"/>
                      <a:tailEnd type="none" w="med" len="med"/>
                    </a:lnT>
                    <a:lnB w="12700" cap="flat" cmpd="sng">
                      <a:solidFill>
                        <a:srgbClr val="436C3C"/>
                      </a:solidFill>
                      <a:prstDash val="solid"/>
                      <a:round/>
                      <a:headEnd type="none" w="med" len="med"/>
                      <a:tailEnd type="none" w="med" len="med"/>
                    </a:lnB>
                    <a:lnTlToBr w="12700" cmpd="sng">
                      <a:noFill/>
                      <a:prstDash val="solid"/>
                    </a:lnTlToBr>
                    <a:lnBlToTr w="12700" cmpd="sng">
                      <a:noFill/>
                      <a:prstDash val="solid"/>
                    </a:lnBlToTr>
                    <a:solidFill>
                      <a:srgbClr val="005A3C"/>
                    </a:solidFill>
                  </a:tcPr>
                </a:tc>
                <a:tc hMerge="1">
                  <a:txBody>
                    <a:bodyPr/>
                    <a:lstStyle/>
                    <a:p>
                      <a:endParaRPr lang="en-US"/>
                    </a:p>
                  </a:txBody>
                  <a:tcPr/>
                </a:tc>
                <a:extLst>
                  <a:ext uri="{0D108BD9-81ED-4DB2-BD59-A6C34878D82A}">
                    <a16:rowId xmlns:a16="http://schemas.microsoft.com/office/drawing/2014/main" xmlns="" val="10000"/>
                  </a:ext>
                </a:extLst>
              </a:tr>
              <a:tr h="1129600">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US" sz="1500" b="1" dirty="0">
                          <a:latin typeface="Cambria"/>
                          <a:ea typeface="Cambria"/>
                          <a:cs typeface="Cambria"/>
                          <a:sym typeface="Cambria"/>
                        </a:rPr>
                        <a:t>Dividend</a:t>
                      </a:r>
                      <a:r>
                        <a:rPr lang="en" sz="1500" b="1" dirty="0">
                          <a:latin typeface="Cambria"/>
                          <a:ea typeface="Cambria"/>
                          <a:cs typeface="Cambria"/>
                          <a:sym typeface="Cambria"/>
                        </a:rPr>
                        <a:t>s</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US" sz="1500" dirty="0">
                          <a:latin typeface="Cambria"/>
                          <a:ea typeface="Cambria"/>
                          <a:cs typeface="Cambria"/>
                          <a:sym typeface="Cambria"/>
                        </a:rPr>
                        <a:t>Dividend</a:t>
                      </a:r>
                      <a:r>
                        <a:rPr lang="en" sz="1500" dirty="0">
                          <a:latin typeface="Cambria"/>
                          <a:ea typeface="Cambria"/>
                          <a:cs typeface="Cambria"/>
                          <a:sym typeface="Cambria"/>
                        </a:rPr>
                        <a:t>s are cut</a:t>
                      </a:r>
                    </a:p>
                  </a:txBody>
                  <a:tcPr marL="121933" marR="121933" marT="60967" marB="60967">
                    <a:lnL w="12700" cmpd="sng">
                      <a:solidFill>
                        <a:prstClr val="black"/>
                      </a:solidFill>
                      <a:prstDash val="solid"/>
                    </a:lnL>
                    <a:lnR w="12700" cmpd="sng">
                      <a:solidFill>
                        <a:prstClr val="black"/>
                      </a:solidFill>
                      <a:prstDash val="solid"/>
                    </a:lnR>
                    <a:lnT w="12700" cap="flat" cmpd="sng">
                      <a:solidFill>
                        <a:srgbClr val="436C3C"/>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1"/>
                  </a:ext>
                </a:extLst>
              </a:tr>
              <a:tr h="11916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Free Cash Flow</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a:latin typeface="Cambria"/>
                          <a:ea typeface="Cambria"/>
                          <a:cs typeface="Cambria"/>
                          <a:sym typeface="Cambria"/>
                        </a:rPr>
                        <a:t>Diminishes or is no longer positive</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2"/>
                  </a:ext>
                </a:extLst>
              </a:tr>
              <a:tr h="1191667">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b="1">
                          <a:latin typeface="Cambria"/>
                          <a:ea typeface="Cambria"/>
                          <a:cs typeface="Cambria"/>
                          <a:sym typeface="Cambria"/>
                        </a:rPr>
                        <a:t>Alternative Investments</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1219170" rtl="0" eaLnBrk="1" latinLnBrk="0" hangingPunct="1">
                        <a:defRPr sz="2400" kern="1200">
                          <a:solidFill>
                            <a:schemeClr val="tx1"/>
                          </a:solidFill>
                          <a:latin typeface="Calibri" panose="020F0502020204030204"/>
                        </a:defRPr>
                      </a:lvl1pPr>
                      <a:lvl2pPr marL="609585" algn="l" defTabSz="1219170" rtl="0" eaLnBrk="1" latinLnBrk="0" hangingPunct="1">
                        <a:defRPr sz="2400" kern="1200">
                          <a:solidFill>
                            <a:schemeClr val="tx1"/>
                          </a:solidFill>
                          <a:latin typeface="Calibri" panose="020F0502020204030204"/>
                        </a:defRPr>
                      </a:lvl2pPr>
                      <a:lvl3pPr marL="1219170" algn="l" defTabSz="1219170" rtl="0" eaLnBrk="1" latinLnBrk="0" hangingPunct="1">
                        <a:defRPr sz="2400" kern="1200">
                          <a:solidFill>
                            <a:schemeClr val="tx1"/>
                          </a:solidFill>
                          <a:latin typeface="Calibri" panose="020F0502020204030204"/>
                        </a:defRPr>
                      </a:lvl3pPr>
                      <a:lvl4pPr marL="1828754" algn="l" defTabSz="1219170" rtl="0" eaLnBrk="1" latinLnBrk="0" hangingPunct="1">
                        <a:defRPr sz="2400" kern="1200">
                          <a:solidFill>
                            <a:schemeClr val="tx1"/>
                          </a:solidFill>
                          <a:latin typeface="Calibri" panose="020F0502020204030204"/>
                        </a:defRPr>
                      </a:lvl4pPr>
                      <a:lvl5pPr marL="2438339" algn="l" defTabSz="1219170" rtl="0" eaLnBrk="1" latinLnBrk="0" hangingPunct="1">
                        <a:defRPr sz="2400" kern="1200">
                          <a:solidFill>
                            <a:schemeClr val="tx1"/>
                          </a:solidFill>
                          <a:latin typeface="Calibri" panose="020F0502020204030204"/>
                        </a:defRPr>
                      </a:lvl5pPr>
                      <a:lvl6pPr marL="3047924" algn="l" defTabSz="1219170" rtl="0" eaLnBrk="1" latinLnBrk="0" hangingPunct="1">
                        <a:defRPr sz="2400" kern="1200">
                          <a:solidFill>
                            <a:schemeClr val="tx1"/>
                          </a:solidFill>
                          <a:latin typeface="Calibri" panose="020F0502020204030204"/>
                        </a:defRPr>
                      </a:lvl6pPr>
                      <a:lvl7pPr marL="3657509" algn="l" defTabSz="1219170" rtl="0" eaLnBrk="1" latinLnBrk="0" hangingPunct="1">
                        <a:defRPr sz="2400" kern="1200">
                          <a:solidFill>
                            <a:schemeClr val="tx1"/>
                          </a:solidFill>
                          <a:latin typeface="Calibri" panose="020F0502020204030204"/>
                        </a:defRPr>
                      </a:lvl7pPr>
                      <a:lvl8pPr marL="4267093" algn="l" defTabSz="1219170" rtl="0" eaLnBrk="1" latinLnBrk="0" hangingPunct="1">
                        <a:defRPr sz="2400" kern="1200">
                          <a:solidFill>
                            <a:schemeClr val="tx1"/>
                          </a:solidFill>
                          <a:latin typeface="Calibri" panose="020F0502020204030204"/>
                        </a:defRPr>
                      </a:lvl8pPr>
                      <a:lvl9pPr marL="4876678" algn="l" defTabSz="1219170" rtl="0" eaLnBrk="1" latinLnBrk="0" hangingPunct="1">
                        <a:defRPr sz="2400" kern="1200">
                          <a:solidFill>
                            <a:schemeClr val="tx1"/>
                          </a:solidFill>
                          <a:latin typeface="Calibri" panose="020F0502020204030204"/>
                        </a:defRPr>
                      </a:lvl9pPr>
                    </a:lstStyle>
                    <a:p>
                      <a:pPr marL="0" marR="0" lvl="0" indent="0" algn="l" rtl="0">
                        <a:spcBef>
                          <a:spcPts val="0"/>
                        </a:spcBef>
                        <a:buSzPct val="25000"/>
                        <a:buNone/>
                      </a:pPr>
                      <a:r>
                        <a:rPr lang="en" sz="1500" dirty="0">
                          <a:latin typeface="Cambria"/>
                          <a:ea typeface="Cambria"/>
                          <a:cs typeface="Cambria"/>
                          <a:sym typeface="Cambria"/>
                        </a:rPr>
                        <a:t>Superior investment alternatives are identified</a:t>
                      </a:r>
                    </a:p>
                  </a:txBody>
                  <a:tcPr marL="121933" marR="121933" marT="60967" marB="60967">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D8D8D8"/>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907673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9525" y="6477000"/>
            <a:ext cx="508000" cy="228600"/>
          </a:xfrm>
        </p:spPr>
        <p:txBody>
          <a:bodyPr/>
          <a:lstStyle/>
          <a:p>
            <a:fld id="{C4C5411A-C02D-49EF-A313-6C2D6A9C6A32}" type="slidenum">
              <a:rPr lang="en-US" smtClean="0">
                <a:solidFill>
                  <a:prstClr val="black"/>
                </a:solidFill>
              </a:rPr>
              <a:pPr/>
              <a:t>48</a:t>
            </a:fld>
            <a:endParaRPr lang="en-US" dirty="0">
              <a:solidFill>
                <a:prstClr val="black"/>
              </a:solidFill>
            </a:endParaRPr>
          </a:p>
        </p:txBody>
      </p:sp>
      <p:sp>
        <p:nvSpPr>
          <p:cNvPr id="3" name="Shape 892"/>
          <p:cNvSpPr txBox="1">
            <a:spLocks/>
          </p:cNvSpPr>
          <p:nvPr/>
        </p:nvSpPr>
        <p:spPr>
          <a:xfrm>
            <a:off x="914400" y="678463"/>
            <a:ext cx="9956800" cy="740799"/>
          </a:xfrm>
          <a:prstGeom prst="rect">
            <a:avLst/>
          </a:prstGeom>
          <a:noFill/>
          <a:ln>
            <a:noFill/>
          </a:ln>
        </p:spPr>
        <p:txBody>
          <a:bodyPr vert="horz"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ysClr val="windowText" lastClr="000000"/>
              </a:buClr>
              <a:buSzPct val="25000"/>
              <a:buFontTx/>
              <a:buNone/>
              <a:tabLst/>
              <a:defRPr/>
            </a:pPr>
            <a:r>
              <a:rPr lang="en-US" sz="3000" b="1" dirty="0">
                <a:solidFill>
                  <a:sysClr val="windowText" lastClr="000000"/>
                </a:solidFill>
                <a:latin typeface="Cambria"/>
                <a:ea typeface="Cambria"/>
                <a:cs typeface="Cambria"/>
                <a:sym typeface="Cambria"/>
              </a:rPr>
              <a:t>Dividend</a:t>
            </a:r>
            <a:r>
              <a:rPr lang="en" sz="3000" b="1" dirty="0">
                <a:solidFill>
                  <a:sysClr val="windowText" lastClr="000000"/>
                </a:solidFill>
                <a:latin typeface="Cambria"/>
                <a:ea typeface="Cambria"/>
                <a:cs typeface="Cambria"/>
                <a:sym typeface="Cambria"/>
              </a:rPr>
              <a:t> Strategy Overview</a:t>
            </a:r>
            <a:endParaRPr kumimoji="0" lang="en" sz="3467" b="0" i="0" u="none" strike="noStrike" kern="1200" cap="none" spc="0" normalizeH="0" baseline="0" noProof="0" dirty="0">
              <a:ln>
                <a:noFill/>
              </a:ln>
              <a:solidFill>
                <a:sysClr val="windowText" lastClr="000000"/>
              </a:solidFill>
              <a:effectLst/>
              <a:uLnTx/>
              <a:uFillTx/>
              <a:latin typeface="Cambria"/>
              <a:ea typeface="Cambria"/>
              <a:cs typeface="Cambria"/>
              <a:sym typeface="Cambria"/>
            </a:endParaRPr>
          </a:p>
        </p:txBody>
      </p:sp>
      <p:sp>
        <p:nvSpPr>
          <p:cNvPr id="5" name="Shape 893"/>
          <p:cNvSpPr txBox="1">
            <a:spLocks/>
          </p:cNvSpPr>
          <p:nvPr/>
        </p:nvSpPr>
        <p:spPr>
          <a:xfrm>
            <a:off x="6308441" y="2472267"/>
            <a:ext cx="4749200" cy="243000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spcBef>
                <a:spcPts val="400"/>
              </a:spcBef>
              <a:buClr>
                <a:schemeClr val="dk1"/>
              </a:buClr>
              <a:buSzPct val="100000"/>
              <a:buFont typeface="+mj-lt"/>
              <a:buAutoNum type="arabicPeriod"/>
            </a:pPr>
            <a:r>
              <a:rPr lang="en" sz="2133" dirty="0">
                <a:latin typeface="Cambria"/>
                <a:ea typeface="Cambria"/>
                <a:cs typeface="Cambria"/>
                <a:sym typeface="Cambria"/>
              </a:rPr>
              <a:t>Proctor &amp; Gamble, </a:t>
            </a:r>
            <a:r>
              <a:rPr lang="en-US" sz="2133" dirty="0">
                <a:latin typeface="Cambria"/>
                <a:ea typeface="Cambria"/>
                <a:cs typeface="Cambria"/>
                <a:sym typeface="Cambria"/>
              </a:rPr>
              <a:t>Inc.</a:t>
            </a:r>
            <a:endParaRPr lang="en" sz="2133" dirty="0">
              <a:latin typeface="Cambria"/>
              <a:ea typeface="Cambria"/>
              <a:cs typeface="Cambria"/>
              <a:sym typeface="Cambria"/>
            </a:endParaRPr>
          </a:p>
        </p:txBody>
      </p:sp>
      <p:sp>
        <p:nvSpPr>
          <p:cNvPr id="6" name="Shape 895"/>
          <p:cNvSpPr txBox="1"/>
          <p:nvPr/>
        </p:nvSpPr>
        <p:spPr>
          <a:xfrm>
            <a:off x="914400" y="1799863"/>
            <a:ext cx="4758400" cy="420399"/>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Stop Loss Criteria</a:t>
            </a:r>
            <a:endParaRPr lang="en" sz="2133" b="1">
              <a:solidFill>
                <a:srgbClr val="436C3C"/>
              </a:solidFill>
              <a:latin typeface="Cambria"/>
              <a:ea typeface="Cambria"/>
              <a:cs typeface="Cambria"/>
              <a:sym typeface="Cambria"/>
            </a:endParaRPr>
          </a:p>
        </p:txBody>
      </p:sp>
      <p:sp>
        <p:nvSpPr>
          <p:cNvPr id="7" name="Shape 896"/>
          <p:cNvSpPr txBox="1"/>
          <p:nvPr/>
        </p:nvSpPr>
        <p:spPr>
          <a:xfrm>
            <a:off x="6308441" y="1799863"/>
            <a:ext cx="4749200" cy="420399"/>
          </a:xfrm>
          <a:prstGeom prst="rect">
            <a:avLst/>
          </a:prstGeom>
          <a:solidFill>
            <a:srgbClr val="D2D2D2"/>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Acquisitions</a:t>
            </a:r>
            <a:endParaRPr lang="en" sz="2133" b="1">
              <a:solidFill>
                <a:srgbClr val="436C3C"/>
              </a:solidFill>
              <a:latin typeface="Cambria"/>
              <a:ea typeface="Cambria"/>
              <a:cs typeface="Cambria"/>
              <a:sym typeface="Cambria"/>
            </a:endParaRPr>
          </a:p>
        </p:txBody>
      </p:sp>
      <p:sp>
        <p:nvSpPr>
          <p:cNvPr id="8" name="Shape 897"/>
          <p:cNvSpPr txBox="1"/>
          <p:nvPr/>
        </p:nvSpPr>
        <p:spPr>
          <a:xfrm>
            <a:off x="914400" y="2472267"/>
            <a:ext cx="5080000" cy="1405200"/>
          </a:xfrm>
          <a:prstGeom prst="rect">
            <a:avLst/>
          </a:prstGeom>
          <a:noFill/>
          <a:ln>
            <a:noFill/>
          </a:ln>
        </p:spPr>
        <p:txBody>
          <a:bodyPr lIns="91433" tIns="45700" rIns="91433" bIns="45700" anchor="t" anchorCtr="0">
            <a:noAutofit/>
          </a:bodyPr>
          <a:lstStyle/>
          <a:p>
            <a:pPr marL="342900" indent="-342900">
              <a:buSzPct val="100000"/>
              <a:buFont typeface="Arial" panose="020B0604020202020204" pitchFamily="34" charset="0"/>
              <a:buChar char="•"/>
            </a:pPr>
            <a:r>
              <a:rPr lang="en" sz="2133" dirty="0">
                <a:solidFill>
                  <a:srgbClr val="000000"/>
                </a:solidFill>
                <a:latin typeface="Cambria"/>
                <a:ea typeface="Cambria"/>
                <a:cs typeface="Cambria"/>
                <a:sym typeface="Cambria"/>
              </a:rPr>
              <a:t>20% Loss</a:t>
            </a:r>
          </a:p>
        </p:txBody>
      </p:sp>
    </p:spTree>
    <p:extLst>
      <p:ext uri="{BB962C8B-B14F-4D97-AF65-F5344CB8AC3E}">
        <p14:creationId xmlns:p14="http://schemas.microsoft.com/office/powerpoint/2010/main" val="1181190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87150" y="6524625"/>
            <a:ext cx="508000" cy="228600"/>
          </a:xfrm>
        </p:spPr>
        <p:txBody>
          <a:bodyPr/>
          <a:lstStyle/>
          <a:p>
            <a:fld id="{C4C5411A-C02D-49EF-A313-6C2D6A9C6A32}" type="slidenum">
              <a:rPr lang="en-US" smtClean="0">
                <a:solidFill>
                  <a:prstClr val="black"/>
                </a:solidFill>
              </a:rPr>
              <a:pPr/>
              <a:t>49</a:t>
            </a:fld>
            <a:endParaRPr lang="en-US" dirty="0">
              <a:solidFill>
                <a:prstClr val="black"/>
              </a:solidFill>
            </a:endParaRPr>
          </a:p>
        </p:txBody>
      </p:sp>
      <p:sp>
        <p:nvSpPr>
          <p:cNvPr id="5" name="Shape 513"/>
          <p:cNvSpPr txBox="1"/>
          <p:nvPr/>
        </p:nvSpPr>
        <p:spPr>
          <a:xfrm>
            <a:off x="1016000" y="744875"/>
            <a:ext cx="7467600" cy="740799"/>
          </a:xfrm>
          <a:prstGeom prst="rect">
            <a:avLst/>
          </a:prstGeom>
          <a:noFill/>
          <a:ln>
            <a:noFill/>
          </a:ln>
        </p:spPr>
        <p:txBody>
          <a:bodyPr lIns="91433" tIns="45700" rIns="91433" bIns="45700" anchor="t" anchorCtr="0">
            <a:noAutofit/>
          </a:bodyPr>
          <a:lstStyle/>
          <a:p>
            <a:pPr>
              <a:buSzPct val="25000"/>
            </a:pPr>
            <a:r>
              <a:rPr lang="en-US" sz="3000" b="1" dirty="0">
                <a:latin typeface="Cambria"/>
                <a:ea typeface="Cambria"/>
                <a:cs typeface="Cambria"/>
                <a:sym typeface="Cambria"/>
              </a:rPr>
              <a:t>Dividend</a:t>
            </a:r>
            <a:r>
              <a:rPr lang="en" sz="3000" b="1" dirty="0">
                <a:solidFill>
                  <a:srgbClr val="000000"/>
                </a:solidFill>
                <a:latin typeface="Cambria"/>
                <a:ea typeface="Cambria"/>
                <a:cs typeface="Cambria"/>
                <a:sym typeface="Cambria"/>
              </a:rPr>
              <a:t> Strategy Position Changes</a:t>
            </a:r>
            <a:endParaRPr lang="en" sz="3467" dirty="0">
              <a:solidFill>
                <a:srgbClr val="000000"/>
              </a:solidFill>
              <a:latin typeface="Cambria"/>
              <a:ea typeface="Cambria"/>
              <a:cs typeface="Cambria"/>
              <a:sym typeface="Cambria"/>
            </a:endParaRPr>
          </a:p>
        </p:txBody>
      </p:sp>
      <p:sp>
        <p:nvSpPr>
          <p:cNvPr id="6" name="Shape 514"/>
          <p:cNvSpPr txBox="1"/>
          <p:nvPr/>
        </p:nvSpPr>
        <p:spPr>
          <a:xfrm>
            <a:off x="718053" y="1431610"/>
            <a:ext cx="7467600" cy="409600"/>
          </a:xfrm>
          <a:prstGeom prst="rect">
            <a:avLst/>
          </a:prstGeom>
          <a:noFill/>
          <a:ln>
            <a:noFill/>
          </a:ln>
        </p:spPr>
        <p:txBody>
          <a:bodyPr lIns="91433" tIns="45700" rIns="91433" bIns="45700" anchor="t" anchorCtr="0">
            <a:noAutofit/>
          </a:bodyPr>
          <a:lstStyle/>
          <a:p>
            <a:pPr marL="338658">
              <a:buClr>
                <a:schemeClr val="dk1"/>
              </a:buClr>
              <a:buSzPct val="25000"/>
            </a:pPr>
            <a:r>
              <a:rPr lang="en-US" sz="1600" b="1" dirty="0">
                <a:solidFill>
                  <a:schemeClr val="dk1"/>
                </a:solidFill>
                <a:latin typeface="Cambria"/>
                <a:ea typeface="Cambria"/>
                <a:cs typeface="Cambria"/>
                <a:sym typeface="Cambria"/>
              </a:rPr>
              <a:t>PROCTOR &amp; GAMBLE </a:t>
            </a:r>
            <a:r>
              <a:rPr lang="en" sz="1600" b="1" dirty="0">
                <a:solidFill>
                  <a:schemeClr val="dk1"/>
                </a:solidFill>
                <a:latin typeface="Cambria"/>
                <a:ea typeface="Cambria"/>
                <a:cs typeface="Cambria"/>
                <a:sym typeface="Cambria"/>
              </a:rPr>
              <a:t>| </a:t>
            </a:r>
            <a:r>
              <a:rPr lang="en-US" sz="1600" b="1" dirty="0">
                <a:solidFill>
                  <a:schemeClr val="dk1"/>
                </a:solidFill>
                <a:latin typeface="Cambria"/>
                <a:ea typeface="Cambria"/>
                <a:cs typeface="Cambria"/>
                <a:sym typeface="Cambria"/>
              </a:rPr>
              <a:t>PG</a:t>
            </a:r>
            <a:endParaRPr lang="en" sz="1600" b="1" dirty="0">
              <a:solidFill>
                <a:schemeClr val="dk1"/>
              </a:solidFill>
              <a:latin typeface="Cambria"/>
              <a:ea typeface="Cambria"/>
              <a:cs typeface="Cambria"/>
              <a:sym typeface="Cambria"/>
            </a:endParaRPr>
          </a:p>
        </p:txBody>
      </p:sp>
      <p:sp>
        <p:nvSpPr>
          <p:cNvPr id="7" name="Shape 515"/>
          <p:cNvSpPr txBox="1"/>
          <p:nvPr/>
        </p:nvSpPr>
        <p:spPr>
          <a:xfrm>
            <a:off x="1100529" y="1962358"/>
            <a:ext cx="5452400" cy="707999"/>
          </a:xfrm>
          <a:prstGeom prst="rect">
            <a:avLst/>
          </a:prstGeom>
          <a:solidFill>
            <a:srgbClr val="D2D2D2"/>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 (</a:t>
            </a:r>
            <a:r>
              <a:rPr lang="en-US" sz="2200" b="1" dirty="0">
                <a:solidFill>
                  <a:srgbClr val="005A3C"/>
                </a:solidFill>
                <a:latin typeface="Cambria"/>
                <a:ea typeface="Cambria"/>
                <a:cs typeface="Cambria"/>
                <a:sym typeface="Cambria"/>
              </a:rPr>
              <a:t>Date Purchased: 10-16-2017)</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165 Shares | $15,098.99</a:t>
            </a:r>
            <a:endParaRPr lang="en" sz="2400" dirty="0">
              <a:solidFill>
                <a:srgbClr val="436C3C"/>
              </a:solidFill>
              <a:latin typeface="Cambria"/>
              <a:ea typeface="Cambria"/>
              <a:cs typeface="Cambria"/>
              <a:sym typeface="Cambria"/>
            </a:endParaRPr>
          </a:p>
        </p:txBody>
      </p:sp>
      <p:grpSp>
        <p:nvGrpSpPr>
          <p:cNvPr id="8" name="Shape 516"/>
          <p:cNvGrpSpPr/>
          <p:nvPr/>
        </p:nvGrpSpPr>
        <p:grpSpPr>
          <a:xfrm>
            <a:off x="7334055" y="1753495"/>
            <a:ext cx="4335384" cy="3994612"/>
            <a:chOff x="1162" y="123343"/>
            <a:chExt cx="4335385" cy="3994612"/>
          </a:xfrm>
        </p:grpSpPr>
        <p:sp>
          <p:nvSpPr>
            <p:cNvPr id="9" name="Shape 517"/>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0" name="Shape 518"/>
            <p:cNvSpPr txBox="1"/>
            <p:nvPr/>
          </p:nvSpPr>
          <p:spPr>
            <a:xfrm>
              <a:off x="360385" y="123343"/>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 sz="1467">
                  <a:solidFill>
                    <a:schemeClr val="lt1"/>
                  </a:solidFill>
                  <a:latin typeface="Cambria"/>
                  <a:ea typeface="Cambria"/>
                  <a:cs typeface="Cambria"/>
                  <a:sym typeface="Cambria"/>
                </a:rPr>
                <a:t>Buy Criteria</a:t>
              </a:r>
            </a:p>
          </p:txBody>
        </p:sp>
        <p:sp>
          <p:nvSpPr>
            <p:cNvPr id="11" name="Shape 519"/>
            <p:cNvSpPr/>
            <p:nvPr/>
          </p:nvSpPr>
          <p:spPr>
            <a:xfrm>
              <a:off x="1563780" y="184410"/>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2" name="Shape 520"/>
            <p:cNvSpPr txBox="1"/>
            <p:nvPr/>
          </p:nvSpPr>
          <p:spPr>
            <a:xfrm>
              <a:off x="1861935" y="184410"/>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Industry Average </a:t>
              </a:r>
            </a:p>
          </p:txBody>
        </p:sp>
        <p:sp>
          <p:nvSpPr>
            <p:cNvPr id="13" name="Shape 521"/>
            <p:cNvSpPr/>
            <p:nvPr/>
          </p:nvSpPr>
          <p:spPr>
            <a:xfrm>
              <a:off x="2845847" y="184410"/>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14" name="Shape 522"/>
            <p:cNvSpPr txBox="1"/>
            <p:nvPr/>
          </p:nvSpPr>
          <p:spPr>
            <a:xfrm>
              <a:off x="3144001" y="184410"/>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PG</a:t>
              </a:r>
              <a:endParaRPr lang="en" sz="1200" b="1" dirty="0">
                <a:solidFill>
                  <a:schemeClr val="dk1"/>
                </a:solidFill>
                <a:latin typeface="Cambria"/>
                <a:ea typeface="Cambria"/>
                <a:cs typeface="Cambria"/>
                <a:sym typeface="Cambria"/>
              </a:endParaRPr>
            </a:p>
          </p:txBody>
        </p:sp>
        <p:sp>
          <p:nvSpPr>
            <p:cNvPr id="15" name="Shape 52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16" name="Shape 524"/>
            <p:cNvSpPr txBox="1"/>
            <p:nvPr/>
          </p:nvSpPr>
          <p:spPr>
            <a:xfrm>
              <a:off x="360385" y="942370"/>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Dividend Yield</a:t>
              </a:r>
              <a:r>
                <a:rPr lang="en" sz="1467" dirty="0">
                  <a:solidFill>
                    <a:schemeClr val="lt1"/>
                  </a:solidFill>
                  <a:latin typeface="Cambria"/>
                  <a:ea typeface="Cambria"/>
                  <a:cs typeface="Cambria"/>
                  <a:sym typeface="Cambria"/>
                </a:rPr>
                <a:t> </a:t>
              </a:r>
            </a:p>
          </p:txBody>
        </p:sp>
        <p:sp>
          <p:nvSpPr>
            <p:cNvPr id="17" name="Shape 525"/>
            <p:cNvSpPr/>
            <p:nvPr/>
          </p:nvSpPr>
          <p:spPr>
            <a:xfrm>
              <a:off x="1563780" y="1003438"/>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18" name="Shape 526"/>
            <p:cNvSpPr txBox="1"/>
            <p:nvPr/>
          </p:nvSpPr>
          <p:spPr>
            <a:xfrm>
              <a:off x="1861935" y="1003438"/>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1.90%</a:t>
              </a:r>
            </a:p>
          </p:txBody>
        </p:sp>
        <p:sp>
          <p:nvSpPr>
            <p:cNvPr id="19" name="Shape 527"/>
            <p:cNvSpPr/>
            <p:nvPr/>
          </p:nvSpPr>
          <p:spPr>
            <a:xfrm>
              <a:off x="2845847" y="1003438"/>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0" name="Shape 528"/>
            <p:cNvSpPr txBox="1"/>
            <p:nvPr/>
          </p:nvSpPr>
          <p:spPr>
            <a:xfrm>
              <a:off x="3144001" y="100343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2.94%</a:t>
              </a:r>
            </a:p>
          </p:txBody>
        </p:sp>
        <p:sp>
          <p:nvSpPr>
            <p:cNvPr id="21" name="Shape 5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2" name="Shape 530"/>
            <p:cNvSpPr txBox="1"/>
            <p:nvPr/>
          </p:nvSpPr>
          <p:spPr>
            <a:xfrm>
              <a:off x="360385" y="1761399"/>
              <a:ext cx="1077600" cy="718500"/>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Quick Ratio</a:t>
              </a:r>
              <a:endParaRPr lang="en" sz="1467" dirty="0">
                <a:solidFill>
                  <a:schemeClr val="lt1"/>
                </a:solidFill>
                <a:latin typeface="Cambria"/>
                <a:ea typeface="Cambria"/>
                <a:cs typeface="Cambria"/>
                <a:sym typeface="Cambria"/>
              </a:endParaRPr>
            </a:p>
          </p:txBody>
        </p:sp>
        <p:sp>
          <p:nvSpPr>
            <p:cNvPr id="23" name="Shape 531"/>
            <p:cNvSpPr/>
            <p:nvPr/>
          </p:nvSpPr>
          <p:spPr>
            <a:xfrm>
              <a:off x="1563780" y="1822466"/>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24" name="Shape 532"/>
            <p:cNvSpPr txBox="1"/>
            <p:nvPr/>
          </p:nvSpPr>
          <p:spPr>
            <a:xfrm>
              <a:off x="1861935" y="1822466"/>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0.42</a:t>
              </a:r>
            </a:p>
          </p:txBody>
        </p:sp>
        <p:sp>
          <p:nvSpPr>
            <p:cNvPr id="25" name="Shape 533"/>
            <p:cNvSpPr/>
            <p:nvPr/>
          </p:nvSpPr>
          <p:spPr>
            <a:xfrm>
              <a:off x="2845847" y="1822466"/>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26" name="Shape 534"/>
            <p:cNvSpPr txBox="1"/>
            <p:nvPr/>
          </p:nvSpPr>
          <p:spPr>
            <a:xfrm>
              <a:off x="3119154" y="1798848"/>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 sz="1200" b="1" dirty="0">
                  <a:solidFill>
                    <a:schemeClr val="dk1"/>
                  </a:solidFill>
                  <a:latin typeface="Cambria"/>
                  <a:ea typeface="Cambria"/>
                  <a:cs typeface="Cambria"/>
                  <a:sym typeface="Cambria"/>
                </a:rPr>
                <a:t>40.65.0</a:t>
              </a:r>
            </a:p>
          </p:txBody>
        </p:sp>
        <p:sp>
          <p:nvSpPr>
            <p:cNvPr id="27" name="Shape 53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28" name="Shape 536"/>
            <p:cNvSpPr txBox="1"/>
            <p:nvPr/>
          </p:nvSpPr>
          <p:spPr>
            <a:xfrm>
              <a:off x="360385" y="2580426"/>
              <a:ext cx="1077600" cy="718499"/>
            </a:xfrm>
            <a:prstGeom prst="rect">
              <a:avLst/>
            </a:prstGeom>
            <a:noFill/>
            <a:ln>
              <a:noFill/>
            </a:ln>
          </p:spPr>
          <p:txBody>
            <a:bodyPr lIns="17767" tIns="8867" rIns="0" bIns="88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Constant Dividend</a:t>
              </a:r>
              <a:endParaRPr lang="en" sz="1467" dirty="0">
                <a:solidFill>
                  <a:schemeClr val="lt1"/>
                </a:solidFill>
                <a:latin typeface="Cambria"/>
                <a:ea typeface="Cambria"/>
                <a:cs typeface="Cambria"/>
                <a:sym typeface="Cambria"/>
              </a:endParaRPr>
            </a:p>
          </p:txBody>
        </p:sp>
        <p:sp>
          <p:nvSpPr>
            <p:cNvPr id="29" name="Shape 537"/>
            <p:cNvSpPr/>
            <p:nvPr/>
          </p:nvSpPr>
          <p:spPr>
            <a:xfrm>
              <a:off x="1563780" y="2641494"/>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0" name="Shape 538"/>
            <p:cNvSpPr txBox="1"/>
            <p:nvPr/>
          </p:nvSpPr>
          <p:spPr>
            <a:xfrm>
              <a:off x="1861935" y="2641494"/>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1" name="Shape 539"/>
            <p:cNvSpPr/>
            <p:nvPr/>
          </p:nvSpPr>
          <p:spPr>
            <a:xfrm>
              <a:off x="2845847" y="2641494"/>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2" name="Shape 540"/>
            <p:cNvSpPr txBox="1"/>
            <p:nvPr/>
          </p:nvSpPr>
          <p:spPr>
            <a:xfrm>
              <a:off x="3144001" y="2641494"/>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Yes</a:t>
              </a:r>
              <a:endParaRPr lang="en" sz="1200" b="1" dirty="0">
                <a:solidFill>
                  <a:schemeClr val="dk1"/>
                </a:solidFill>
                <a:latin typeface="Cambria"/>
                <a:ea typeface="Cambria"/>
                <a:cs typeface="Cambria"/>
                <a:sym typeface="Cambria"/>
              </a:endParaRPr>
            </a:p>
          </p:txBody>
        </p:sp>
        <p:sp>
          <p:nvSpPr>
            <p:cNvPr id="33" name="Shape 54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med" len="med"/>
              <a:tailEnd type="none" w="med" len="med"/>
            </a:ln>
          </p:spPr>
          <p:txBody>
            <a:bodyPr lIns="91433" tIns="91433" rIns="91433" bIns="91433" anchor="ctr" anchorCtr="0">
              <a:noAutofit/>
            </a:bodyPr>
            <a:lstStyle/>
            <a:p>
              <a:endParaRPr sz="2400"/>
            </a:p>
          </p:txBody>
        </p:sp>
        <p:sp>
          <p:nvSpPr>
            <p:cNvPr id="34" name="Shape 542"/>
            <p:cNvSpPr txBox="1"/>
            <p:nvPr/>
          </p:nvSpPr>
          <p:spPr>
            <a:xfrm>
              <a:off x="360385" y="3399455"/>
              <a:ext cx="1077600" cy="718500"/>
            </a:xfrm>
            <a:prstGeom prst="rect">
              <a:avLst/>
            </a:prstGeom>
            <a:noFill/>
            <a:ln>
              <a:noFill/>
            </a:ln>
          </p:spPr>
          <p:txBody>
            <a:bodyPr lIns="16500" tIns="8267" rIns="0" bIns="8267" anchor="ctr" anchorCtr="0">
              <a:noAutofit/>
            </a:bodyPr>
            <a:lstStyle/>
            <a:p>
              <a:pPr algn="ctr">
                <a:lnSpc>
                  <a:spcPct val="90000"/>
                </a:lnSpc>
                <a:buSzPct val="25000"/>
              </a:pPr>
              <a:r>
                <a:rPr lang="en" sz="1333" dirty="0">
                  <a:solidFill>
                    <a:schemeClr val="lt1"/>
                  </a:solidFill>
                  <a:latin typeface="Cambria"/>
                  <a:ea typeface="Cambria"/>
                  <a:cs typeface="Cambria"/>
                  <a:sym typeface="Cambria"/>
                </a:rPr>
                <a:t>Positive </a:t>
              </a:r>
              <a:r>
                <a:rPr lang="en-US" sz="1333" dirty="0">
                  <a:solidFill>
                    <a:schemeClr val="lt1"/>
                  </a:solidFill>
                  <a:latin typeface="Cambria"/>
                  <a:ea typeface="Cambria"/>
                  <a:cs typeface="Cambria"/>
                  <a:sym typeface="Cambria"/>
                </a:rPr>
                <a:t>Total Cash</a:t>
              </a:r>
              <a:endParaRPr lang="en" sz="1333" dirty="0">
                <a:solidFill>
                  <a:schemeClr val="lt1"/>
                </a:solidFill>
                <a:latin typeface="Cambria"/>
                <a:ea typeface="Cambria"/>
                <a:cs typeface="Cambria"/>
                <a:sym typeface="Cambria"/>
              </a:endParaRPr>
            </a:p>
          </p:txBody>
        </p:sp>
        <p:sp>
          <p:nvSpPr>
            <p:cNvPr id="35" name="Shape 543"/>
            <p:cNvSpPr/>
            <p:nvPr/>
          </p:nvSpPr>
          <p:spPr>
            <a:xfrm>
              <a:off x="1563780" y="3460523"/>
              <a:ext cx="1490700" cy="596400"/>
            </a:xfrm>
            <a:prstGeom prst="chevron">
              <a:avLst>
                <a:gd name="adj" fmla="val 50000"/>
              </a:avLst>
            </a:prstGeom>
            <a:solidFill>
              <a:srgbClr val="D2D2D2"/>
            </a:solidFill>
            <a:ln w="25400" cap="flat" cmpd="sng">
              <a:solidFill>
                <a:srgbClr val="BFBFBF">
                  <a:alpha val="89800"/>
                </a:srgbClr>
              </a:solidFill>
              <a:prstDash val="solid"/>
              <a:round/>
              <a:headEnd type="none" w="med" len="med"/>
              <a:tailEnd type="none" w="med" len="med"/>
            </a:ln>
          </p:spPr>
          <p:txBody>
            <a:bodyPr lIns="91433" tIns="91433" rIns="91433" bIns="91433" anchor="ctr" anchorCtr="0">
              <a:noAutofit/>
            </a:bodyPr>
            <a:lstStyle/>
            <a:p>
              <a:endParaRPr sz="2400"/>
            </a:p>
          </p:txBody>
        </p:sp>
        <p:sp>
          <p:nvSpPr>
            <p:cNvPr id="36" name="Shape 544"/>
            <p:cNvSpPr txBox="1"/>
            <p:nvPr/>
          </p:nvSpPr>
          <p:spPr>
            <a:xfrm>
              <a:off x="1861935" y="3460523"/>
              <a:ext cx="894600" cy="596400"/>
            </a:xfrm>
            <a:prstGeom prst="rect">
              <a:avLst/>
            </a:prstGeom>
            <a:noFill/>
            <a:ln>
              <a:noFill/>
            </a:ln>
          </p:spPr>
          <p:txBody>
            <a:bodyPr lIns="15233" tIns="7600" rIns="0" bIns="7600" anchor="ctr" anchorCtr="0">
              <a:noAutofit/>
            </a:bodyPr>
            <a:lstStyle/>
            <a:p>
              <a:pPr algn="ctr">
                <a:lnSpc>
                  <a:spcPct val="90000"/>
                </a:lnSpc>
                <a:buSzPct val="25000"/>
              </a:pPr>
              <a:r>
                <a:rPr lang="en" sz="1200" dirty="0">
                  <a:solidFill>
                    <a:schemeClr val="dk1"/>
                  </a:solidFill>
                  <a:latin typeface="Cambria"/>
                  <a:ea typeface="Cambria"/>
                  <a:cs typeface="Cambria"/>
                  <a:sym typeface="Cambria"/>
                </a:rPr>
                <a:t>-</a:t>
              </a:r>
            </a:p>
          </p:txBody>
        </p:sp>
        <p:sp>
          <p:nvSpPr>
            <p:cNvPr id="37" name="Shape 545"/>
            <p:cNvSpPr/>
            <p:nvPr/>
          </p:nvSpPr>
          <p:spPr>
            <a:xfrm>
              <a:off x="2845847" y="3460523"/>
              <a:ext cx="1490700" cy="596400"/>
            </a:xfrm>
            <a:prstGeom prst="chevron">
              <a:avLst>
                <a:gd name="adj" fmla="val 50000"/>
              </a:avLst>
            </a:prstGeom>
            <a:solidFill>
              <a:srgbClr val="D2D2D2"/>
            </a:solidFill>
            <a:ln>
              <a:noFill/>
            </a:ln>
          </p:spPr>
          <p:txBody>
            <a:bodyPr lIns="91433" tIns="91433" rIns="91433" bIns="91433" anchor="ctr" anchorCtr="0">
              <a:noAutofit/>
            </a:bodyPr>
            <a:lstStyle/>
            <a:p>
              <a:endParaRPr sz="2400"/>
            </a:p>
          </p:txBody>
        </p:sp>
        <p:sp>
          <p:nvSpPr>
            <p:cNvPr id="38" name="Shape 546"/>
            <p:cNvSpPr txBox="1"/>
            <p:nvPr/>
          </p:nvSpPr>
          <p:spPr>
            <a:xfrm>
              <a:off x="3119153" y="3460523"/>
              <a:ext cx="894599" cy="596400"/>
            </a:xfrm>
            <a:prstGeom prst="rect">
              <a:avLst/>
            </a:prstGeom>
            <a:noFill/>
            <a:ln>
              <a:noFill/>
            </a:ln>
          </p:spPr>
          <p:txBody>
            <a:bodyPr lIns="15233" tIns="7600" rIns="0" bIns="7600" anchor="ctr" anchorCtr="0">
              <a:noAutofit/>
            </a:bodyPr>
            <a:lstStyle/>
            <a:p>
              <a:pPr algn="ctr">
                <a:lnSpc>
                  <a:spcPct val="90000"/>
                </a:lnSpc>
                <a:buSzPct val="25000"/>
              </a:pPr>
              <a:r>
                <a:rPr lang="en-US" sz="1200" b="1" dirty="0">
                  <a:solidFill>
                    <a:schemeClr val="dk1"/>
                  </a:solidFill>
                  <a:latin typeface="Cambria"/>
                  <a:ea typeface="Cambria"/>
                  <a:cs typeface="Cambria"/>
                  <a:sym typeface="Cambria"/>
                </a:rPr>
                <a:t>$ 15 B</a:t>
              </a:r>
              <a:endParaRPr lang="en" sz="1200" b="1" dirty="0">
                <a:solidFill>
                  <a:schemeClr val="dk1"/>
                </a:solidFill>
                <a:latin typeface="Cambria"/>
                <a:ea typeface="Cambria"/>
                <a:cs typeface="Cambria"/>
                <a:sym typeface="Cambria"/>
              </a:endParaRPr>
            </a:p>
          </p:txBody>
        </p:sp>
      </p:grpSp>
      <p:sp>
        <p:nvSpPr>
          <p:cNvPr id="40" name="Shape 548"/>
          <p:cNvSpPr txBox="1">
            <a:spLocks/>
          </p:cNvSpPr>
          <p:nvPr/>
        </p:nvSpPr>
        <p:spPr>
          <a:xfrm>
            <a:off x="1100529" y="2931772"/>
            <a:ext cx="5452400" cy="2824400"/>
          </a:xfrm>
          <a:prstGeom prst="rect">
            <a:avLst/>
          </a:prstGeom>
          <a:noFill/>
          <a:ln>
            <a:noFill/>
          </a:ln>
        </p:spPr>
        <p:txBody>
          <a:bodyPr vert="horz" lIns="91433" tIns="45700" rIns="91433" bIns="45700" rtlCol="0" anchor="t" anchorCtr="0">
            <a:noAutofit/>
          </a:bodyPr>
          <a:lstStyle>
            <a:lvl1pPr marL="0" indent="0" algn="l"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r>
              <a:rPr lang="en-US" sz="1600" dirty="0">
                <a:solidFill>
                  <a:schemeClr val="tx1"/>
                </a:solidFill>
                <a:latin typeface="Cambria" charset="0"/>
                <a:ea typeface="Cambria" charset="0"/>
                <a:cs typeface="Cambria" charset="0"/>
              </a:rPr>
              <a:t>William Procter and James Gamble merge businesses in 1837; incorporated in 1890 to create Procter &amp; Gamble.  P&amp;G, under the consumer staples sector, is currently one of the largest consumer goods companies in the world.  They provide branded products and services of superior quality and value that improve the lives of the world.  They operate in 5 business segments worldwide: Baby, Feminine, and Family Care, Beauty, Fabric and Home Care, Health Care and Grooming.</a:t>
            </a:r>
          </a:p>
        </p:txBody>
      </p:sp>
    </p:spTree>
    <p:extLst>
      <p:ext uri="{BB962C8B-B14F-4D97-AF65-F5344CB8AC3E}">
        <p14:creationId xmlns:p14="http://schemas.microsoft.com/office/powerpoint/2010/main" val="60895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18476317"/>
              </p:ext>
            </p:extLst>
          </p:nvPr>
        </p:nvGraphicFramePr>
        <p:xfrm>
          <a:off x="1184913" y="1657551"/>
          <a:ext cx="9956800" cy="4251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rPr>
              <a:pPr/>
              <a:t>5</a:t>
            </a:fld>
            <a:endParaRPr lang="en-US" dirty="0">
              <a:solidFill>
                <a:prstClr val="black"/>
              </a:solidFill>
            </a:endParaRPr>
          </a:p>
        </p:txBody>
      </p:sp>
      <p:sp>
        <p:nvSpPr>
          <p:cNvPr id="6" name="Title 7"/>
          <p:cNvSpPr>
            <a:spLocks noGrp="1"/>
          </p:cNvSpPr>
          <p:nvPr>
            <p:ph type="title"/>
          </p:nvPr>
        </p:nvSpPr>
        <p:spPr>
          <a:xfrm>
            <a:off x="796985" y="491336"/>
            <a:ext cx="9956800" cy="740664"/>
          </a:xfrm>
        </p:spPr>
        <p:txBody>
          <a:bodyPr/>
          <a:lstStyle/>
          <a:p>
            <a:pPr algn="ctr"/>
            <a:r>
              <a:rPr lang="en-US" sz="3000" b="1" dirty="0">
                <a:latin typeface="Cambria" panose="02040503050406030204" pitchFamily="18" charset="0"/>
              </a:rPr>
              <a:t>Sellinger Applied Portfolio Overview</a:t>
            </a:r>
            <a:endParaRPr lang="en-US" dirty="0"/>
          </a:p>
        </p:txBody>
      </p:sp>
    </p:spTree>
    <p:extLst>
      <p:ext uri="{BB962C8B-B14F-4D97-AF65-F5344CB8AC3E}">
        <p14:creationId xmlns:p14="http://schemas.microsoft.com/office/powerpoint/2010/main" val="505107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677" y="6477758"/>
            <a:ext cx="508000" cy="228600"/>
          </a:xfrm>
        </p:spPr>
        <p:txBody>
          <a:bodyPr/>
          <a:lstStyle/>
          <a:p>
            <a:fld id="{C4C5411A-C02D-49EF-A313-6C2D6A9C6A32}" type="slidenum">
              <a:rPr lang="en-US" smtClean="0">
                <a:solidFill>
                  <a:prstClr val="black"/>
                </a:solidFill>
              </a:rPr>
              <a:pPr/>
              <a:t>50</a:t>
            </a:fld>
            <a:endParaRPr lang="en-US" dirty="0">
              <a:solidFill>
                <a:prstClr val="black"/>
              </a:solidFill>
            </a:endParaRPr>
          </a:p>
        </p:txBody>
      </p:sp>
      <p:sp>
        <p:nvSpPr>
          <p:cNvPr id="3" name="Shape 999"/>
          <p:cNvSpPr txBox="1"/>
          <p:nvPr/>
        </p:nvSpPr>
        <p:spPr>
          <a:xfrm>
            <a:off x="433162" y="573726"/>
            <a:ext cx="3990273"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grpSp>
        <p:nvGrpSpPr>
          <p:cNvPr id="5" name="Shape 1000"/>
          <p:cNvGrpSpPr/>
          <p:nvPr/>
        </p:nvGrpSpPr>
        <p:grpSpPr>
          <a:xfrm>
            <a:off x="495731" y="1566138"/>
            <a:ext cx="11251515" cy="4489535"/>
            <a:chOff x="0" y="2676"/>
            <a:chExt cx="10880656" cy="2541057"/>
          </a:xfrm>
        </p:grpSpPr>
        <p:sp>
          <p:nvSpPr>
            <p:cNvPr id="6" name="Shape 1001"/>
            <p:cNvSpPr/>
            <p:nvPr/>
          </p:nvSpPr>
          <p:spPr>
            <a:xfrm>
              <a:off x="0" y="300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sp>
          <p:nvSpPr>
            <p:cNvPr id="7" name="Shape 1002"/>
            <p:cNvSpPr txBox="1"/>
            <p:nvPr/>
          </p:nvSpPr>
          <p:spPr>
            <a:xfrm>
              <a:off x="509342" y="300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The JM Smucker Company (SJM)</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8" name="Shape 1003"/>
            <p:cNvSpPr/>
            <p:nvPr/>
          </p:nvSpPr>
          <p:spPr>
            <a:xfrm rot="5400000">
              <a:off x="7188650" y="-2720000"/>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1004"/>
            <p:cNvSpPr txBox="1"/>
            <p:nvPr/>
          </p:nvSpPr>
          <p:spPr>
            <a:xfrm>
              <a:off x="3858750" y="583665"/>
              <a:ext cx="7021906" cy="352800"/>
            </a:xfrm>
            <a:prstGeom prst="rect">
              <a:avLst/>
            </a:prstGeom>
            <a:noFill/>
            <a:ln>
              <a:noFill/>
            </a:ln>
          </p:spPr>
          <p:txBody>
            <a:bodyPr lIns="247667" tIns="123833" rIns="247667" bIns="123833" anchor="ctr" anchorCtr="0">
              <a:no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The company operates in 3 different segments: Towable, Motorized vehicles. And other. They control about 50.7% of the travel trailer market, and 39.6% of motor home markets. </a:t>
              </a:r>
              <a:endParaRPr lang="en-US" sz="1200" dirty="0">
                <a:latin typeface="Cambria" charset="0"/>
              </a:endParaRPr>
            </a:p>
          </p:txBody>
        </p:sp>
        <p:sp>
          <p:nvSpPr>
            <p:cNvPr id="10" name="Shape 1005"/>
            <p:cNvSpPr/>
            <p:nvPr/>
          </p:nvSpPr>
          <p:spPr>
            <a:xfrm>
              <a:off x="0" y="516016"/>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1006"/>
            <p:cNvSpPr txBox="1"/>
            <p:nvPr/>
          </p:nvSpPr>
          <p:spPr>
            <a:xfrm>
              <a:off x="509342" y="516015"/>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Thor Industries (TOR)</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2" name="Shape 1007"/>
            <p:cNvSpPr/>
            <p:nvPr/>
          </p:nvSpPr>
          <p:spPr>
            <a:xfrm rot="5400000">
              <a:off x="7188650" y="-2206994"/>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1008"/>
            <p:cNvSpPr txBox="1"/>
            <p:nvPr/>
          </p:nvSpPr>
          <p:spPr>
            <a:xfrm>
              <a:off x="3882748" y="1072307"/>
              <a:ext cx="6883500" cy="352800"/>
            </a:xfrm>
            <a:prstGeom prst="rect">
              <a:avLst/>
            </a:prstGeom>
            <a:noFill/>
            <a:ln>
              <a:noFill/>
            </a:ln>
          </p:spPr>
          <p:txBody>
            <a:bodyPr lIns="247667" tIns="123833" rIns="247667" bIns="123833" anchor="ctr" anchorCtr="0">
              <a:no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Vail Resorts, Inc. holds a unique grasp on their market.  Given they face little to any other competition in their region regarding various types of ski-resorts, their only obstacle is mother nature.  The harsher a winter, the better ski season which benefits Vail Resorts.</a:t>
              </a:r>
            </a:p>
          </p:txBody>
        </p:sp>
        <p:sp>
          <p:nvSpPr>
            <p:cNvPr id="14" name="Shape 1009"/>
            <p:cNvSpPr/>
            <p:nvPr/>
          </p:nvSpPr>
          <p:spPr>
            <a:xfrm>
              <a:off x="0" y="102902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1010"/>
            <p:cNvSpPr txBox="1"/>
            <p:nvPr/>
          </p:nvSpPr>
          <p:spPr>
            <a:xfrm>
              <a:off x="509342" y="1029020"/>
              <a:ext cx="2840065" cy="465183"/>
            </a:xfrm>
            <a:prstGeom prst="rect">
              <a:avLst/>
            </a:prstGeom>
            <a:noFill/>
            <a:ln>
              <a:noFill/>
            </a:ln>
          </p:spPr>
          <p:txBody>
            <a:bodyPr lIns="60967" tIns="30467" rIns="60967" bIns="30467" anchor="ctr" anchorCtr="0">
              <a:noAutofit/>
            </a:bodyPr>
            <a:lstStyle/>
            <a:p>
              <a:pPr lvl="0" algn="ctr">
                <a:lnSpc>
                  <a:spcPct val="90000"/>
                </a:lnSpc>
                <a:buSzPct val="25000"/>
                <a:defRPr/>
              </a:pPr>
              <a:r>
                <a:rPr lang="en-US" sz="1600" kern="0" dirty="0">
                  <a:solidFill>
                    <a:prstClr val="white"/>
                  </a:solidFill>
                  <a:latin typeface="Cambria"/>
                  <a:ea typeface="Cambria"/>
                  <a:cs typeface="Cambria"/>
                  <a:sym typeface="Cambria"/>
                </a:rPr>
                <a:t>Vail Resorts, Inc (MTN)</a:t>
              </a:r>
            </a:p>
          </p:txBody>
        </p:sp>
        <p:sp>
          <p:nvSpPr>
            <p:cNvPr id="16" name="Shape 1011"/>
            <p:cNvSpPr/>
            <p:nvPr/>
          </p:nvSpPr>
          <p:spPr>
            <a:xfrm rot="5400000">
              <a:off x="7188651" y="-1693989"/>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1012"/>
            <p:cNvSpPr txBox="1"/>
            <p:nvPr/>
          </p:nvSpPr>
          <p:spPr>
            <a:xfrm>
              <a:off x="3882748" y="1609966"/>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endParaRPr>
            </a:p>
          </p:txBody>
        </p:sp>
        <p:sp>
          <p:nvSpPr>
            <p:cNvPr id="18" name="Shape 1013"/>
            <p:cNvSpPr/>
            <p:nvPr/>
          </p:nvSpPr>
          <p:spPr>
            <a:xfrm>
              <a:off x="0" y="1542028"/>
              <a:ext cx="3882600" cy="488699"/>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1014"/>
            <p:cNvSpPr txBox="1"/>
            <p:nvPr/>
          </p:nvSpPr>
          <p:spPr>
            <a:xfrm>
              <a:off x="509342" y="1542027"/>
              <a:ext cx="2840065" cy="4651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Proctor &amp; Gamble (PG)</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20" name="Shape 1015"/>
            <p:cNvSpPr/>
            <p:nvPr/>
          </p:nvSpPr>
          <p:spPr>
            <a:xfrm rot="5400000">
              <a:off x="7188650" y="-1180983"/>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1016"/>
            <p:cNvSpPr txBox="1"/>
            <p:nvPr/>
          </p:nvSpPr>
          <p:spPr>
            <a:xfrm>
              <a:off x="3882748" y="2122972"/>
              <a:ext cx="6883500" cy="352800"/>
            </a:xfrm>
            <a:prstGeom prst="rect">
              <a:avLst/>
            </a:prstGeom>
            <a:noFill/>
            <a:ln>
              <a:noFill/>
            </a:ln>
          </p:spPr>
          <p:txBody>
            <a:bodyPr lIns="247667" tIns="123833" rIns="247667" bIns="123833" anchor="ctr" anchorCtr="0">
              <a:noAutofit/>
            </a:bodyPr>
            <a:lstStyle/>
            <a:p>
              <a:pPr lvl="0"/>
              <a:r>
                <a:rPr lang="en-US" sz="1200" dirty="0">
                  <a:latin typeface="Cambria" charset="0"/>
                  <a:ea typeface="Cambria" charset="0"/>
                  <a:cs typeface="Cambria" charset="0"/>
                </a:rPr>
                <a:t>Wal-Mart will change their name to Walmart in Feb 2018. This is a strategy to combat Amazon. This matches their website, while their stores are spelled Wal-Mart.</a:t>
              </a:r>
            </a:p>
          </p:txBody>
        </p:sp>
        <p:sp>
          <p:nvSpPr>
            <p:cNvPr id="22" name="Shape 1017"/>
            <p:cNvSpPr/>
            <p:nvPr/>
          </p:nvSpPr>
          <p:spPr>
            <a:xfrm>
              <a:off x="0" y="2055033"/>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1018"/>
            <p:cNvSpPr txBox="1"/>
            <p:nvPr/>
          </p:nvSpPr>
          <p:spPr>
            <a:xfrm>
              <a:off x="509342" y="2055031"/>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Wal-Mart Stores, Inc. (WMT)</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44" name="Shape 1039"/>
            <p:cNvSpPr/>
            <p:nvPr/>
          </p:nvSpPr>
          <p:spPr>
            <a:xfrm>
              <a:off x="3942350" y="2676"/>
              <a:ext cx="6883500" cy="441000"/>
            </a:xfrm>
            <a:prstGeom prst="round2SameRect">
              <a:avLst>
                <a:gd name="adj1" fmla="val 168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Smucker’s has a sustainable growth strategy which focuses on top-line growth, cost savings, and EPS growth. Their four main pillars to achieve this growth are through innovation, investments, acquisitions, and cost savings. </a:t>
              </a:r>
            </a:p>
          </p:txBody>
        </p:sp>
      </p:grpSp>
      <p:sp>
        <p:nvSpPr>
          <p:cNvPr id="37" name="Rectangle 36">
            <a:extLst>
              <a:ext uri="{FF2B5EF4-FFF2-40B4-BE49-F238E27FC236}">
                <a16:creationId xmlns:a16="http://schemas.microsoft.com/office/drawing/2014/main" xmlns="" id="{F2EC9213-0DBA-4498-A7DC-990336466A25}"/>
              </a:ext>
            </a:extLst>
          </p:cNvPr>
          <p:cNvSpPr/>
          <p:nvPr/>
        </p:nvSpPr>
        <p:spPr>
          <a:xfrm>
            <a:off x="4702629" y="4379925"/>
            <a:ext cx="6926310" cy="590931"/>
          </a:xfrm>
          <a:prstGeom prst="rect">
            <a:avLst/>
          </a:prstGeom>
        </p:spPr>
        <p:txBody>
          <a:bodyPr wrap="square">
            <a:sp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One of the largest consumer goods companies in the world.  Their products range from hygiene and beauty products to snacks and everything in between.  The diverse portfolio of products and location in the consumer staples sector provides a strong sense of stability and security.</a:t>
            </a:r>
          </a:p>
        </p:txBody>
      </p:sp>
    </p:spTree>
    <p:extLst>
      <p:ext uri="{BB962C8B-B14F-4D97-AF65-F5344CB8AC3E}">
        <p14:creationId xmlns:p14="http://schemas.microsoft.com/office/powerpoint/2010/main" val="2213148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677" y="6477758"/>
            <a:ext cx="508000" cy="228600"/>
          </a:xfrm>
        </p:spPr>
        <p:txBody>
          <a:bodyPr/>
          <a:lstStyle/>
          <a:p>
            <a:fld id="{C4C5411A-C02D-49EF-A313-6C2D6A9C6A32}" type="slidenum">
              <a:rPr lang="en-US" smtClean="0">
                <a:solidFill>
                  <a:prstClr val="black"/>
                </a:solidFill>
              </a:rPr>
              <a:pPr/>
              <a:t>51</a:t>
            </a:fld>
            <a:endParaRPr lang="en-US" dirty="0">
              <a:solidFill>
                <a:prstClr val="black"/>
              </a:solidFill>
            </a:endParaRPr>
          </a:p>
        </p:txBody>
      </p:sp>
      <p:sp>
        <p:nvSpPr>
          <p:cNvPr id="3" name="Shape 999"/>
          <p:cNvSpPr txBox="1"/>
          <p:nvPr/>
        </p:nvSpPr>
        <p:spPr>
          <a:xfrm>
            <a:off x="433162" y="573726"/>
            <a:ext cx="3990273"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grpSp>
        <p:nvGrpSpPr>
          <p:cNvPr id="5" name="Shape 1000"/>
          <p:cNvGrpSpPr/>
          <p:nvPr/>
        </p:nvGrpSpPr>
        <p:grpSpPr>
          <a:xfrm>
            <a:off x="495731" y="1566138"/>
            <a:ext cx="11251515" cy="4489535"/>
            <a:chOff x="0" y="2676"/>
            <a:chExt cx="10880656" cy="2541057"/>
          </a:xfrm>
        </p:grpSpPr>
        <p:sp>
          <p:nvSpPr>
            <p:cNvPr id="6" name="Shape 1001"/>
            <p:cNvSpPr/>
            <p:nvPr/>
          </p:nvSpPr>
          <p:spPr>
            <a:xfrm>
              <a:off x="0" y="300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sp>
          <p:nvSpPr>
            <p:cNvPr id="7" name="Shape 1002"/>
            <p:cNvSpPr txBox="1"/>
            <p:nvPr/>
          </p:nvSpPr>
          <p:spPr>
            <a:xfrm>
              <a:off x="509342" y="300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BOFI Holding, Inc. (BOFI)</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8" name="Shape 1003"/>
            <p:cNvSpPr/>
            <p:nvPr/>
          </p:nvSpPr>
          <p:spPr>
            <a:xfrm rot="5400000">
              <a:off x="7188650" y="-2720000"/>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1004"/>
            <p:cNvSpPr txBox="1"/>
            <p:nvPr/>
          </p:nvSpPr>
          <p:spPr>
            <a:xfrm>
              <a:off x="3858750" y="583665"/>
              <a:ext cx="7021906" cy="352800"/>
            </a:xfrm>
            <a:prstGeom prst="rect">
              <a:avLst/>
            </a:prstGeom>
            <a:noFill/>
            <a:ln>
              <a:noFill/>
            </a:ln>
          </p:spPr>
          <p:txBody>
            <a:bodyPr lIns="247667" tIns="123833" rIns="247667" bIns="123833" anchor="ctr" anchorCtr="0">
              <a:noAutofit/>
            </a:bodyPr>
            <a:lstStyle/>
            <a:p>
              <a:pPr lvl="0" defTabSz="444500">
                <a:lnSpc>
                  <a:spcPct val="90000"/>
                </a:lnSpc>
                <a:spcBef>
                  <a:spcPct val="0"/>
                </a:spcBef>
                <a:spcAft>
                  <a:spcPct val="15000"/>
                </a:spcAft>
              </a:pPr>
              <a:r>
                <a:rPr lang="en-US" sz="1200" dirty="0">
                  <a:latin typeface="Cambria" charset="0"/>
                </a:rPr>
                <a:t>Pfizer’s leukemia drug was recently approved by the FDA.  Also, Pfizer has two phase-three trials expected to be completed by 2020 (PALLAS and PNELOPE-B)</a:t>
              </a:r>
              <a:endParaRPr lang="en-US" sz="1200" dirty="0">
                <a:latin typeface="Cambria" charset="0"/>
                <a:ea typeface="Cambria" charset="0"/>
                <a:cs typeface="Cambria" charset="0"/>
              </a:endParaRPr>
            </a:p>
          </p:txBody>
        </p:sp>
        <p:sp>
          <p:nvSpPr>
            <p:cNvPr id="10" name="Shape 1005"/>
            <p:cNvSpPr/>
            <p:nvPr/>
          </p:nvSpPr>
          <p:spPr>
            <a:xfrm>
              <a:off x="0" y="516016"/>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1006"/>
            <p:cNvSpPr txBox="1"/>
            <p:nvPr/>
          </p:nvSpPr>
          <p:spPr>
            <a:xfrm>
              <a:off x="509342" y="516015"/>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Pfizer, Inc. </a:t>
              </a:r>
              <a:r>
                <a:rPr lang="en-US" sz="1600" kern="0" dirty="0">
                  <a:solidFill>
                    <a:prstClr val="white"/>
                  </a:solidFill>
                  <a:latin typeface="Cambria"/>
                  <a:ea typeface="Cambria"/>
                  <a:cs typeface="Cambria"/>
                  <a:sym typeface="Cambria"/>
                </a:rPr>
                <a:t>(PFE)</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2" name="Shape 1007"/>
            <p:cNvSpPr/>
            <p:nvPr/>
          </p:nvSpPr>
          <p:spPr>
            <a:xfrm rot="5400000">
              <a:off x="7188650" y="-2206994"/>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1008"/>
            <p:cNvSpPr txBox="1"/>
            <p:nvPr/>
          </p:nvSpPr>
          <p:spPr>
            <a:xfrm>
              <a:off x="3882748" y="1072307"/>
              <a:ext cx="6883500" cy="352800"/>
            </a:xfrm>
            <a:prstGeom prst="rect">
              <a:avLst/>
            </a:prstGeom>
            <a:noFill/>
            <a:ln>
              <a:noFill/>
            </a:ln>
          </p:spPr>
          <p:txBody>
            <a:bodyPr lIns="247667" tIns="123833" rIns="247667" bIns="123833" anchor="ctr" anchorCtr="0">
              <a:noAutofit/>
            </a:bodyPr>
            <a:lstStyle/>
            <a:p>
              <a:pPr lvl="0"/>
              <a:r>
                <a:rPr lang="en-US" sz="1200" kern="0" dirty="0">
                  <a:solidFill>
                    <a:sysClr val="windowText" lastClr="000000"/>
                  </a:solidFill>
                  <a:latin typeface="Cambria" charset="0"/>
                  <a:ea typeface="Cambria" charset="0"/>
                  <a:cs typeface="Cambria" charset="0"/>
                </a:rPr>
                <a:t>Actively involved with partnerships with the American Red Cross, Juvenile Diabetes relief , and other health organizations. </a:t>
              </a:r>
            </a:p>
          </p:txBody>
        </p:sp>
        <p:sp>
          <p:nvSpPr>
            <p:cNvPr id="14" name="Shape 1009"/>
            <p:cNvSpPr/>
            <p:nvPr/>
          </p:nvSpPr>
          <p:spPr>
            <a:xfrm>
              <a:off x="0" y="102902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1010"/>
            <p:cNvSpPr txBox="1"/>
            <p:nvPr/>
          </p:nvSpPr>
          <p:spPr>
            <a:xfrm>
              <a:off x="509342" y="1029020"/>
              <a:ext cx="2840065" cy="465183"/>
            </a:xfrm>
            <a:prstGeom prst="rect">
              <a:avLst/>
            </a:prstGeom>
            <a:noFill/>
            <a:ln>
              <a:noFill/>
            </a:ln>
          </p:spPr>
          <p:txBody>
            <a:bodyPr lIns="60967" tIns="30467" rIns="60967" bIns="30467" anchor="ctr" anchorCtr="0">
              <a:noAutofit/>
            </a:bodyPr>
            <a:lstStyle/>
            <a:p>
              <a:pPr lvl="0" algn="ctr">
                <a:lnSpc>
                  <a:spcPct val="90000"/>
                </a:lnSpc>
                <a:buSzPct val="25000"/>
                <a:defRPr/>
              </a:pPr>
              <a:r>
                <a:rPr lang="en-US" sz="1600" kern="0" dirty="0">
                  <a:solidFill>
                    <a:prstClr val="white"/>
                  </a:solidFill>
                  <a:latin typeface="Cambria"/>
                  <a:ea typeface="Cambria"/>
                  <a:cs typeface="Cambria"/>
                  <a:sym typeface="Cambria"/>
                </a:rPr>
                <a:t>Becton Dickinson &amp; Company (BDX)</a:t>
              </a:r>
            </a:p>
          </p:txBody>
        </p:sp>
        <p:sp>
          <p:nvSpPr>
            <p:cNvPr id="16" name="Shape 1011"/>
            <p:cNvSpPr/>
            <p:nvPr/>
          </p:nvSpPr>
          <p:spPr>
            <a:xfrm rot="5400000">
              <a:off x="7188651" y="-1693989"/>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1012"/>
            <p:cNvSpPr txBox="1"/>
            <p:nvPr/>
          </p:nvSpPr>
          <p:spPr>
            <a:xfrm>
              <a:off x="3882748" y="1609966"/>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endParaRPr>
            </a:p>
          </p:txBody>
        </p:sp>
        <p:sp>
          <p:nvSpPr>
            <p:cNvPr id="18" name="Shape 1013"/>
            <p:cNvSpPr/>
            <p:nvPr/>
          </p:nvSpPr>
          <p:spPr>
            <a:xfrm>
              <a:off x="0" y="1542028"/>
              <a:ext cx="3882600" cy="488699"/>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1014"/>
            <p:cNvSpPr txBox="1"/>
            <p:nvPr/>
          </p:nvSpPr>
          <p:spPr>
            <a:xfrm>
              <a:off x="509342" y="1542027"/>
              <a:ext cx="2840065" cy="4651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Stanley Black &amp; Decker (SWK)</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20" name="Shape 1015"/>
            <p:cNvSpPr/>
            <p:nvPr/>
          </p:nvSpPr>
          <p:spPr>
            <a:xfrm rot="5400000">
              <a:off x="7188650" y="-1180983"/>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1016"/>
            <p:cNvSpPr txBox="1"/>
            <p:nvPr/>
          </p:nvSpPr>
          <p:spPr>
            <a:xfrm>
              <a:off x="3882748" y="2122972"/>
              <a:ext cx="6883500" cy="352800"/>
            </a:xfrm>
            <a:prstGeom prst="rect">
              <a:avLst/>
            </a:prstGeom>
            <a:noFill/>
            <a:ln>
              <a:noFill/>
            </a:ln>
          </p:spPr>
          <p:txBody>
            <a:bodyPr lIns="247667" tIns="123833" rIns="247667" bIns="123833" anchor="ctr" anchorCtr="0">
              <a:noAutofit/>
            </a:bodyPr>
            <a:lstStyle/>
            <a:p>
              <a:pPr lvl="0"/>
              <a:r>
                <a:rPr lang="en-US" sz="1200" dirty="0">
                  <a:latin typeface="Cambria" charset="0"/>
                  <a:ea typeface="Cambria" charset="0"/>
                  <a:cs typeface="Cambria" charset="0"/>
                </a:rPr>
                <a:t>It is the largest, with about 25% market share, in the wallboard market that is consolidated and safe from foreign competition. This is due to the relatively low value and high weights of wallboards within the industry. </a:t>
              </a:r>
            </a:p>
          </p:txBody>
        </p:sp>
        <p:sp>
          <p:nvSpPr>
            <p:cNvPr id="22" name="Shape 1017"/>
            <p:cNvSpPr/>
            <p:nvPr/>
          </p:nvSpPr>
          <p:spPr>
            <a:xfrm>
              <a:off x="0" y="2055033"/>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1018"/>
            <p:cNvSpPr txBox="1"/>
            <p:nvPr/>
          </p:nvSpPr>
          <p:spPr>
            <a:xfrm>
              <a:off x="509342" y="2055031"/>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USG Corporation (USG)</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44" name="Shape 1039"/>
            <p:cNvSpPr/>
            <p:nvPr/>
          </p:nvSpPr>
          <p:spPr>
            <a:xfrm>
              <a:off x="3942350" y="2676"/>
              <a:ext cx="6883500" cy="441000"/>
            </a:xfrm>
            <a:prstGeom prst="round2SameRect">
              <a:avLst>
                <a:gd name="adj1" fmla="val 168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They do not have a physical bank location- it is part of their low cost business model</a:t>
              </a:r>
            </a:p>
          </p:txBody>
        </p:sp>
      </p:grpSp>
      <p:sp>
        <p:nvSpPr>
          <p:cNvPr id="37" name="Rectangle 36">
            <a:extLst>
              <a:ext uri="{FF2B5EF4-FFF2-40B4-BE49-F238E27FC236}">
                <a16:creationId xmlns:a16="http://schemas.microsoft.com/office/drawing/2014/main" xmlns="" id="{F2EC9213-0DBA-4498-A7DC-990336466A25}"/>
              </a:ext>
            </a:extLst>
          </p:cNvPr>
          <p:cNvSpPr/>
          <p:nvPr/>
        </p:nvSpPr>
        <p:spPr>
          <a:xfrm>
            <a:off x="4702629" y="4379925"/>
            <a:ext cx="6926310" cy="461665"/>
          </a:xfrm>
          <a:prstGeom prst="rect">
            <a:avLst/>
          </a:prstGeom>
        </p:spPr>
        <p:txBody>
          <a:bodyPr wrap="square">
            <a:spAutoFit/>
          </a:bodyPr>
          <a:lstStyle/>
          <a:p>
            <a:pPr lvl="0"/>
            <a:r>
              <a:rPr lang="en-US" sz="1200" dirty="0">
                <a:latin typeface="Cambria" charset="0"/>
                <a:ea typeface="Cambria" charset="0"/>
                <a:cs typeface="Cambria" charset="0"/>
              </a:rPr>
              <a:t>Currently Stanley Black &amp; Decker is expanding and building a 23,000 foot facility for training and innovation projects in Hartford, Connecticut. </a:t>
            </a:r>
            <a:endParaRPr lang="en-US" sz="1200" dirty="0">
              <a:latin typeface="Cambria" charset="0"/>
            </a:endParaRPr>
          </a:p>
        </p:txBody>
      </p:sp>
    </p:spTree>
    <p:extLst>
      <p:ext uri="{BB962C8B-B14F-4D97-AF65-F5344CB8AC3E}">
        <p14:creationId xmlns:p14="http://schemas.microsoft.com/office/powerpoint/2010/main" val="4202993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677" y="6477758"/>
            <a:ext cx="508000" cy="228600"/>
          </a:xfrm>
        </p:spPr>
        <p:txBody>
          <a:bodyPr/>
          <a:lstStyle/>
          <a:p>
            <a:fld id="{C4C5411A-C02D-49EF-A313-6C2D6A9C6A32}" type="slidenum">
              <a:rPr lang="en-US" smtClean="0">
                <a:solidFill>
                  <a:prstClr val="black"/>
                </a:solidFill>
              </a:rPr>
              <a:pPr/>
              <a:t>52</a:t>
            </a:fld>
            <a:endParaRPr lang="en-US" dirty="0">
              <a:solidFill>
                <a:prstClr val="black"/>
              </a:solidFill>
            </a:endParaRPr>
          </a:p>
        </p:txBody>
      </p:sp>
      <p:sp>
        <p:nvSpPr>
          <p:cNvPr id="3" name="Shape 999"/>
          <p:cNvSpPr txBox="1"/>
          <p:nvPr/>
        </p:nvSpPr>
        <p:spPr>
          <a:xfrm>
            <a:off x="433162" y="573726"/>
            <a:ext cx="3990273"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grpSp>
        <p:nvGrpSpPr>
          <p:cNvPr id="5" name="Shape 1000"/>
          <p:cNvGrpSpPr/>
          <p:nvPr/>
        </p:nvGrpSpPr>
        <p:grpSpPr>
          <a:xfrm>
            <a:off x="495731" y="1566138"/>
            <a:ext cx="11251515" cy="4489535"/>
            <a:chOff x="0" y="2676"/>
            <a:chExt cx="10880656" cy="2541057"/>
          </a:xfrm>
        </p:grpSpPr>
        <p:sp>
          <p:nvSpPr>
            <p:cNvPr id="6" name="Shape 1001"/>
            <p:cNvSpPr/>
            <p:nvPr/>
          </p:nvSpPr>
          <p:spPr>
            <a:xfrm>
              <a:off x="0" y="300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sp>
          <p:nvSpPr>
            <p:cNvPr id="7" name="Shape 1002"/>
            <p:cNvSpPr txBox="1"/>
            <p:nvPr/>
          </p:nvSpPr>
          <p:spPr>
            <a:xfrm>
              <a:off x="509342" y="300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Honeywell International (HON)</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8" name="Shape 1003"/>
            <p:cNvSpPr/>
            <p:nvPr/>
          </p:nvSpPr>
          <p:spPr>
            <a:xfrm rot="5400000">
              <a:off x="7188650" y="-2720000"/>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1004"/>
            <p:cNvSpPr txBox="1"/>
            <p:nvPr/>
          </p:nvSpPr>
          <p:spPr>
            <a:xfrm>
              <a:off x="3858750" y="583665"/>
              <a:ext cx="7021906" cy="352800"/>
            </a:xfrm>
            <a:prstGeom prst="rect">
              <a:avLst/>
            </a:prstGeom>
            <a:noFill/>
            <a:ln>
              <a:noFill/>
            </a:ln>
          </p:spPr>
          <p:txBody>
            <a:bodyPr lIns="247667" tIns="123833" rIns="247667" bIns="123833" anchor="ctr" anchorCtr="0">
              <a:noAutofit/>
            </a:bodyPr>
            <a:lstStyle/>
            <a:p>
              <a:pPr lvl="0" defTabSz="444500">
                <a:lnSpc>
                  <a:spcPct val="90000"/>
                </a:lnSpc>
                <a:spcBef>
                  <a:spcPct val="0"/>
                </a:spcBef>
                <a:spcAft>
                  <a:spcPct val="15000"/>
                </a:spcAft>
              </a:pPr>
              <a:r>
                <a:rPr lang="en-US" sz="1200" dirty="0">
                  <a:latin typeface="Cambria" charset="0"/>
                </a:rPr>
                <a:t>In 2015, Fortune magazine named it as the world's fourth most admired IT services company to work for and as an industry leader. </a:t>
              </a:r>
            </a:p>
          </p:txBody>
        </p:sp>
        <p:sp>
          <p:nvSpPr>
            <p:cNvPr id="10" name="Shape 1005"/>
            <p:cNvSpPr/>
            <p:nvPr/>
          </p:nvSpPr>
          <p:spPr>
            <a:xfrm>
              <a:off x="0" y="516016"/>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1006"/>
            <p:cNvSpPr txBox="1"/>
            <p:nvPr/>
          </p:nvSpPr>
          <p:spPr>
            <a:xfrm>
              <a:off x="509342" y="516015"/>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Cognizant Technology Solutions Corp. (CTSH)</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2" name="Shape 1007"/>
            <p:cNvSpPr/>
            <p:nvPr/>
          </p:nvSpPr>
          <p:spPr>
            <a:xfrm rot="5400000">
              <a:off x="7188650" y="-2206994"/>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1008"/>
            <p:cNvSpPr txBox="1"/>
            <p:nvPr/>
          </p:nvSpPr>
          <p:spPr>
            <a:xfrm>
              <a:off x="3882748" y="1072307"/>
              <a:ext cx="6883500" cy="352800"/>
            </a:xfrm>
            <a:prstGeom prst="rect">
              <a:avLst/>
            </a:prstGeom>
            <a:noFill/>
            <a:ln>
              <a:noFill/>
            </a:ln>
          </p:spPr>
          <p:txBody>
            <a:bodyPr lIns="247667" tIns="123833" rIns="247667" bIns="123833" anchor="ctr" anchorCtr="0">
              <a:noAutofit/>
            </a:bodyPr>
            <a:lstStyle/>
            <a:p>
              <a:pPr lvl="0" defTabSz="444500">
                <a:lnSpc>
                  <a:spcPct val="90000"/>
                </a:lnSpc>
                <a:spcBef>
                  <a:spcPct val="0"/>
                </a:spcBef>
                <a:spcAft>
                  <a:spcPct val="15000"/>
                </a:spcAft>
              </a:pPr>
              <a:r>
                <a:rPr lang="en-US" sz="1200" dirty="0">
                  <a:latin typeface="Cambria" charset="0"/>
                </a:rPr>
                <a:t>Facebook.com hosts 1.32 billion daily active users on average and 2.01 billion monthly active users, as of June 2017. The average person spends about 50 minutes on a Facebook product.</a:t>
              </a:r>
            </a:p>
          </p:txBody>
        </p:sp>
        <p:sp>
          <p:nvSpPr>
            <p:cNvPr id="14" name="Shape 1009"/>
            <p:cNvSpPr/>
            <p:nvPr/>
          </p:nvSpPr>
          <p:spPr>
            <a:xfrm>
              <a:off x="0" y="102902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1010"/>
            <p:cNvSpPr txBox="1"/>
            <p:nvPr/>
          </p:nvSpPr>
          <p:spPr>
            <a:xfrm>
              <a:off x="509342" y="1029020"/>
              <a:ext cx="2840065" cy="465183"/>
            </a:xfrm>
            <a:prstGeom prst="rect">
              <a:avLst/>
            </a:prstGeom>
            <a:noFill/>
            <a:ln>
              <a:noFill/>
            </a:ln>
          </p:spPr>
          <p:txBody>
            <a:bodyPr lIns="60967" tIns="30467" rIns="60967" bIns="30467" anchor="ctr" anchorCtr="0">
              <a:noAutofit/>
            </a:bodyPr>
            <a:lstStyle/>
            <a:p>
              <a:pPr lvl="0" algn="ctr">
                <a:lnSpc>
                  <a:spcPct val="90000"/>
                </a:lnSpc>
                <a:buSzPct val="25000"/>
                <a:defRPr/>
              </a:pPr>
              <a:r>
                <a:rPr lang="en-US" sz="1600" kern="0" dirty="0">
                  <a:solidFill>
                    <a:prstClr val="white"/>
                  </a:solidFill>
                  <a:latin typeface="Cambria"/>
                  <a:ea typeface="Cambria"/>
                  <a:cs typeface="Cambria"/>
                  <a:sym typeface="Cambria"/>
                </a:rPr>
                <a:t>Facebook, Inc. (FB)</a:t>
              </a:r>
            </a:p>
          </p:txBody>
        </p:sp>
        <p:sp>
          <p:nvSpPr>
            <p:cNvPr id="16" name="Shape 1011"/>
            <p:cNvSpPr/>
            <p:nvPr/>
          </p:nvSpPr>
          <p:spPr>
            <a:xfrm rot="5400000">
              <a:off x="7188651" y="-1693989"/>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1012"/>
            <p:cNvSpPr txBox="1"/>
            <p:nvPr/>
          </p:nvSpPr>
          <p:spPr>
            <a:xfrm>
              <a:off x="3882748" y="1609966"/>
              <a:ext cx="6883500" cy="352800"/>
            </a:xfrm>
            <a:prstGeom prst="rect">
              <a:avLst/>
            </a:prstGeom>
            <a:noFill/>
            <a:ln>
              <a:noFill/>
            </a:ln>
          </p:spPr>
          <p:txBody>
            <a:bodyPr lIns="247667" tIns="123833" rIns="247667" bIns="123833" anchor="ctr" anchorCtr="0">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 sz="1200" b="0" i="0" u="none" strike="noStrike" kern="0" cap="none" spc="0" normalizeH="0" baseline="0" noProof="0" dirty="0">
                <a:ln>
                  <a:noFill/>
                </a:ln>
                <a:solidFill>
                  <a:prstClr val="black"/>
                </a:solidFill>
                <a:effectLst/>
                <a:uLnTx/>
                <a:uFillTx/>
                <a:latin typeface="Cambria"/>
                <a:ea typeface="Cambria"/>
                <a:cs typeface="Cambria"/>
                <a:sym typeface="Cambria"/>
              </a:endParaRPr>
            </a:p>
          </p:txBody>
        </p:sp>
        <p:sp>
          <p:nvSpPr>
            <p:cNvPr id="18" name="Shape 1013"/>
            <p:cNvSpPr/>
            <p:nvPr/>
          </p:nvSpPr>
          <p:spPr>
            <a:xfrm>
              <a:off x="0" y="1542028"/>
              <a:ext cx="3882600" cy="488699"/>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9" name="Shape 1014"/>
            <p:cNvSpPr txBox="1"/>
            <p:nvPr/>
          </p:nvSpPr>
          <p:spPr>
            <a:xfrm>
              <a:off x="509342" y="1542027"/>
              <a:ext cx="2840065" cy="465182"/>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Stamps.com, Inc. (STMP)</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20" name="Shape 1015"/>
            <p:cNvSpPr/>
            <p:nvPr/>
          </p:nvSpPr>
          <p:spPr>
            <a:xfrm rot="5400000">
              <a:off x="7188650" y="-1180983"/>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1016"/>
            <p:cNvSpPr txBox="1"/>
            <p:nvPr/>
          </p:nvSpPr>
          <p:spPr>
            <a:xfrm>
              <a:off x="3882748" y="2122972"/>
              <a:ext cx="6883500" cy="352800"/>
            </a:xfrm>
            <a:prstGeom prst="rect">
              <a:avLst/>
            </a:prstGeom>
            <a:noFill/>
            <a:ln>
              <a:noFill/>
            </a:ln>
          </p:spPr>
          <p:txBody>
            <a:bodyPr lIns="247667" tIns="123833" rIns="247667" bIns="123833" anchor="ctr" anchorCtr="0">
              <a:noAutofit/>
            </a:bodyPr>
            <a:lstStyle/>
            <a:p>
              <a:pPr lvl="0"/>
              <a:r>
                <a:rPr lang="en-US" sz="1200" dirty="0">
                  <a:latin typeface="Cambria" charset="0"/>
                  <a:ea typeface="Cambria" charset="0"/>
                  <a:cs typeface="Cambria" charset="0"/>
                </a:rPr>
                <a:t>Lam Research group stands to face a very favorable operating environments (compared with competitors), with semiconductor material demands rising in the US and China. This is due to their diversified holdings, and international partnerships. </a:t>
              </a:r>
            </a:p>
          </p:txBody>
        </p:sp>
        <p:sp>
          <p:nvSpPr>
            <p:cNvPr id="22" name="Shape 1017"/>
            <p:cNvSpPr/>
            <p:nvPr/>
          </p:nvSpPr>
          <p:spPr>
            <a:xfrm>
              <a:off x="0" y="2055033"/>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3" name="Shape 1018"/>
            <p:cNvSpPr txBox="1"/>
            <p:nvPr/>
          </p:nvSpPr>
          <p:spPr>
            <a:xfrm>
              <a:off x="509342" y="2055031"/>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Lam Research Corp. (LRCX)</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44" name="Shape 1039"/>
            <p:cNvSpPr/>
            <p:nvPr/>
          </p:nvSpPr>
          <p:spPr>
            <a:xfrm>
              <a:off x="3942350" y="2676"/>
              <a:ext cx="6883500" cy="441000"/>
            </a:xfrm>
            <a:prstGeom prst="round2SameRect">
              <a:avLst>
                <a:gd name="adj1" fmla="val 168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57150" indent="-57150" defTabSz="444500">
                <a:lnSpc>
                  <a:spcPct val="90000"/>
                </a:lnSpc>
                <a:spcBef>
                  <a:spcPct val="0"/>
                </a:spcBef>
                <a:spcAft>
                  <a:spcPct val="15000"/>
                </a:spcAft>
                <a:defRPr/>
              </a:pPr>
              <a:r>
                <a:rPr lang="en-US" sz="1200" dirty="0">
                  <a:latin typeface="Cambria" charset="0"/>
                  <a:ea typeface="Cambria" charset="0"/>
                  <a:cs typeface="Cambria" charset="0"/>
                </a:rPr>
                <a:t>Honeywell will invest in a new joint venture by lending technology to a Chinese Software developer,  to increase there presence in Chinese markets</a:t>
              </a:r>
            </a:p>
          </p:txBody>
        </p:sp>
      </p:grpSp>
      <p:sp>
        <p:nvSpPr>
          <p:cNvPr id="37" name="Rectangle 36">
            <a:extLst>
              <a:ext uri="{FF2B5EF4-FFF2-40B4-BE49-F238E27FC236}">
                <a16:creationId xmlns:a16="http://schemas.microsoft.com/office/drawing/2014/main" xmlns="" id="{F2EC9213-0DBA-4498-A7DC-990336466A25}"/>
              </a:ext>
            </a:extLst>
          </p:cNvPr>
          <p:cNvSpPr/>
          <p:nvPr/>
        </p:nvSpPr>
        <p:spPr>
          <a:xfrm>
            <a:off x="4702629" y="4379925"/>
            <a:ext cx="6926310" cy="646331"/>
          </a:xfrm>
          <a:prstGeom prst="rect">
            <a:avLst/>
          </a:prstGeom>
        </p:spPr>
        <p:txBody>
          <a:bodyPr wrap="square">
            <a:spAutoFit/>
          </a:bodyPr>
          <a:lstStyle/>
          <a:p>
            <a:pPr lvl="0"/>
            <a:r>
              <a:rPr lang="en-US" sz="1200" dirty="0">
                <a:latin typeface="Cambria" charset="0"/>
                <a:ea typeface="Cambria" charset="0"/>
                <a:cs typeface="Cambria" charset="0"/>
              </a:rPr>
              <a:t>Stamps.com allows customers to enjoy the convenience of online postage and avoid waiting in line at the Post Office. For businesses, in particularly, Stamps.com is at least 50% cheaper than traditional postage meters and allows for easy tracking and reporting of postage expenditures.</a:t>
            </a:r>
          </a:p>
        </p:txBody>
      </p:sp>
    </p:spTree>
    <p:extLst>
      <p:ext uri="{BB962C8B-B14F-4D97-AF65-F5344CB8AC3E}">
        <p14:creationId xmlns:p14="http://schemas.microsoft.com/office/powerpoint/2010/main" val="714190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677" y="6477758"/>
            <a:ext cx="508000" cy="228600"/>
          </a:xfrm>
        </p:spPr>
        <p:txBody>
          <a:bodyPr/>
          <a:lstStyle/>
          <a:p>
            <a:fld id="{C4C5411A-C02D-49EF-A313-6C2D6A9C6A32}" type="slidenum">
              <a:rPr lang="en-US" smtClean="0">
                <a:solidFill>
                  <a:prstClr val="black"/>
                </a:solidFill>
              </a:rPr>
              <a:pPr/>
              <a:t>53</a:t>
            </a:fld>
            <a:endParaRPr lang="en-US" dirty="0">
              <a:solidFill>
                <a:prstClr val="black"/>
              </a:solidFill>
            </a:endParaRPr>
          </a:p>
        </p:txBody>
      </p:sp>
      <p:sp>
        <p:nvSpPr>
          <p:cNvPr id="3" name="Shape 999"/>
          <p:cNvSpPr txBox="1"/>
          <p:nvPr/>
        </p:nvSpPr>
        <p:spPr>
          <a:xfrm>
            <a:off x="433162" y="573726"/>
            <a:ext cx="3990273" cy="740800"/>
          </a:xfrm>
          <a:prstGeom prst="rect">
            <a:avLst/>
          </a:prstGeom>
          <a:noFill/>
          <a:ln>
            <a:noFill/>
          </a:ln>
        </p:spPr>
        <p:txBody>
          <a:bodyPr lIns="91433" tIns="45700" rIns="91433" bIns="45700" anchor="t" anchorCtr="0">
            <a:noAutofit/>
          </a:bodyPr>
          <a:lstStyle/>
          <a:p>
            <a:pPr>
              <a:buClr>
                <a:srgbClr val="000000"/>
              </a:buClr>
              <a:buSzPct val="25000"/>
            </a:pPr>
            <a:r>
              <a:rPr lang="en" sz="3000" b="1" dirty="0">
                <a:solidFill>
                  <a:srgbClr val="000000"/>
                </a:solidFill>
                <a:latin typeface="Cambria"/>
                <a:ea typeface="Cambria"/>
                <a:cs typeface="Cambria"/>
                <a:sym typeface="Cambria"/>
              </a:rPr>
              <a:t>Unique Attributes</a:t>
            </a:r>
            <a:endParaRPr lang="en" sz="3733">
              <a:solidFill>
                <a:srgbClr val="000000"/>
              </a:solidFill>
              <a:latin typeface="Cambria"/>
              <a:ea typeface="Cambria"/>
              <a:cs typeface="Cambria"/>
              <a:sym typeface="Cambria"/>
            </a:endParaRPr>
          </a:p>
        </p:txBody>
      </p:sp>
      <p:grpSp>
        <p:nvGrpSpPr>
          <p:cNvPr id="5" name="Shape 1000"/>
          <p:cNvGrpSpPr/>
          <p:nvPr/>
        </p:nvGrpSpPr>
        <p:grpSpPr>
          <a:xfrm>
            <a:off x="495731" y="1566138"/>
            <a:ext cx="11251515" cy="4544376"/>
            <a:chOff x="0" y="2676"/>
            <a:chExt cx="10880656" cy="1515045"/>
          </a:xfrm>
        </p:grpSpPr>
        <p:sp>
          <p:nvSpPr>
            <p:cNvPr id="6" name="Shape 1001"/>
            <p:cNvSpPr/>
            <p:nvPr/>
          </p:nvSpPr>
          <p:spPr>
            <a:xfrm>
              <a:off x="0" y="3009"/>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sp>
          <p:nvSpPr>
            <p:cNvPr id="7" name="Shape 1002"/>
            <p:cNvSpPr txBox="1"/>
            <p:nvPr/>
          </p:nvSpPr>
          <p:spPr>
            <a:xfrm>
              <a:off x="509342" y="3007"/>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Softbank Group ADR (SFTBY)</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8" name="Shape 1003"/>
            <p:cNvSpPr/>
            <p:nvPr/>
          </p:nvSpPr>
          <p:spPr>
            <a:xfrm rot="5400000">
              <a:off x="7188650" y="-2720000"/>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9" name="Shape 1004"/>
            <p:cNvSpPr txBox="1"/>
            <p:nvPr/>
          </p:nvSpPr>
          <p:spPr>
            <a:xfrm>
              <a:off x="3858750" y="583665"/>
              <a:ext cx="7021906" cy="352800"/>
            </a:xfrm>
            <a:prstGeom prst="rect">
              <a:avLst/>
            </a:prstGeom>
            <a:noFill/>
            <a:ln>
              <a:noFill/>
            </a:ln>
          </p:spPr>
          <p:txBody>
            <a:bodyPr lIns="247667" tIns="123833" rIns="247667" bIns="123833" anchor="ctr" anchorCtr="0">
              <a:noAutofit/>
            </a:bodyPr>
            <a:lstStyle/>
            <a:p>
              <a:pPr marL="57150" lvl="0" indent="-57150" defTabSz="444500">
                <a:lnSpc>
                  <a:spcPct val="90000"/>
                </a:lnSpc>
                <a:spcBef>
                  <a:spcPct val="0"/>
                </a:spcBef>
                <a:spcAft>
                  <a:spcPct val="15000"/>
                </a:spcAft>
                <a:defRPr/>
              </a:pPr>
              <a:r>
                <a:rPr lang="en-US" sz="1200" dirty="0">
                  <a:latin typeface="Cambria" charset="0"/>
                </a:rPr>
                <a:t>DowDuPont, Inc. is one of the most noteworthy mergers of the past decade.  The security only recently began trading under DWDP and looks to continue to realize inherent value. Both Dow and DuPont both were leading competitors of their perspective markets and with the merger they anticipate to gain over $3 billion in operations as well as growth synergies.</a:t>
              </a:r>
            </a:p>
          </p:txBody>
        </p:sp>
        <p:sp>
          <p:nvSpPr>
            <p:cNvPr id="10" name="Shape 1005"/>
            <p:cNvSpPr/>
            <p:nvPr/>
          </p:nvSpPr>
          <p:spPr>
            <a:xfrm>
              <a:off x="0" y="516016"/>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1006"/>
            <p:cNvSpPr txBox="1"/>
            <p:nvPr/>
          </p:nvSpPr>
          <p:spPr>
            <a:xfrm>
              <a:off x="509342" y="516015"/>
              <a:ext cx="2840065" cy="465183"/>
            </a:xfrm>
            <a:prstGeom prst="rect">
              <a:avLst/>
            </a:prstGeom>
            <a:noFill/>
            <a:ln>
              <a:noFill/>
            </a:ln>
          </p:spPr>
          <p:txBody>
            <a:bodyPr lIns="60967" tIns="30467" rIns="60967" bIns="304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600" b="0" i="0" u="none" strike="noStrike" kern="0" cap="none" spc="0" normalizeH="0" baseline="0" noProof="0" dirty="0">
                  <a:ln>
                    <a:noFill/>
                  </a:ln>
                  <a:solidFill>
                    <a:prstClr val="white"/>
                  </a:solidFill>
                  <a:effectLst/>
                  <a:uLnTx/>
                  <a:uFillTx/>
                  <a:latin typeface="Cambria"/>
                  <a:ea typeface="Cambria"/>
                  <a:cs typeface="Cambria"/>
                  <a:sym typeface="Cambria"/>
                </a:rPr>
                <a:t>DowDuPont, Inc. (DWDP)</a:t>
              </a:r>
              <a:endParaRPr kumimoji="0" lang="en" sz="1600"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2" name="Shape 1007"/>
            <p:cNvSpPr/>
            <p:nvPr/>
          </p:nvSpPr>
          <p:spPr>
            <a:xfrm rot="5400000">
              <a:off x="7188650" y="-2206994"/>
              <a:ext cx="390900" cy="6902700"/>
            </a:xfrm>
            <a:prstGeom prst="round2SameRect">
              <a:avLst>
                <a:gd name="adj1" fmla="val 166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3" name="Shape 1008"/>
            <p:cNvSpPr txBox="1"/>
            <p:nvPr/>
          </p:nvSpPr>
          <p:spPr>
            <a:xfrm>
              <a:off x="3882748" y="1072307"/>
              <a:ext cx="6883500" cy="352800"/>
            </a:xfrm>
            <a:prstGeom prst="rect">
              <a:avLst/>
            </a:prstGeom>
            <a:noFill/>
            <a:ln>
              <a:noFill/>
            </a:ln>
          </p:spPr>
          <p:txBody>
            <a:bodyPr lIns="247667" tIns="123833" rIns="247667" bIns="123833" anchor="ctr" anchorCtr="0">
              <a:noAutofit/>
            </a:bodyPr>
            <a:lstStyle/>
            <a:p>
              <a:pPr lvl="0"/>
              <a:r>
                <a:rPr lang="en-US" sz="1200" dirty="0">
                  <a:latin typeface="Cambria" charset="0"/>
                  <a:ea typeface="Cambria" charset="0"/>
                  <a:cs typeface="Cambria" charset="0"/>
                </a:rPr>
                <a:t>Comcast is the nation’s largest internet service provider. They also have a 30% stake in Hulu and have </a:t>
              </a:r>
              <a:r>
                <a:rPr lang="en-US" sz="1200" dirty="0" err="1">
                  <a:latin typeface="Cambria" charset="0"/>
                  <a:ea typeface="Cambria" charset="0"/>
                  <a:cs typeface="Cambria" charset="0"/>
                </a:rPr>
                <a:t>lauched</a:t>
              </a:r>
              <a:r>
                <a:rPr lang="en-US" sz="1200" dirty="0">
                  <a:latin typeface="Cambria" charset="0"/>
                  <a:ea typeface="Cambria" charset="0"/>
                  <a:cs typeface="Cambria" charset="0"/>
                </a:rPr>
                <a:t> their own next-generation cloud-enabled television platform. Some of their major holdings include; NBC, NBC Sports, NBC News, CNBC, USA, Universal, and </a:t>
              </a:r>
              <a:r>
                <a:rPr lang="en-US" sz="1200" dirty="0" err="1">
                  <a:latin typeface="Cambria" charset="0"/>
                  <a:ea typeface="Cambria" charset="0"/>
                  <a:cs typeface="Cambria" charset="0"/>
                </a:rPr>
                <a:t>Syfy</a:t>
              </a:r>
              <a:r>
                <a:rPr lang="en-US" sz="1200" dirty="0">
                  <a:latin typeface="Cambria" charset="0"/>
                  <a:ea typeface="Cambria" charset="0"/>
                  <a:cs typeface="Cambria" charset="0"/>
                </a:rPr>
                <a:t>.</a:t>
              </a:r>
            </a:p>
          </p:txBody>
        </p:sp>
        <p:sp>
          <p:nvSpPr>
            <p:cNvPr id="14" name="Shape 1009"/>
            <p:cNvSpPr/>
            <p:nvPr/>
          </p:nvSpPr>
          <p:spPr>
            <a:xfrm>
              <a:off x="0" y="1029021"/>
              <a:ext cx="3882600" cy="488700"/>
            </a:xfrm>
            <a:prstGeom prst="roundRect">
              <a:avLst>
                <a:gd name="adj" fmla="val 16667"/>
              </a:avLst>
            </a:prstGeom>
            <a:solidFill>
              <a:srgbClr val="005A3C"/>
            </a:solidFill>
            <a:ln w="38100" cap="flat" cmpd="sng">
              <a:solidFill>
                <a:sysClr val="window" lastClr="FFFFFF"/>
              </a:solidFill>
              <a:prstDash val="solid"/>
              <a:round/>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1010"/>
            <p:cNvSpPr txBox="1"/>
            <p:nvPr/>
          </p:nvSpPr>
          <p:spPr>
            <a:xfrm>
              <a:off x="509342" y="1029020"/>
              <a:ext cx="2840065" cy="465183"/>
            </a:xfrm>
            <a:prstGeom prst="rect">
              <a:avLst/>
            </a:prstGeom>
            <a:noFill/>
            <a:ln>
              <a:noFill/>
            </a:ln>
          </p:spPr>
          <p:txBody>
            <a:bodyPr lIns="60967" tIns="30467" rIns="60967" bIns="30467" anchor="ctr" anchorCtr="0">
              <a:noAutofit/>
            </a:bodyPr>
            <a:lstStyle/>
            <a:p>
              <a:pPr lvl="0" algn="ctr">
                <a:lnSpc>
                  <a:spcPct val="90000"/>
                </a:lnSpc>
                <a:buSzPct val="25000"/>
                <a:defRPr/>
              </a:pPr>
              <a:r>
                <a:rPr lang="en-US" sz="1600" kern="0" dirty="0">
                  <a:solidFill>
                    <a:prstClr val="white"/>
                  </a:solidFill>
                  <a:latin typeface="Cambria"/>
                  <a:ea typeface="Cambria"/>
                  <a:cs typeface="Cambria"/>
                  <a:sym typeface="Cambria"/>
                </a:rPr>
                <a:t>Comcast Corporation (CMCSA)</a:t>
              </a:r>
            </a:p>
          </p:txBody>
        </p:sp>
        <p:sp>
          <p:nvSpPr>
            <p:cNvPr id="44" name="Shape 1039"/>
            <p:cNvSpPr/>
            <p:nvPr/>
          </p:nvSpPr>
          <p:spPr>
            <a:xfrm>
              <a:off x="3942350" y="2676"/>
              <a:ext cx="6883500" cy="441000"/>
            </a:xfrm>
            <a:prstGeom prst="round2SameRect">
              <a:avLst>
                <a:gd name="adj1" fmla="val 16867"/>
                <a:gd name="adj2" fmla="val 0"/>
              </a:avLst>
            </a:prstGeom>
            <a:solidFill>
              <a:srgbClr val="D2D2D2"/>
            </a:solidFill>
            <a:ln w="3175" cap="flat" cmpd="sng">
              <a:solidFill>
                <a:schemeClr val="tx1"/>
              </a:solidFill>
              <a:prstDash val="solid"/>
              <a:round/>
              <a:headEnd type="none" w="med" len="med"/>
              <a:tailEnd type="none" w="med" len="med"/>
            </a:ln>
          </p:spPr>
          <p:txBody>
            <a:bodyPr lIns="91433" tIns="91433" rIns="91433" bIns="91433" anchor="ctr" anchorCtr="0">
              <a:noAutofit/>
            </a:bodyPr>
            <a:lstStyle/>
            <a:p>
              <a:pPr marL="57150" lvl="0" indent="-57150" defTabSz="444500">
                <a:lnSpc>
                  <a:spcPct val="90000"/>
                </a:lnSpc>
                <a:spcBef>
                  <a:spcPct val="0"/>
                </a:spcBef>
                <a:spcAft>
                  <a:spcPct val="15000"/>
                </a:spcAft>
                <a:defRPr/>
              </a:pPr>
              <a:r>
                <a:rPr lang="en-US" sz="1200" dirty="0">
                  <a:latin typeface="Cambria" charset="0"/>
                  <a:ea typeface="Cambria" charset="0"/>
                  <a:cs typeface="Cambria" charset="0"/>
                </a:rPr>
                <a:t>SoftBank is a growing technology firm. Their ARM Holdings segment makes them the world’s largest semiconductor intellectual property company. They have recently made some major acquisitions including Sprint and ARM. Their Vision Fund is a +$100 Billion investment fund, investing in public and private companies that focus on innovation and technology.  </a:t>
              </a:r>
            </a:p>
          </p:txBody>
        </p:sp>
      </p:grpSp>
    </p:spTree>
    <p:extLst>
      <p:ext uri="{BB962C8B-B14F-4D97-AF65-F5344CB8AC3E}">
        <p14:creationId xmlns:p14="http://schemas.microsoft.com/office/powerpoint/2010/main" val="920281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81028" y="2862813"/>
            <a:ext cx="4154302" cy="901825"/>
          </a:xfrm>
        </p:spPr>
        <p:txBody>
          <a:bodyPr lIns="91440" tIns="45720" rIns="91440" bIns="45720" anchor="t"/>
          <a:lstStyle/>
          <a:p>
            <a:r>
              <a:rPr lang="en-US" sz="4500" dirty="0">
                <a:latin typeface="Cambria" charset="0"/>
                <a:ea typeface="Cambria" charset="0"/>
                <a:cs typeface="Cambria" charset="0"/>
              </a:rPr>
              <a:t>Risk Analysis </a:t>
            </a:r>
            <a:endParaRPr lang="en-US" sz="4267" dirty="0">
              <a:latin typeface="Calibri"/>
            </a:endParaRPr>
          </a:p>
        </p:txBody>
      </p:sp>
      <p:sp>
        <p:nvSpPr>
          <p:cNvPr id="6" name="Text Placeholder 5"/>
          <p:cNvSpPr>
            <a:spLocks noGrp="1"/>
          </p:cNvSpPr>
          <p:nvPr>
            <p:ph type="body" idx="1"/>
          </p:nvPr>
        </p:nvSpPr>
        <p:spPr>
          <a:xfrm>
            <a:off x="7181028" y="2611457"/>
            <a:ext cx="1991547" cy="502712"/>
          </a:xfrm>
        </p:spPr>
        <p:txBody>
          <a:bodyPr lIns="91440" tIns="45720" rIns="91440" bIns="45720" anchor="b"/>
          <a:lstStyle/>
          <a:p>
            <a:r>
              <a:rPr lang="en-US" sz="2500" dirty="0">
                <a:solidFill>
                  <a:srgbClr val="005A3C"/>
                </a:solidFill>
                <a:latin typeface="Cambria" charset="0"/>
                <a:ea typeface="Cambria" charset="0"/>
                <a:cs typeface="Cambria" charset="0"/>
              </a:rPr>
              <a:t>Fall 2017</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54</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417411047"/>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p:cNvPicPr>
            <a:picLocks noChangeAspect="1"/>
          </p:cNvPicPr>
          <p:nvPr/>
        </p:nvPicPr>
        <p:blipFill>
          <a:blip r:embed="rId8"/>
          <a:stretch>
            <a:fillRect/>
          </a:stretch>
        </p:blipFill>
        <p:spPr>
          <a:xfrm>
            <a:off x="1066228" y="939128"/>
            <a:ext cx="4401693" cy="4749196"/>
          </a:xfrm>
          <a:prstGeom prst="rect">
            <a:avLst/>
          </a:prstGeom>
        </p:spPr>
      </p:pic>
    </p:spTree>
    <p:extLst>
      <p:ext uri="{BB962C8B-B14F-4D97-AF65-F5344CB8AC3E}">
        <p14:creationId xmlns:p14="http://schemas.microsoft.com/office/powerpoint/2010/main" val="1834103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486525"/>
            <a:ext cx="508000" cy="228600"/>
          </a:xfrm>
        </p:spPr>
        <p:txBody>
          <a:bodyPr/>
          <a:lstStyle/>
          <a:p>
            <a:fld id="{C4C5411A-C02D-49EF-A313-6C2D6A9C6A32}" type="slidenum">
              <a:rPr lang="en-US" smtClean="0">
                <a:solidFill>
                  <a:prstClr val="black"/>
                </a:solidFill>
              </a:rPr>
              <a:pPr/>
              <a:t>55</a:t>
            </a:fld>
            <a:endParaRPr lang="en-US" dirty="0">
              <a:solidFill>
                <a:prstClr val="black"/>
              </a:solidFill>
            </a:endParaRPr>
          </a:p>
        </p:txBody>
      </p:sp>
      <p:sp>
        <p:nvSpPr>
          <p:cNvPr id="24" name="Rectangle 23"/>
          <p:cNvSpPr/>
          <p:nvPr/>
        </p:nvSpPr>
        <p:spPr>
          <a:xfrm>
            <a:off x="383898" y="942071"/>
            <a:ext cx="3727877" cy="901303"/>
          </a:xfrm>
          <a:prstGeom prst="rect">
            <a:avLst/>
          </a:prstGeom>
          <a:solidFill>
            <a:schemeClr val="bg1">
              <a:lumMod val="85000"/>
            </a:schemeClr>
          </a:solidFill>
          <a:ln>
            <a:solidFill>
              <a:srgbClr val="D2D2D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A3C"/>
                </a:solidFill>
                <a:latin typeface="Cambria" panose="02040503050406030204" pitchFamily="18" charset="0"/>
              </a:rPr>
              <a:t>Portfolio Risk Analysis: Beta</a:t>
            </a:r>
            <a:endParaRPr lang="en-US" sz="2400" dirty="0">
              <a:solidFill>
                <a:srgbClr val="436C3C"/>
              </a:solidFill>
              <a:latin typeface="Cambria" panose="02040503050406030204" pitchFamily="18" charset="0"/>
            </a:endParaRPr>
          </a:p>
        </p:txBody>
      </p:sp>
      <p:sp>
        <p:nvSpPr>
          <p:cNvPr id="25" name="Oval 22"/>
          <p:cNvSpPr/>
          <p:nvPr/>
        </p:nvSpPr>
        <p:spPr>
          <a:xfrm>
            <a:off x="405928" y="2407658"/>
            <a:ext cx="1500022" cy="1212783"/>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mbria" panose="02040503050406030204" pitchFamily="18" charset="0"/>
              </a:rPr>
              <a:t>SAP</a:t>
            </a:r>
            <a:endParaRPr lang="en-US" dirty="0">
              <a:solidFill>
                <a:schemeClr val="tx1"/>
              </a:solidFill>
              <a:latin typeface="Cambria" panose="02040503050406030204" pitchFamily="18" charset="0"/>
            </a:endParaRPr>
          </a:p>
          <a:p>
            <a:pPr algn="ctr"/>
            <a:r>
              <a:rPr lang="el-GR" sz="1400" i="1" dirty="0">
                <a:solidFill>
                  <a:schemeClr val="bg1"/>
                </a:solidFill>
                <a:latin typeface="Cambria" panose="02040503050406030204" pitchFamily="18" charset="0"/>
              </a:rPr>
              <a:t>β</a:t>
            </a:r>
            <a:r>
              <a:rPr lang="el-GR" sz="1400" i="1" dirty="0">
                <a:latin typeface="Cambria" panose="02040503050406030204" pitchFamily="18" charset="0"/>
              </a:rPr>
              <a:t> </a:t>
            </a:r>
            <a:r>
              <a:rPr lang="en-US" sz="1400" dirty="0">
                <a:solidFill>
                  <a:schemeClr val="bg1"/>
                </a:solidFill>
                <a:latin typeface="Cambria" panose="02040503050406030204" pitchFamily="18" charset="0"/>
              </a:rPr>
              <a:t>0.78</a:t>
            </a:r>
          </a:p>
        </p:txBody>
      </p:sp>
      <p:sp>
        <p:nvSpPr>
          <p:cNvPr id="26" name="Oval 25"/>
          <p:cNvSpPr/>
          <p:nvPr/>
        </p:nvSpPr>
        <p:spPr>
          <a:xfrm>
            <a:off x="2496420" y="2407657"/>
            <a:ext cx="1500022" cy="1212783"/>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A3C"/>
                </a:solidFill>
                <a:latin typeface="Cambria" panose="02040503050406030204" pitchFamily="18" charset="0"/>
              </a:rPr>
              <a:t>S&amp;P 500</a:t>
            </a:r>
            <a:endParaRPr lang="en-US" dirty="0">
              <a:solidFill>
                <a:schemeClr val="tx1"/>
              </a:solidFill>
              <a:latin typeface="Cambria" panose="02040503050406030204" pitchFamily="18" charset="0"/>
            </a:endParaRPr>
          </a:p>
          <a:p>
            <a:pPr algn="ctr"/>
            <a:r>
              <a:rPr lang="el-GR" sz="1400" i="1" dirty="0">
                <a:solidFill>
                  <a:srgbClr val="005A3C"/>
                </a:solidFill>
                <a:latin typeface="Cambria" panose="02040503050406030204" pitchFamily="18" charset="0"/>
              </a:rPr>
              <a:t>β </a:t>
            </a:r>
            <a:r>
              <a:rPr lang="en-US" sz="1400" dirty="0">
                <a:solidFill>
                  <a:srgbClr val="005A3C"/>
                </a:solidFill>
                <a:latin typeface="Cambria" panose="02040503050406030204" pitchFamily="18" charset="0"/>
              </a:rPr>
              <a:t>1.0</a:t>
            </a:r>
            <a:endParaRPr lang="en-US" sz="1400" dirty="0">
              <a:solidFill>
                <a:schemeClr val="tx1"/>
              </a:solidFill>
              <a:latin typeface="Cambria" panose="02040503050406030204" pitchFamily="18" charset="0"/>
            </a:endParaRPr>
          </a:p>
        </p:txBody>
      </p:sp>
      <p:sp>
        <p:nvSpPr>
          <p:cNvPr id="27" name="TextBox 28"/>
          <p:cNvSpPr txBox="1"/>
          <p:nvPr/>
        </p:nvSpPr>
        <p:spPr>
          <a:xfrm>
            <a:off x="1967037" y="2757289"/>
            <a:ext cx="561598" cy="369332"/>
          </a:xfrm>
          <a:prstGeom prst="rect">
            <a:avLst/>
          </a:prstGeom>
          <a:noFill/>
        </p:spPr>
        <p:txBody>
          <a:bodyPr wrap="square" rtlCol="0">
            <a:spAutoFit/>
          </a:bodyPr>
          <a:lstStyle/>
          <a:p>
            <a:r>
              <a:rPr lang="en-US" b="1" dirty="0">
                <a:latin typeface="Cambria" panose="02040503050406030204" pitchFamily="18" charset="0"/>
              </a:rPr>
              <a:t>VS.</a:t>
            </a:r>
          </a:p>
        </p:txBody>
      </p:sp>
      <p:graphicFrame>
        <p:nvGraphicFramePr>
          <p:cNvPr id="28" name="Diagram 17"/>
          <p:cNvGraphicFramePr/>
          <p:nvPr>
            <p:extLst/>
          </p:nvPr>
        </p:nvGraphicFramePr>
        <p:xfrm>
          <a:off x="601717" y="3713258"/>
          <a:ext cx="3510058" cy="2568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080362" y="6018689"/>
            <a:ext cx="6228664" cy="261610"/>
          </a:xfrm>
          <a:prstGeom prst="rect">
            <a:avLst/>
          </a:prstGeom>
          <a:noFill/>
        </p:spPr>
        <p:txBody>
          <a:bodyPr wrap="square" rtlCol="0">
            <a:spAutoFit/>
          </a:bodyPr>
          <a:lstStyle/>
          <a:p>
            <a:pPr algn="ctr"/>
            <a:r>
              <a:rPr lang="en-US" sz="1100" dirty="0"/>
              <a:t>Note: Used most relevant data if 3 year data was unavailable / not on the market for 3 years</a:t>
            </a:r>
          </a:p>
        </p:txBody>
      </p:sp>
      <p:graphicFrame>
        <p:nvGraphicFramePr>
          <p:cNvPr id="10" name="Chart 9">
            <a:extLst>
              <a:ext uri="{FF2B5EF4-FFF2-40B4-BE49-F238E27FC236}">
                <a16:creationId xmlns:a16="http://schemas.microsoft.com/office/drawing/2014/main" xmlns="" id="{116287F4-F6CD-46B3-AAB2-D66DE6C37923}"/>
              </a:ext>
            </a:extLst>
          </p:cNvPr>
          <p:cNvGraphicFramePr>
            <a:graphicFrameLocks/>
          </p:cNvGraphicFramePr>
          <p:nvPr>
            <p:extLst/>
          </p:nvPr>
        </p:nvGraphicFramePr>
        <p:xfrm>
          <a:off x="5139029" y="945167"/>
          <a:ext cx="6128188" cy="484206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70944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486525"/>
            <a:ext cx="508000" cy="228600"/>
          </a:xfrm>
        </p:spPr>
        <p:txBody>
          <a:bodyPr/>
          <a:lstStyle/>
          <a:p>
            <a:fld id="{C4C5411A-C02D-49EF-A313-6C2D6A9C6A32}" type="slidenum">
              <a:rPr lang="en-US" smtClean="0">
                <a:solidFill>
                  <a:prstClr val="black"/>
                </a:solidFill>
              </a:rPr>
              <a:pPr/>
              <a:t>56</a:t>
            </a:fld>
            <a:endParaRPr lang="en-US" dirty="0">
              <a:solidFill>
                <a:prstClr val="black"/>
              </a:solidFill>
            </a:endParaRPr>
          </a:p>
        </p:txBody>
      </p:sp>
      <p:sp>
        <p:nvSpPr>
          <p:cNvPr id="24" name="Rectangle 23"/>
          <p:cNvSpPr/>
          <p:nvPr/>
        </p:nvSpPr>
        <p:spPr>
          <a:xfrm>
            <a:off x="383898" y="942071"/>
            <a:ext cx="3727877" cy="901303"/>
          </a:xfrm>
          <a:prstGeom prst="rect">
            <a:avLst/>
          </a:prstGeom>
          <a:solidFill>
            <a:schemeClr val="bg1">
              <a:lumMod val="85000"/>
            </a:schemeClr>
          </a:solidFill>
          <a:ln>
            <a:solidFill>
              <a:srgbClr val="D2D2D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A3C"/>
                </a:solidFill>
                <a:latin typeface="Cambria" panose="02040503050406030204" pitchFamily="18" charset="0"/>
              </a:rPr>
              <a:t>Portfolio Risk Analysis: Weighted Beta</a:t>
            </a:r>
            <a:endParaRPr lang="en-US" sz="2400" dirty="0">
              <a:solidFill>
                <a:srgbClr val="436C3C"/>
              </a:solidFill>
              <a:latin typeface="Cambria" panose="02040503050406030204" pitchFamily="18" charset="0"/>
            </a:endParaRPr>
          </a:p>
        </p:txBody>
      </p:sp>
      <p:sp>
        <p:nvSpPr>
          <p:cNvPr id="25" name="Oval 22"/>
          <p:cNvSpPr/>
          <p:nvPr/>
        </p:nvSpPr>
        <p:spPr>
          <a:xfrm>
            <a:off x="405928" y="2407658"/>
            <a:ext cx="1500022" cy="1212783"/>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mbria" panose="02040503050406030204" pitchFamily="18" charset="0"/>
              </a:rPr>
              <a:t>SAP</a:t>
            </a:r>
            <a:endParaRPr lang="en-US" dirty="0">
              <a:solidFill>
                <a:schemeClr val="tx1"/>
              </a:solidFill>
              <a:latin typeface="Cambria" panose="02040503050406030204" pitchFamily="18" charset="0"/>
            </a:endParaRPr>
          </a:p>
          <a:p>
            <a:pPr algn="ctr"/>
            <a:r>
              <a:rPr lang="el-GR" sz="1400" i="1" dirty="0">
                <a:solidFill>
                  <a:schemeClr val="bg1"/>
                </a:solidFill>
                <a:latin typeface="Cambria" panose="02040503050406030204" pitchFamily="18" charset="0"/>
              </a:rPr>
              <a:t>β</a:t>
            </a:r>
            <a:r>
              <a:rPr lang="el-GR" sz="1400" i="1" dirty="0">
                <a:latin typeface="Cambria" panose="02040503050406030204" pitchFamily="18" charset="0"/>
              </a:rPr>
              <a:t> </a:t>
            </a:r>
            <a:r>
              <a:rPr lang="en-US" sz="1400" dirty="0">
                <a:solidFill>
                  <a:schemeClr val="bg1"/>
                </a:solidFill>
                <a:latin typeface="Cambria" panose="02040503050406030204" pitchFamily="18" charset="0"/>
              </a:rPr>
              <a:t> 0.87</a:t>
            </a:r>
          </a:p>
        </p:txBody>
      </p:sp>
      <p:sp>
        <p:nvSpPr>
          <p:cNvPr id="26" name="Oval 25"/>
          <p:cNvSpPr/>
          <p:nvPr/>
        </p:nvSpPr>
        <p:spPr>
          <a:xfrm>
            <a:off x="2496420" y="2407657"/>
            <a:ext cx="1500022" cy="1212783"/>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5A3C"/>
                </a:solidFill>
                <a:latin typeface="Cambria" panose="02040503050406030204" pitchFamily="18" charset="0"/>
              </a:rPr>
              <a:t>S&amp;P 500</a:t>
            </a:r>
            <a:endParaRPr lang="en-US" dirty="0">
              <a:solidFill>
                <a:schemeClr val="tx1"/>
              </a:solidFill>
              <a:latin typeface="Cambria" panose="02040503050406030204" pitchFamily="18" charset="0"/>
            </a:endParaRPr>
          </a:p>
          <a:p>
            <a:pPr algn="ctr"/>
            <a:r>
              <a:rPr lang="el-GR" sz="1400" i="1" dirty="0">
                <a:solidFill>
                  <a:srgbClr val="005A3C"/>
                </a:solidFill>
                <a:latin typeface="Cambria" panose="02040503050406030204" pitchFamily="18" charset="0"/>
              </a:rPr>
              <a:t>β </a:t>
            </a:r>
            <a:r>
              <a:rPr lang="en-US" sz="1400" dirty="0">
                <a:solidFill>
                  <a:srgbClr val="005A3C"/>
                </a:solidFill>
                <a:latin typeface="Cambria" panose="02040503050406030204" pitchFamily="18" charset="0"/>
              </a:rPr>
              <a:t>1.0</a:t>
            </a:r>
            <a:endParaRPr lang="en-US" sz="1400" dirty="0">
              <a:solidFill>
                <a:schemeClr val="tx1"/>
              </a:solidFill>
              <a:latin typeface="Cambria" panose="02040503050406030204" pitchFamily="18" charset="0"/>
            </a:endParaRPr>
          </a:p>
        </p:txBody>
      </p:sp>
      <p:sp>
        <p:nvSpPr>
          <p:cNvPr id="27" name="TextBox 28"/>
          <p:cNvSpPr txBox="1"/>
          <p:nvPr/>
        </p:nvSpPr>
        <p:spPr>
          <a:xfrm>
            <a:off x="1967037" y="2757289"/>
            <a:ext cx="561598" cy="369332"/>
          </a:xfrm>
          <a:prstGeom prst="rect">
            <a:avLst/>
          </a:prstGeom>
          <a:noFill/>
        </p:spPr>
        <p:txBody>
          <a:bodyPr wrap="square" rtlCol="0">
            <a:spAutoFit/>
          </a:bodyPr>
          <a:lstStyle/>
          <a:p>
            <a:r>
              <a:rPr lang="en-US" b="1" dirty="0">
                <a:latin typeface="Cambria" panose="02040503050406030204" pitchFamily="18" charset="0"/>
              </a:rPr>
              <a:t>VS.</a:t>
            </a:r>
          </a:p>
        </p:txBody>
      </p:sp>
      <p:graphicFrame>
        <p:nvGraphicFramePr>
          <p:cNvPr id="28" name="Diagram 17"/>
          <p:cNvGraphicFramePr/>
          <p:nvPr>
            <p:extLst/>
          </p:nvPr>
        </p:nvGraphicFramePr>
        <p:xfrm>
          <a:off x="601717" y="3713258"/>
          <a:ext cx="3510058" cy="2568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080362" y="6018689"/>
            <a:ext cx="6228664" cy="261610"/>
          </a:xfrm>
          <a:prstGeom prst="rect">
            <a:avLst/>
          </a:prstGeom>
          <a:noFill/>
        </p:spPr>
        <p:txBody>
          <a:bodyPr wrap="square" rtlCol="0">
            <a:spAutoFit/>
          </a:bodyPr>
          <a:lstStyle/>
          <a:p>
            <a:pPr algn="ctr"/>
            <a:r>
              <a:rPr lang="en-US" sz="1100" dirty="0"/>
              <a:t>Note: Used most relevant data if 3 year data was unavailable / not on the market for 3 years</a:t>
            </a:r>
          </a:p>
        </p:txBody>
      </p:sp>
      <p:graphicFrame>
        <p:nvGraphicFramePr>
          <p:cNvPr id="11" name="Chart 10">
            <a:extLst>
              <a:ext uri="{FF2B5EF4-FFF2-40B4-BE49-F238E27FC236}">
                <a16:creationId xmlns:a16="http://schemas.microsoft.com/office/drawing/2014/main" xmlns="" id="{8F77D981-C573-48BF-87ED-9CCC9D01FD00}"/>
              </a:ext>
            </a:extLst>
          </p:cNvPr>
          <p:cNvGraphicFramePr>
            <a:graphicFrameLocks/>
          </p:cNvGraphicFramePr>
          <p:nvPr>
            <p:extLst/>
          </p:nvPr>
        </p:nvGraphicFramePr>
        <p:xfrm>
          <a:off x="5080110" y="945167"/>
          <a:ext cx="6172339" cy="49111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24894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4625"/>
            <a:ext cx="508000" cy="228600"/>
          </a:xfrm>
        </p:spPr>
        <p:txBody>
          <a:bodyPr/>
          <a:lstStyle/>
          <a:p>
            <a:fld id="{C4C5411A-C02D-49EF-A313-6C2D6A9C6A32}" type="slidenum">
              <a:rPr lang="en-US" smtClean="0">
                <a:solidFill>
                  <a:prstClr val="black"/>
                </a:solidFill>
              </a:rPr>
              <a:pPr/>
              <a:t>57</a:t>
            </a:fld>
            <a:endParaRPr lang="en-US" dirty="0">
              <a:solidFill>
                <a:prstClr val="black"/>
              </a:solidFill>
            </a:endParaRPr>
          </a:p>
        </p:txBody>
      </p:sp>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Covariance Matrix  </a:t>
            </a:r>
            <a:endParaRPr lang="en-US" sz="3000" b="1" dirty="0">
              <a:solidFill>
                <a:srgbClr val="FF0000"/>
              </a:solidFill>
              <a:latin typeface="Cambria" panose="02040503050406030204" pitchFamily="18" charset="0"/>
              <a:ea typeface="+mj-ea"/>
              <a:cs typeface="+mj-cs"/>
            </a:endParaRPr>
          </a:p>
        </p:txBody>
      </p:sp>
      <p:graphicFrame>
        <p:nvGraphicFramePr>
          <p:cNvPr id="5" name="Object 4">
            <a:extLst>
              <a:ext uri="{FF2B5EF4-FFF2-40B4-BE49-F238E27FC236}">
                <a16:creationId xmlns:a16="http://schemas.microsoft.com/office/drawing/2014/main" xmlns="" id="{59153155-EA01-4988-A9F7-E67BFEDF0A1D}"/>
              </a:ext>
            </a:extLst>
          </p:cNvPr>
          <p:cNvGraphicFramePr>
            <a:graphicFrameLocks noChangeAspect="1"/>
          </p:cNvGraphicFramePr>
          <p:nvPr>
            <p:extLst>
              <p:ext uri="{D42A27DB-BD31-4B8C-83A1-F6EECF244321}">
                <p14:modId xmlns:p14="http://schemas.microsoft.com/office/powerpoint/2010/main" val="126600866"/>
              </p:ext>
            </p:extLst>
          </p:nvPr>
        </p:nvGraphicFramePr>
        <p:xfrm>
          <a:off x="265043" y="1060174"/>
          <a:ext cx="11701532" cy="5333227"/>
        </p:xfrm>
        <a:graphic>
          <a:graphicData uri="http://schemas.openxmlformats.org/presentationml/2006/ole">
            <mc:AlternateContent xmlns:mc="http://schemas.openxmlformats.org/markup-compatibility/2006">
              <mc:Choice xmlns:v="urn:schemas-microsoft-com:vml" Requires="v">
                <p:oleObj spid="_x0000_s2066" name="Worksheet" r:id="rId3" imgW="17687897" imgH="5162623" progId="Excel.Sheet.12">
                  <p:embed/>
                </p:oleObj>
              </mc:Choice>
              <mc:Fallback>
                <p:oleObj name="Worksheet" r:id="rId3" imgW="17687897" imgH="5162623" progId="Excel.Sheet.12">
                  <p:embed/>
                  <p:pic>
                    <p:nvPicPr>
                      <p:cNvPr id="0" name=""/>
                      <p:cNvPicPr/>
                      <p:nvPr/>
                    </p:nvPicPr>
                    <p:blipFill>
                      <a:blip r:embed="rId4"/>
                      <a:stretch>
                        <a:fillRect/>
                      </a:stretch>
                    </p:blipFill>
                    <p:spPr>
                      <a:xfrm>
                        <a:off x="265043" y="1060174"/>
                        <a:ext cx="11701532" cy="5333227"/>
                      </a:xfrm>
                      <a:prstGeom prst="rect">
                        <a:avLst/>
                      </a:prstGeom>
                    </p:spPr>
                  </p:pic>
                </p:oleObj>
              </mc:Fallback>
            </mc:AlternateContent>
          </a:graphicData>
        </a:graphic>
      </p:graphicFrame>
    </p:spTree>
    <p:extLst>
      <p:ext uri="{BB962C8B-B14F-4D97-AF65-F5344CB8AC3E}">
        <p14:creationId xmlns:p14="http://schemas.microsoft.com/office/powerpoint/2010/main" val="854334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34150"/>
            <a:ext cx="508000" cy="228600"/>
          </a:xfrm>
        </p:spPr>
        <p:txBody>
          <a:bodyPr/>
          <a:lstStyle/>
          <a:p>
            <a:fld id="{C4C5411A-C02D-49EF-A313-6C2D6A9C6A32}" type="slidenum">
              <a:rPr lang="en-US" smtClean="0">
                <a:solidFill>
                  <a:prstClr val="black"/>
                </a:solidFill>
              </a:rPr>
              <a:pPr/>
              <a:t>58</a:t>
            </a:fld>
            <a:endParaRPr lang="en-US" dirty="0">
              <a:solidFill>
                <a:prstClr val="black"/>
              </a:solidFill>
            </a:endParaRPr>
          </a:p>
        </p:txBody>
      </p:sp>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Correlation Matrix  </a:t>
            </a:r>
            <a:endParaRPr lang="en-US" sz="3000" b="1" dirty="0">
              <a:solidFill>
                <a:srgbClr val="FF0000"/>
              </a:solidFill>
              <a:latin typeface="Cambria" panose="02040503050406030204" pitchFamily="18" charset="0"/>
              <a:ea typeface="+mj-ea"/>
              <a:cs typeface="+mj-cs"/>
            </a:endParaRPr>
          </a:p>
        </p:txBody>
      </p:sp>
      <p:graphicFrame>
        <p:nvGraphicFramePr>
          <p:cNvPr id="2" name="Object 1">
            <a:extLst>
              <a:ext uri="{FF2B5EF4-FFF2-40B4-BE49-F238E27FC236}">
                <a16:creationId xmlns:a16="http://schemas.microsoft.com/office/drawing/2014/main" xmlns="" id="{89A826B7-061F-451D-9EF2-EFA63EE6701C}"/>
              </a:ext>
            </a:extLst>
          </p:cNvPr>
          <p:cNvGraphicFramePr>
            <a:graphicFrameLocks noChangeAspect="1"/>
          </p:cNvGraphicFramePr>
          <p:nvPr>
            <p:extLst>
              <p:ext uri="{D42A27DB-BD31-4B8C-83A1-F6EECF244321}">
                <p14:modId xmlns:p14="http://schemas.microsoft.com/office/powerpoint/2010/main" val="1911038325"/>
              </p:ext>
            </p:extLst>
          </p:nvPr>
        </p:nvGraphicFramePr>
        <p:xfrm>
          <a:off x="229703" y="1101035"/>
          <a:ext cx="11736872" cy="5193748"/>
        </p:xfrm>
        <a:graphic>
          <a:graphicData uri="http://schemas.openxmlformats.org/presentationml/2006/ole">
            <mc:AlternateContent xmlns:mc="http://schemas.openxmlformats.org/markup-compatibility/2006">
              <mc:Choice xmlns:v="urn:schemas-microsoft-com:vml" Requires="v">
                <p:oleObj spid="_x0000_s3091" name="Worksheet" r:id="rId3" imgW="22278984" imgH="5162623" progId="Excel.Sheet.12">
                  <p:embed/>
                </p:oleObj>
              </mc:Choice>
              <mc:Fallback>
                <p:oleObj name="Worksheet" r:id="rId3" imgW="22278984" imgH="5162623" progId="Excel.Sheet.12">
                  <p:embed/>
                  <p:pic>
                    <p:nvPicPr>
                      <p:cNvPr id="0" name=""/>
                      <p:cNvPicPr/>
                      <p:nvPr/>
                    </p:nvPicPr>
                    <p:blipFill>
                      <a:blip r:embed="rId4"/>
                      <a:stretch>
                        <a:fillRect/>
                      </a:stretch>
                    </p:blipFill>
                    <p:spPr>
                      <a:xfrm>
                        <a:off x="229703" y="1101035"/>
                        <a:ext cx="11736872" cy="5193748"/>
                      </a:xfrm>
                      <a:prstGeom prst="rect">
                        <a:avLst/>
                      </a:prstGeom>
                    </p:spPr>
                  </p:pic>
                </p:oleObj>
              </mc:Fallback>
            </mc:AlternateContent>
          </a:graphicData>
        </a:graphic>
      </p:graphicFrame>
    </p:spTree>
    <p:extLst>
      <p:ext uri="{BB962C8B-B14F-4D97-AF65-F5344CB8AC3E}">
        <p14:creationId xmlns:p14="http://schemas.microsoft.com/office/powerpoint/2010/main" val="1948006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24744" y="2891528"/>
            <a:ext cx="4248106" cy="750005"/>
          </a:xfrm>
        </p:spPr>
        <p:txBody>
          <a:bodyPr lIns="91440" tIns="45720" rIns="91440" bIns="45720" anchor="t"/>
          <a:lstStyle/>
          <a:p>
            <a:r>
              <a:rPr lang="en-US" sz="4500" dirty="0">
                <a:latin typeface="Cambria" charset="0"/>
                <a:ea typeface="Cambria" charset="0"/>
                <a:cs typeface="Cambria" charset="0"/>
              </a:rPr>
              <a:t>Performance</a:t>
            </a:r>
            <a:endParaRPr lang="en-US" sz="4267" dirty="0">
              <a:latin typeface="Calibri"/>
            </a:endParaRPr>
          </a:p>
        </p:txBody>
      </p:sp>
      <p:sp>
        <p:nvSpPr>
          <p:cNvPr id="6" name="Text Placeholder 5"/>
          <p:cNvSpPr>
            <a:spLocks noGrp="1"/>
          </p:cNvSpPr>
          <p:nvPr>
            <p:ph type="body" idx="1"/>
          </p:nvPr>
        </p:nvSpPr>
        <p:spPr>
          <a:xfrm>
            <a:off x="7124744" y="2505075"/>
            <a:ext cx="2019256" cy="550073"/>
          </a:xfrm>
        </p:spPr>
        <p:txBody>
          <a:bodyPr lIns="91440" tIns="45720" rIns="91440" bIns="45720" anchor="b"/>
          <a:lstStyle/>
          <a:p>
            <a:r>
              <a:rPr lang="en-US" sz="2500" dirty="0">
                <a:solidFill>
                  <a:srgbClr val="005A3C"/>
                </a:solidFill>
                <a:latin typeface="Cambria" charset="0"/>
                <a:ea typeface="Cambria" charset="0"/>
                <a:cs typeface="Cambria" charset="0"/>
              </a:rPr>
              <a:t>Fall 2017 </a:t>
            </a:r>
            <a:endParaRPr lang="en-US" dirty="0">
              <a:latin typeface="Calibri"/>
            </a:endParaRPr>
          </a:p>
        </p:txBody>
      </p:sp>
      <p:sp>
        <p:nvSpPr>
          <p:cNvPr id="7" name="Slide Number Placeholder 17"/>
          <p:cNvSpPr>
            <a:spLocks noGrp="1"/>
          </p:cNvSpPr>
          <p:nvPr>
            <p:ph type="sldNum" sz="quarter" idx="12"/>
          </p:nvPr>
        </p:nvSpPr>
        <p:spPr>
          <a:xfrm>
            <a:off x="11478491"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59</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477910173"/>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
          <p:cNvPicPr>
            <a:picLocks noChangeAspect="1"/>
          </p:cNvPicPr>
          <p:nvPr/>
        </p:nvPicPr>
        <p:blipFill>
          <a:blip r:embed="rId8"/>
          <a:stretch>
            <a:fillRect/>
          </a:stretch>
        </p:blipFill>
        <p:spPr>
          <a:xfrm>
            <a:off x="1104328" y="891933"/>
            <a:ext cx="4401693" cy="4749196"/>
          </a:xfrm>
          <a:prstGeom prst="rect">
            <a:avLst/>
          </a:prstGeom>
        </p:spPr>
      </p:pic>
    </p:spTree>
    <p:extLst>
      <p:ext uri="{BB962C8B-B14F-4D97-AF65-F5344CB8AC3E}">
        <p14:creationId xmlns:p14="http://schemas.microsoft.com/office/powerpoint/2010/main" val="1107935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7"/>
          <p:cNvSpPr>
            <a:spLocks noGrp="1"/>
          </p:cNvSpPr>
          <p:nvPr>
            <p:ph type="sldNum" sz="quarter" idx="12"/>
          </p:nvPr>
        </p:nvSpPr>
        <p:spPr>
          <a:xfrm>
            <a:off x="11480800" y="6400800"/>
            <a:ext cx="812800" cy="471171"/>
          </a:xfrm>
          <a:prstGeom prst="rect">
            <a:avLst/>
          </a:prstGeom>
        </p:spPr>
        <p:txBody>
          <a:bodyPr anchor="ctr" anchorCtr="0"/>
          <a:lstStyle/>
          <a:p>
            <a:fld id="{C4C5411A-C02D-49EF-A313-6C2D6A9C6A32}" type="slidenum">
              <a:rPr lang="en-US" smtClean="0">
                <a:solidFill>
                  <a:prstClr val="black"/>
                </a:solidFill>
                <a:latin typeface="Cambria" charset="0"/>
                <a:ea typeface="Cambria" charset="0"/>
                <a:cs typeface="Cambria" charset="0"/>
              </a:rPr>
              <a:pPr/>
              <a:t>6</a:t>
            </a:fld>
            <a:endParaRPr lang="en-US" dirty="0">
              <a:solidFill>
                <a:prstClr val="black"/>
              </a:solidFill>
            </a:endParaRPr>
          </a:p>
        </p:txBody>
      </p:sp>
      <p:graphicFrame>
        <p:nvGraphicFramePr>
          <p:cNvPr id="7" name="Diagram 1"/>
          <p:cNvGraphicFramePr/>
          <p:nvPr>
            <p:extLst>
              <p:ext uri="{D42A27DB-BD31-4B8C-83A1-F6EECF244321}">
                <p14:modId xmlns:p14="http://schemas.microsoft.com/office/powerpoint/2010/main" val="8983"/>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7131841" y="2478370"/>
            <a:ext cx="3800854" cy="1470942"/>
          </a:xfrm>
        </p:spPr>
        <p:txBody>
          <a:bodyPr/>
          <a:lstStyle/>
          <a:p>
            <a:r>
              <a:rPr lang="en-US" sz="4500">
                <a:latin typeface="Cambria" charset="0"/>
                <a:ea typeface="Cambria" charset="0"/>
                <a:cs typeface="Cambria" charset="0"/>
              </a:rPr>
              <a:t>Economic Conditions</a:t>
            </a:r>
            <a:endParaRPr lang="en-US" sz="4267" dirty="0">
              <a:latin typeface="Calibri"/>
            </a:endParaRPr>
          </a:p>
        </p:txBody>
      </p:sp>
      <p:sp>
        <p:nvSpPr>
          <p:cNvPr id="6" name="Text Placeholder 5"/>
          <p:cNvSpPr>
            <a:spLocks noGrp="1"/>
          </p:cNvSpPr>
          <p:nvPr>
            <p:ph type="body" idx="1"/>
          </p:nvPr>
        </p:nvSpPr>
        <p:spPr>
          <a:xfrm>
            <a:off x="7131841" y="2251318"/>
            <a:ext cx="2058412" cy="454103"/>
          </a:xfrm>
        </p:spPr>
        <p:txBody>
          <a:bodyPr/>
          <a:lstStyle/>
          <a:p>
            <a:r>
              <a:rPr lang="en-US" sz="2500" dirty="0">
                <a:solidFill>
                  <a:srgbClr val="005A3C"/>
                </a:solidFill>
                <a:latin typeface="Cambria" charset="0"/>
                <a:ea typeface="Cambria" charset="0"/>
                <a:cs typeface="Cambria" charset="0"/>
              </a:rPr>
              <a:t>Fall 2017</a:t>
            </a:r>
            <a:endParaRPr lang="en-US" dirty="0">
              <a:latin typeface="Calibri"/>
            </a:endParaRPr>
          </a:p>
        </p:txBody>
      </p:sp>
      <p:pic>
        <p:nvPicPr>
          <p:cNvPr id="12" name="Picture 2" descr="http://www.loyolagreyhounds.com/graphics/LoyolaMD_Ath_BlockL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303" y="840377"/>
            <a:ext cx="4402096" cy="47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1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96050"/>
            <a:ext cx="508000" cy="228600"/>
          </a:xfrm>
        </p:spPr>
        <p:txBody>
          <a:bodyPr/>
          <a:lstStyle/>
          <a:p>
            <a:fld id="{C4C5411A-C02D-49EF-A313-6C2D6A9C6A32}" type="slidenum">
              <a:rPr lang="en-US" smtClean="0">
                <a:solidFill>
                  <a:prstClr val="black"/>
                </a:solidFill>
              </a:rPr>
              <a:pPr/>
              <a:t>60</a:t>
            </a:fld>
            <a:endParaRPr lang="en-US" dirty="0">
              <a:solidFill>
                <a:prstClr val="black"/>
              </a:solidFill>
            </a:endParaRPr>
          </a:p>
        </p:txBody>
      </p:sp>
      <p:sp>
        <p:nvSpPr>
          <p:cNvPr id="5" name="TextBox 4"/>
          <p:cNvSpPr txBox="1"/>
          <p:nvPr/>
        </p:nvSpPr>
        <p:spPr>
          <a:xfrm>
            <a:off x="658189" y="3821885"/>
            <a:ext cx="4267204" cy="297454"/>
          </a:xfrm>
          <a:prstGeom prst="rect">
            <a:avLst/>
          </a:prstGeom>
          <a:noFill/>
        </p:spPr>
        <p:txBody>
          <a:bodyPr wrap="square" rtlCol="0">
            <a:spAutoFit/>
          </a:bodyPr>
          <a:lstStyle/>
          <a:p>
            <a:pPr lvl="0"/>
            <a:r>
              <a:rPr lang="en-US" sz="1333" dirty="0">
                <a:latin typeface="Cambria" panose="02040503050406030204" pitchFamily="18" charset="0"/>
              </a:rPr>
              <a:t>Performance as of: (09/21/2017) – (12/9/2017)</a:t>
            </a:r>
            <a:endParaRPr lang="en-US" sz="1333" dirty="0"/>
          </a:p>
        </p:txBody>
      </p:sp>
      <p:sp>
        <p:nvSpPr>
          <p:cNvPr id="6" name="Title 10"/>
          <p:cNvSpPr txBox="1">
            <a:spLocks/>
          </p:cNvSpPr>
          <p:nvPr/>
        </p:nvSpPr>
        <p:spPr bwMode="auto">
          <a:xfrm>
            <a:off x="658191" y="4140077"/>
            <a:ext cx="4267203" cy="609600"/>
          </a:xfrm>
          <a:prstGeom prst="rect">
            <a:avLst/>
          </a:prstGeom>
          <a:solidFill>
            <a:srgbClr val="005A3C"/>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spcBef>
                <a:spcPct val="0"/>
              </a:spcBef>
              <a:buNone/>
              <a:defRPr sz="26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dirty="0">
                <a:solidFill>
                  <a:schemeClr val="bg1"/>
                </a:solidFill>
                <a:latin typeface="Cambria" panose="02040503050406030204" pitchFamily="18" charset="0"/>
                <a:ea typeface="+mj-ea"/>
                <a:cs typeface="+mj-cs"/>
              </a:rPr>
              <a:t>Performance Difference</a:t>
            </a:r>
            <a:endParaRPr lang="en-US" sz="2000" dirty="0">
              <a:solidFill>
                <a:schemeClr val="bg1"/>
              </a:solidFill>
              <a:latin typeface="Cambria" panose="02040503050406030204" pitchFamily="18" charset="0"/>
            </a:endParaRPr>
          </a:p>
        </p:txBody>
      </p:sp>
      <p:sp>
        <p:nvSpPr>
          <p:cNvPr id="7" name="TextBox 6"/>
          <p:cNvSpPr txBox="1"/>
          <p:nvPr/>
        </p:nvSpPr>
        <p:spPr>
          <a:xfrm>
            <a:off x="658190" y="4749677"/>
            <a:ext cx="4267204" cy="1077218"/>
          </a:xfrm>
          <a:prstGeom prst="rect">
            <a:avLst/>
          </a:prstGeom>
          <a:noFill/>
        </p:spPr>
        <p:txBody>
          <a:bodyPr wrap="square" rtlCol="0">
            <a:spAutoFit/>
          </a:bodyPr>
          <a:lstStyle/>
          <a:p>
            <a:pPr marL="228594" indent="-228594">
              <a:buFont typeface="Arial" panose="020B0604020202020204" pitchFamily="34" charset="0"/>
              <a:buChar char="•"/>
            </a:pPr>
            <a:r>
              <a:rPr lang="en-US" sz="1600" dirty="0">
                <a:latin typeface="Cambria" panose="02040503050406030204" pitchFamily="18" charset="0"/>
              </a:rPr>
              <a:t>The bottom graph depicts the performance difference relative to the benchmark. Our portfolio closely followed the S&amp;P 500 throughout the semester. </a:t>
            </a:r>
          </a:p>
        </p:txBody>
      </p:sp>
      <p:graphicFrame>
        <p:nvGraphicFramePr>
          <p:cNvPr id="8" name="Diagram 2"/>
          <p:cNvGraphicFramePr/>
          <p:nvPr>
            <p:extLst>
              <p:ext uri="{D42A27DB-BD31-4B8C-83A1-F6EECF244321}">
                <p14:modId xmlns:p14="http://schemas.microsoft.com/office/powerpoint/2010/main" val="1016925134"/>
              </p:ext>
            </p:extLst>
          </p:nvPr>
        </p:nvGraphicFramePr>
        <p:xfrm>
          <a:off x="914951" y="1282285"/>
          <a:ext cx="3518504" cy="2703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7"/>
          <p:cNvSpPr txBox="1">
            <a:spLocks/>
          </p:cNvSpPr>
          <p:nvPr/>
        </p:nvSpPr>
        <p:spPr bwMode="auto">
          <a:xfrm>
            <a:off x="914951" y="464599"/>
            <a:ext cx="9956800" cy="740664"/>
          </a:xfrm>
          <a:prstGeom prst="rect">
            <a:avLst/>
          </a:prstGeom>
        </p:spPr>
        <p:txBody>
          <a:bodyPr lIns="121917" tIns="60959" rIns="121917" bIns="60959">
            <a:noAutofit/>
          </a:bodyPr>
          <a:lstStyle/>
          <a:p>
            <a:pPr defTabSz="1219140">
              <a:spcBef>
                <a:spcPct val="0"/>
              </a:spcBef>
              <a:defRPr/>
            </a:pPr>
            <a:r>
              <a:rPr lang="en-US" sz="3000" b="1" dirty="0">
                <a:latin typeface="Cambria" panose="02040503050406030204" pitchFamily="18" charset="0"/>
                <a:ea typeface="+mj-ea"/>
                <a:cs typeface="+mj-cs"/>
              </a:rPr>
              <a:t>Portfolio Performance Spring Semester 2017</a:t>
            </a:r>
            <a:endParaRPr lang="en-US" sz="3000" b="1" dirty="0">
              <a:solidFill>
                <a:srgbClr val="FF0000"/>
              </a:solidFill>
              <a:latin typeface="Cambria" panose="02040503050406030204" pitchFamily="18" charset="0"/>
              <a:ea typeface="+mj-ea"/>
              <a:cs typeface="+mj-cs"/>
            </a:endParaRPr>
          </a:p>
        </p:txBody>
      </p:sp>
      <p:graphicFrame>
        <p:nvGraphicFramePr>
          <p:cNvPr id="10" name="Chart 9">
            <a:extLst>
              <a:ext uri="{FF2B5EF4-FFF2-40B4-BE49-F238E27FC236}">
                <a16:creationId xmlns:a16="http://schemas.microsoft.com/office/drawing/2014/main" xmlns="" id="{D1EB1BA9-678A-4633-AFB0-C93FD55C3246}"/>
              </a:ext>
            </a:extLst>
          </p:cNvPr>
          <p:cNvGraphicFramePr>
            <a:graphicFrameLocks/>
          </p:cNvGraphicFramePr>
          <p:nvPr>
            <p:extLst>
              <p:ext uri="{D42A27DB-BD31-4B8C-83A1-F6EECF244321}">
                <p14:modId xmlns:p14="http://schemas.microsoft.com/office/powerpoint/2010/main" val="15722047"/>
              </p:ext>
            </p:extLst>
          </p:nvPr>
        </p:nvGraphicFramePr>
        <p:xfrm>
          <a:off x="5254440" y="1934816"/>
          <a:ext cx="6683559" cy="397565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796407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9845" y="6508191"/>
            <a:ext cx="5080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C5411A-C02D-49EF-A313-6C2D6A9C6A32}" type="slidenum">
              <a:rPr kumimoji="0" lang="en-US" sz="1067"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Title 7"/>
          <p:cNvSpPr txBox="1">
            <a:spLocks/>
          </p:cNvSpPr>
          <p:nvPr/>
        </p:nvSpPr>
        <p:spPr bwMode="auto">
          <a:xfrm>
            <a:off x="1141185" y="538167"/>
            <a:ext cx="9956800" cy="740664"/>
          </a:xfrm>
          <a:prstGeom prst="rect">
            <a:avLst/>
          </a:prstGeom>
        </p:spPr>
        <p:txBody>
          <a:bodyPr lIns="121917" tIns="60959" rIns="121917" bIns="60959">
            <a:noAutofit/>
          </a:body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Portfolio Allocation</a:t>
            </a:r>
            <a:endParaRPr kumimoji="0" lang="en-US" sz="3467"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aphicFrame>
        <p:nvGraphicFramePr>
          <p:cNvPr id="35" name="Chart 1"/>
          <p:cNvGraphicFramePr/>
          <p:nvPr>
            <p:extLst/>
          </p:nvPr>
        </p:nvGraphicFramePr>
        <p:xfrm>
          <a:off x="4190167" y="1055549"/>
          <a:ext cx="4048125" cy="3376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Chart 35">
            <a:extLst>
              <a:ext uri="{FF2B5EF4-FFF2-40B4-BE49-F238E27FC236}">
                <a16:creationId xmlns:a16="http://schemas.microsoft.com/office/drawing/2014/main" xmlns="" id="{39EE7019-7222-401C-B3B5-492C491A7684}"/>
              </a:ext>
            </a:extLst>
          </p:cNvPr>
          <p:cNvGraphicFramePr>
            <a:graphicFrameLocks/>
          </p:cNvGraphicFramePr>
          <p:nvPr>
            <p:extLst/>
          </p:nvPr>
        </p:nvGraphicFramePr>
        <p:xfrm>
          <a:off x="522514" y="646339"/>
          <a:ext cx="10812236" cy="5861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xmlns="" id="{8EDFCCB0-4103-4C9C-96CA-7905206C179C}"/>
              </a:ext>
            </a:extLst>
          </p:cNvPr>
          <p:cNvGraphicFramePr>
            <a:graphicFrameLocks/>
          </p:cNvGraphicFramePr>
          <p:nvPr>
            <p:extLst/>
          </p:nvPr>
        </p:nvGraphicFramePr>
        <p:xfrm>
          <a:off x="857250" y="908499"/>
          <a:ext cx="10937330" cy="5599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8854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68100" y="6524625"/>
            <a:ext cx="50800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C5411A-C02D-49EF-A313-6C2D6A9C6A32}" type="slidenum">
              <a:rPr kumimoji="0" lang="en-US" sz="1067"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itle 7"/>
          <p:cNvSpPr txBox="1">
            <a:spLocks/>
          </p:cNvSpPr>
          <p:nvPr/>
        </p:nvSpPr>
        <p:spPr bwMode="auto">
          <a:xfrm>
            <a:off x="955152" y="496652"/>
            <a:ext cx="9956800" cy="740664"/>
          </a:xfrm>
          <a:prstGeom prst="rect">
            <a:avLst/>
          </a:prstGeom>
        </p:spPr>
        <p:txBody>
          <a:bodyPr lIns="121917" tIns="60959" rIns="121917" bIns="60959">
            <a:noAutofit/>
          </a:body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Portfolio Allocation </a:t>
            </a:r>
            <a:endParaRPr kumimoji="0" lang="en-US" sz="3467"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
        <p:nvSpPr>
          <p:cNvPr id="6" name="Rectangle 2"/>
          <p:cNvSpPr/>
          <p:nvPr/>
        </p:nvSpPr>
        <p:spPr>
          <a:xfrm>
            <a:off x="3478217" y="1164459"/>
            <a:ext cx="4910667" cy="455083"/>
          </a:xfrm>
          <a:prstGeom prst="rect">
            <a:avLst/>
          </a:prstGeom>
          <a:solidFill>
            <a:srgbClr val="005A3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457178" marR="0" lvl="0" indent="-457178" algn="ctr" defTabSz="1219140" rtl="0" eaLnBrk="1" fontAlgn="auto" latinLnBrk="0" hangingPunct="1">
              <a:lnSpc>
                <a:spcPct val="100000"/>
              </a:lnSpc>
              <a:spcBef>
                <a:spcPct val="2000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rPr>
              <a:t>PORTFOLIO WEIGHTS</a:t>
            </a:r>
          </a:p>
        </p:txBody>
      </p:sp>
      <p:graphicFrame>
        <p:nvGraphicFramePr>
          <p:cNvPr id="9" name="Chart 8">
            <a:extLst>
              <a:ext uri="{FF2B5EF4-FFF2-40B4-BE49-F238E27FC236}">
                <a16:creationId xmlns:a16="http://schemas.microsoft.com/office/drawing/2014/main" xmlns="" id="{9837DD9B-2E05-4DCB-97EE-1442F342753F}"/>
              </a:ext>
            </a:extLst>
          </p:cNvPr>
          <p:cNvGraphicFramePr>
            <a:graphicFrameLocks/>
          </p:cNvGraphicFramePr>
          <p:nvPr>
            <p:extLst/>
          </p:nvPr>
        </p:nvGraphicFramePr>
        <p:xfrm>
          <a:off x="215901" y="667657"/>
          <a:ext cx="6359070" cy="58569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xmlns="" id="{7BC83CF7-B8EF-463F-9013-2EDDF1B76319}"/>
              </a:ext>
            </a:extLst>
          </p:cNvPr>
          <p:cNvGraphicFramePr>
            <a:graphicFrameLocks/>
          </p:cNvGraphicFramePr>
          <p:nvPr>
            <p:extLst/>
          </p:nvPr>
        </p:nvGraphicFramePr>
        <p:xfrm>
          <a:off x="6299200" y="1408321"/>
          <a:ext cx="5892800" cy="49530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681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625" y="6528284"/>
            <a:ext cx="508000" cy="228600"/>
          </a:xfrm>
        </p:spPr>
        <p:txBody>
          <a:bodyPr/>
          <a:lstStyle/>
          <a:p>
            <a:fld id="{C4C5411A-C02D-49EF-A313-6C2D6A9C6A32}" type="slidenum">
              <a:rPr lang="en-US" smtClean="0">
                <a:solidFill>
                  <a:prstClr val="black"/>
                </a:solidFill>
              </a:rPr>
              <a:pPr/>
              <a:t>63</a:t>
            </a:fld>
            <a:endParaRPr lang="en-US" dirty="0">
              <a:solidFill>
                <a:prstClr val="black"/>
              </a:solidFill>
            </a:endParaRPr>
          </a:p>
        </p:txBody>
      </p:sp>
      <p:sp>
        <p:nvSpPr>
          <p:cNvPr id="3" name="Text Placeholder 7"/>
          <p:cNvSpPr txBox="1">
            <a:spLocks/>
          </p:cNvSpPr>
          <p:nvPr/>
        </p:nvSpPr>
        <p:spPr>
          <a:xfrm>
            <a:off x="5053568" y="1676022"/>
            <a:ext cx="1727328" cy="335548"/>
          </a:xfrm>
          <a:prstGeom prst="rect">
            <a:avLst/>
          </a:prstGeom>
        </p:spPr>
        <p:txBody>
          <a:bodyPr lIns="121917" tIns="60959" rIns="121917" bIns="60959"/>
          <a:lstStyle/>
          <a:p>
            <a:pPr marL="457178" indent="-457178" defTabSz="1219140">
              <a:spcBef>
                <a:spcPct val="20000"/>
              </a:spcBef>
              <a:defRPr/>
            </a:pPr>
            <a:r>
              <a:rPr lang="en-US" sz="1067" dirty="0">
                <a:solidFill>
                  <a:prstClr val="black"/>
                </a:solidFill>
                <a:latin typeface="Cambria" charset="0"/>
                <a:ea typeface="Cambria" charset="0"/>
                <a:cs typeface="Cambria" charset="0"/>
              </a:rPr>
              <a:t>As of December 9</a:t>
            </a:r>
            <a:r>
              <a:rPr lang="en-US" sz="1067" baseline="30000" dirty="0">
                <a:solidFill>
                  <a:prstClr val="black"/>
                </a:solidFill>
                <a:latin typeface="Cambria" charset="0"/>
                <a:ea typeface="Cambria" charset="0"/>
                <a:cs typeface="Cambria" charset="0"/>
              </a:rPr>
              <a:t>th</a:t>
            </a:r>
            <a:r>
              <a:rPr lang="en-US" sz="1067" dirty="0">
                <a:solidFill>
                  <a:prstClr val="black"/>
                </a:solidFill>
                <a:latin typeface="Cambria" charset="0"/>
                <a:ea typeface="Cambria" charset="0"/>
                <a:cs typeface="Cambria" charset="0"/>
              </a:rPr>
              <a:t>, 2017</a:t>
            </a:r>
            <a:endParaRPr lang="en-US" sz="1067" dirty="0">
              <a:solidFill>
                <a:prstClr val="black"/>
              </a:solidFill>
              <a:latin typeface="Calibri" panose="020F0502020204030204"/>
            </a:endParaRPr>
          </a:p>
        </p:txBody>
      </p:sp>
      <p:sp>
        <p:nvSpPr>
          <p:cNvPr id="5" name="Rectangle 2"/>
          <p:cNvSpPr/>
          <p:nvPr/>
        </p:nvSpPr>
        <p:spPr>
          <a:xfrm>
            <a:off x="3910632" y="1220773"/>
            <a:ext cx="4013200" cy="455249"/>
          </a:xfrm>
          <a:prstGeom prst="rect">
            <a:avLst/>
          </a:prstGeom>
          <a:solidFill>
            <a:srgbClr val="005A3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457178" marR="0" lvl="0" indent="-457178" algn="ctr" defTabSz="1219140" eaLnBrk="1" fontAlgn="auto" latinLnBrk="0" hangingPunct="1">
              <a:lnSpc>
                <a:spcPct val="100000"/>
              </a:lnSpc>
              <a:spcBef>
                <a:spcPct val="2000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rPr>
              <a:t>SAP</a:t>
            </a:r>
            <a:r>
              <a:rPr kumimoji="0" lang="en-US" sz="2133" b="1" i="0" u="none" strike="noStrike" kern="0" cap="none" spc="0" normalizeH="0" baseline="0" noProof="0">
                <a:ln>
                  <a:noFill/>
                </a:ln>
                <a:solidFill>
                  <a:prstClr val="white"/>
                </a:solidFill>
                <a:effectLst/>
                <a:uLnTx/>
                <a:uFillTx/>
                <a:latin typeface="Cambria" charset="0"/>
                <a:ea typeface="Cambria" charset="0"/>
                <a:cs typeface="Cambria" charset="0"/>
              </a:rPr>
              <a:t> vs. S&amp;P 500</a:t>
            </a:r>
            <a:endParaRPr kumimoji="0" lang="en-US" sz="2133" b="1" i="0" u="none" strike="noStrike" kern="0" cap="none" spc="0" normalizeH="0" baseline="0" noProof="0" dirty="0">
              <a:ln>
                <a:noFill/>
              </a:ln>
              <a:solidFill>
                <a:prstClr val="white"/>
              </a:solidFill>
              <a:effectLst/>
              <a:uLnTx/>
              <a:uFillTx/>
              <a:latin typeface="Cambria" charset="0"/>
              <a:ea typeface="Cambria" charset="0"/>
              <a:cs typeface="Cambria" charset="0"/>
            </a:endParaRPr>
          </a:p>
        </p:txBody>
      </p:sp>
      <p:sp>
        <p:nvSpPr>
          <p:cNvPr id="6" name="Title 7"/>
          <p:cNvSpPr txBox="1">
            <a:spLocks/>
          </p:cNvSpPr>
          <p:nvPr/>
        </p:nvSpPr>
        <p:spPr bwMode="auto">
          <a:xfrm>
            <a:off x="938833" y="539837"/>
            <a:ext cx="9956800" cy="740664"/>
          </a:xfrm>
          <a:prstGeom prst="rect">
            <a:avLst/>
          </a:prstGeom>
        </p:spPr>
        <p:txBody>
          <a:bodyPr lIns="121917" tIns="60959" rIns="121917" bIns="60959">
            <a:noAutofit/>
          </a:bodyPr>
          <a:lstStyle/>
          <a:p>
            <a:pPr algn="ctr" defTabSz="1219140">
              <a:spcBef>
                <a:spcPct val="0"/>
              </a:spcBef>
              <a:defRPr/>
            </a:pPr>
            <a:r>
              <a:rPr lang="en-US" sz="3000" b="1" dirty="0">
                <a:solidFill>
                  <a:prstClr val="black"/>
                </a:solidFill>
                <a:latin typeface="Cambria" panose="02040503050406030204" pitchFamily="18" charset="0"/>
              </a:rPr>
              <a:t>Sector Allocation</a:t>
            </a:r>
            <a:endParaRPr lang="en-US" sz="3467" dirty="0">
              <a:solidFill>
                <a:srgbClr val="FF0000"/>
              </a:solidFill>
              <a:latin typeface="Cambria" panose="02040503050406030204" pitchFamily="18" charset="0"/>
            </a:endParaRPr>
          </a:p>
        </p:txBody>
      </p:sp>
      <p:graphicFrame>
        <p:nvGraphicFramePr>
          <p:cNvPr id="8" name="Chart 7">
            <a:extLst>
              <a:ext uri="{FF2B5EF4-FFF2-40B4-BE49-F238E27FC236}">
                <a16:creationId xmlns:a16="http://schemas.microsoft.com/office/drawing/2014/main" xmlns="" id="{887503B2-77A6-493A-AA76-BA74BDAF212B}"/>
              </a:ext>
            </a:extLst>
          </p:cNvPr>
          <p:cNvGraphicFramePr>
            <a:graphicFrameLocks/>
          </p:cNvGraphicFramePr>
          <p:nvPr>
            <p:extLst>
              <p:ext uri="{D42A27DB-BD31-4B8C-83A1-F6EECF244321}">
                <p14:modId xmlns:p14="http://schemas.microsoft.com/office/powerpoint/2010/main" val="2530036611"/>
              </p:ext>
            </p:extLst>
          </p:nvPr>
        </p:nvGraphicFramePr>
        <p:xfrm>
          <a:off x="1324594" y="1843796"/>
          <a:ext cx="9144623" cy="4474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5108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05575"/>
            <a:ext cx="508000" cy="228600"/>
          </a:xfrm>
        </p:spPr>
        <p:txBody>
          <a:bodyPr/>
          <a:lstStyle/>
          <a:p>
            <a:fld id="{C4C5411A-C02D-49EF-A313-6C2D6A9C6A32}" type="slidenum">
              <a:rPr lang="en-US" smtClean="0">
                <a:solidFill>
                  <a:prstClr val="black"/>
                </a:solidFill>
              </a:rPr>
              <a:pPr/>
              <a:t>64</a:t>
            </a:fld>
            <a:endParaRPr lang="en-US" dirty="0">
              <a:solidFill>
                <a:prstClr val="black"/>
              </a:solidFill>
            </a:endParaRPr>
          </a:p>
        </p:txBody>
      </p:sp>
      <p:sp>
        <p:nvSpPr>
          <p:cNvPr id="3" name="Shape 225"/>
          <p:cNvSpPr txBox="1"/>
          <p:nvPr/>
        </p:nvSpPr>
        <p:spPr>
          <a:xfrm>
            <a:off x="914401" y="685801"/>
            <a:ext cx="9956799" cy="740663"/>
          </a:xfrm>
          <a:prstGeom prst="rect">
            <a:avLst/>
          </a:prstGeom>
          <a:noFill/>
          <a:ln>
            <a:noFill/>
          </a:ln>
        </p:spPr>
        <p:txBody>
          <a:bodyPr lIns="121900" tIns="60967" rIns="121900" bIns="60967" anchor="t" anchorCtr="0">
            <a:noAutofit/>
          </a:bodyPr>
          <a:lstStyle/>
          <a:p>
            <a:pPr algn="ctr">
              <a:buSzPct val="25000"/>
            </a:pPr>
            <a:r>
              <a:rPr lang="en" sz="3000" b="1" dirty="0">
                <a:solidFill>
                  <a:schemeClr val="dk1"/>
                </a:solidFill>
                <a:latin typeface="Cambria"/>
                <a:ea typeface="Cambria"/>
                <a:cs typeface="Cambria"/>
                <a:sym typeface="Cambria"/>
              </a:rPr>
              <a:t>Performance Attribution</a:t>
            </a:r>
          </a:p>
        </p:txBody>
      </p:sp>
      <p:sp>
        <p:nvSpPr>
          <p:cNvPr id="5" name="Shape 226"/>
          <p:cNvSpPr txBox="1"/>
          <p:nvPr/>
        </p:nvSpPr>
        <p:spPr>
          <a:xfrm>
            <a:off x="938832" y="1295400"/>
            <a:ext cx="4165600" cy="228600"/>
          </a:xfrm>
          <a:prstGeom prst="rect">
            <a:avLst/>
          </a:prstGeom>
          <a:noFill/>
          <a:ln>
            <a:noFill/>
          </a:ln>
        </p:spPr>
        <p:txBody>
          <a:bodyPr lIns="121900" tIns="60967" rIns="121900" bIns="60967" anchor="t" anchorCtr="0">
            <a:noAutofit/>
          </a:bodyPr>
          <a:lstStyle/>
          <a:p>
            <a:pPr marL="457189" indent="-457189">
              <a:buSzPct val="25000"/>
            </a:pPr>
            <a:r>
              <a:rPr lang="en-US" sz="1067" dirty="0">
                <a:solidFill>
                  <a:schemeClr val="dk1"/>
                </a:solidFill>
                <a:latin typeface="Cambria"/>
                <a:ea typeface="Cambria"/>
                <a:cs typeface="Cambria"/>
                <a:sym typeface="Cambria"/>
              </a:rPr>
              <a:t>As of December 6</a:t>
            </a:r>
            <a:r>
              <a:rPr lang="en-US" sz="1067" baseline="30000" dirty="0">
                <a:solidFill>
                  <a:schemeClr val="dk1"/>
                </a:solidFill>
                <a:latin typeface="Cambria"/>
                <a:ea typeface="Cambria"/>
                <a:cs typeface="Cambria"/>
                <a:sym typeface="Cambria"/>
              </a:rPr>
              <a:t>th</a:t>
            </a:r>
            <a:r>
              <a:rPr lang="en-US" sz="1067" dirty="0">
                <a:solidFill>
                  <a:schemeClr val="dk1"/>
                </a:solidFill>
                <a:latin typeface="Cambria"/>
                <a:ea typeface="Cambria"/>
                <a:cs typeface="Cambria"/>
                <a:sym typeface="Cambria"/>
              </a:rPr>
              <a:t>, 2017 </a:t>
            </a:r>
            <a:endParaRPr lang="en" sz="1067" dirty="0">
              <a:solidFill>
                <a:schemeClr val="dk1"/>
              </a:solidFill>
              <a:latin typeface="Cambria"/>
              <a:ea typeface="Cambria"/>
              <a:cs typeface="Cambria"/>
              <a:sym typeface="Cambria"/>
            </a:endParaRPr>
          </a:p>
        </p:txBody>
      </p:sp>
      <p:grpSp>
        <p:nvGrpSpPr>
          <p:cNvPr id="6" name="Shape 227"/>
          <p:cNvGrpSpPr/>
          <p:nvPr/>
        </p:nvGrpSpPr>
        <p:grpSpPr>
          <a:xfrm>
            <a:off x="1254445" y="2618041"/>
            <a:ext cx="4009260" cy="3462527"/>
            <a:chOff x="60428" y="0"/>
            <a:chExt cx="4009261" cy="3462527"/>
          </a:xfrm>
        </p:grpSpPr>
        <p:sp>
          <p:nvSpPr>
            <p:cNvPr id="7" name="Shape 228"/>
            <p:cNvSpPr/>
            <p:nvPr/>
          </p:nvSpPr>
          <p:spPr>
            <a:xfrm>
              <a:off x="60428" y="0"/>
              <a:ext cx="3462527" cy="3462527"/>
            </a:xfrm>
            <a:prstGeom prst="triangle">
              <a:avLst>
                <a:gd name="adj" fmla="val 50000"/>
              </a:avLst>
            </a:prstGeom>
            <a:solidFill>
              <a:srgbClr val="005A3C">
                <a:alpha val="85882"/>
              </a:srgbClr>
            </a:solidFill>
            <a:ln w="19050" cap="flat" cmpd="sng">
              <a:solidFill>
                <a:schemeClr val="lt1"/>
              </a:solidFill>
              <a:prstDash val="solid"/>
              <a:miter/>
              <a:headEnd type="none" w="med" len="med"/>
              <a:tailEnd type="none" w="med" len="med"/>
            </a:ln>
          </p:spPr>
          <p:txBody>
            <a:bodyPr lIns="91433" tIns="91433" rIns="91433" bIns="91433" anchor="ctr" anchorCtr="0">
              <a:noAutofit/>
            </a:bodyPr>
            <a:lstStyle/>
            <a:p>
              <a:endParaRPr sz="2400"/>
            </a:p>
          </p:txBody>
        </p:sp>
        <p:sp>
          <p:nvSpPr>
            <p:cNvPr id="8" name="Shape 229"/>
            <p:cNvSpPr/>
            <p:nvPr/>
          </p:nvSpPr>
          <p:spPr>
            <a:xfrm>
              <a:off x="1819046" y="34658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9" name="Shape 230"/>
            <p:cNvSpPr txBox="1"/>
            <p:nvPr/>
          </p:nvSpPr>
          <p:spPr>
            <a:xfrm>
              <a:off x="1843078" y="37062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USG</a:t>
              </a:r>
              <a:r>
                <a:rPr lang="en" sz="1067" dirty="0">
                  <a:solidFill>
                    <a:schemeClr val="dk1"/>
                  </a:solidFill>
                  <a:latin typeface="Cambria"/>
                  <a:ea typeface="Cambria"/>
                  <a:cs typeface="Cambria"/>
                  <a:sym typeface="Cambria"/>
                </a:rPr>
                <a:t> | </a:t>
              </a:r>
              <a:r>
                <a:rPr lang="en-US" sz="1067" dirty="0">
                  <a:solidFill>
                    <a:schemeClr val="dk1"/>
                  </a:solidFill>
                  <a:latin typeface="Cambria"/>
                  <a:ea typeface="Cambria"/>
                  <a:cs typeface="Cambria"/>
                  <a:sym typeface="Cambria"/>
                </a:rPr>
                <a:t>USG Corporation</a:t>
              </a:r>
              <a:endParaRPr lang="en" sz="1067" dirty="0">
                <a:solidFill>
                  <a:schemeClr val="dk1"/>
                </a:solidFill>
                <a:latin typeface="Cambria"/>
                <a:ea typeface="Cambria"/>
                <a:cs typeface="Cambria"/>
                <a:sym typeface="Cambria"/>
              </a:endParaRPr>
            </a:p>
          </p:txBody>
        </p:sp>
        <p:sp>
          <p:nvSpPr>
            <p:cNvPr id="10" name="Shape 231"/>
            <p:cNvSpPr/>
            <p:nvPr/>
          </p:nvSpPr>
          <p:spPr>
            <a:xfrm>
              <a:off x="1819046" y="90045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1" name="Shape 232"/>
            <p:cNvSpPr txBox="1"/>
            <p:nvPr/>
          </p:nvSpPr>
          <p:spPr>
            <a:xfrm>
              <a:off x="1843078" y="92449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SWK | Stanley Black &amp; Decker, Inc</a:t>
              </a:r>
              <a:endParaRPr lang="en" sz="1067" dirty="0">
                <a:solidFill>
                  <a:schemeClr val="dk1"/>
                </a:solidFill>
                <a:latin typeface="Cambria"/>
                <a:ea typeface="Cambria"/>
                <a:cs typeface="Cambria"/>
                <a:sym typeface="Cambria"/>
              </a:endParaRPr>
            </a:p>
          </p:txBody>
        </p:sp>
        <p:sp>
          <p:nvSpPr>
            <p:cNvPr id="12" name="Shape 233"/>
            <p:cNvSpPr/>
            <p:nvPr/>
          </p:nvSpPr>
          <p:spPr>
            <a:xfrm>
              <a:off x="1819046" y="1454329"/>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3" name="Shape 234"/>
            <p:cNvSpPr txBox="1"/>
            <p:nvPr/>
          </p:nvSpPr>
          <p:spPr>
            <a:xfrm>
              <a:off x="1843078" y="1478362"/>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WMT | Wal-Mart Stores, Inc</a:t>
              </a:r>
              <a:endParaRPr lang="en" sz="1067" dirty="0">
                <a:solidFill>
                  <a:schemeClr val="dk1"/>
                </a:solidFill>
                <a:latin typeface="Cambria"/>
                <a:ea typeface="Cambria"/>
                <a:cs typeface="Cambria"/>
                <a:sym typeface="Cambria"/>
              </a:endParaRPr>
            </a:p>
          </p:txBody>
        </p:sp>
        <p:sp>
          <p:nvSpPr>
            <p:cNvPr id="14" name="Shape 235"/>
            <p:cNvSpPr/>
            <p:nvPr/>
          </p:nvSpPr>
          <p:spPr>
            <a:xfrm>
              <a:off x="1819046" y="2008198"/>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5" name="Shape 236"/>
            <p:cNvSpPr txBox="1"/>
            <p:nvPr/>
          </p:nvSpPr>
          <p:spPr>
            <a:xfrm>
              <a:off x="1843078" y="2032231"/>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SJM | Smucker JM Company </a:t>
              </a:r>
              <a:endParaRPr lang="en" sz="1067" dirty="0">
                <a:solidFill>
                  <a:schemeClr val="dk1"/>
                </a:solidFill>
                <a:latin typeface="Cambria"/>
                <a:ea typeface="Cambria"/>
                <a:cs typeface="Cambria"/>
                <a:sym typeface="Cambria"/>
              </a:endParaRPr>
            </a:p>
          </p:txBody>
        </p:sp>
        <p:sp>
          <p:nvSpPr>
            <p:cNvPr id="16" name="Shape 237"/>
            <p:cNvSpPr/>
            <p:nvPr/>
          </p:nvSpPr>
          <p:spPr>
            <a:xfrm>
              <a:off x="1819046" y="2562066"/>
              <a:ext cx="2250643" cy="492328"/>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17" name="Shape 238"/>
            <p:cNvSpPr txBox="1"/>
            <p:nvPr/>
          </p:nvSpPr>
          <p:spPr>
            <a:xfrm>
              <a:off x="1843078" y="2586100"/>
              <a:ext cx="2202576" cy="444262"/>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CMCSA | Comcast Corporation</a:t>
              </a:r>
              <a:endParaRPr lang="en" sz="1067" dirty="0">
                <a:solidFill>
                  <a:schemeClr val="dk1"/>
                </a:solidFill>
                <a:latin typeface="Cambria"/>
                <a:ea typeface="Cambria"/>
                <a:cs typeface="Cambria"/>
                <a:sym typeface="Cambria"/>
              </a:endParaRPr>
            </a:p>
          </p:txBody>
        </p:sp>
      </p:grpSp>
      <p:sp>
        <p:nvSpPr>
          <p:cNvPr id="18" name="Shape 239"/>
          <p:cNvSpPr txBox="1"/>
          <p:nvPr/>
        </p:nvSpPr>
        <p:spPr>
          <a:xfrm>
            <a:off x="745067" y="1880759"/>
            <a:ext cx="4939807" cy="420563"/>
          </a:xfrm>
          <a:prstGeom prst="rect">
            <a:avLst/>
          </a:prstGeom>
          <a:solidFill>
            <a:srgbClr val="D8D8D8"/>
          </a:solidFill>
          <a:ln>
            <a:noFill/>
          </a:ln>
        </p:spPr>
        <p:txBody>
          <a:bodyPr lIns="91433" tIns="45700" rIns="91433" bIns="45700" anchor="t" anchorCtr="0">
            <a:noAutofit/>
          </a:bodyPr>
          <a:lstStyle/>
          <a:p>
            <a:pPr algn="ctr">
              <a:buSzPct val="25000"/>
            </a:pPr>
            <a:r>
              <a:rPr lang="en" sz="2133" b="1" dirty="0">
                <a:solidFill>
                  <a:srgbClr val="005A3C"/>
                </a:solidFill>
                <a:latin typeface="Cambria"/>
                <a:ea typeface="Cambria"/>
                <a:cs typeface="Cambria"/>
                <a:sym typeface="Cambria"/>
              </a:rPr>
              <a:t>TOP OUTPERFORMERS</a:t>
            </a:r>
            <a:endParaRPr lang="en" sz="2133" b="1">
              <a:solidFill>
                <a:srgbClr val="436C3C"/>
              </a:solidFill>
              <a:latin typeface="Cambria"/>
              <a:ea typeface="Cambria"/>
              <a:cs typeface="Cambria"/>
              <a:sym typeface="Cambria"/>
            </a:endParaRPr>
          </a:p>
        </p:txBody>
      </p:sp>
      <p:sp>
        <p:nvSpPr>
          <p:cNvPr id="19" name="Shape 240"/>
          <p:cNvSpPr txBox="1"/>
          <p:nvPr/>
        </p:nvSpPr>
        <p:spPr>
          <a:xfrm>
            <a:off x="6197601" y="1880759"/>
            <a:ext cx="4934295" cy="420563"/>
          </a:xfrm>
          <a:prstGeom prst="rect">
            <a:avLst/>
          </a:prstGeom>
          <a:solidFill>
            <a:srgbClr val="D8D8D8"/>
          </a:solidFill>
          <a:ln>
            <a:noFill/>
          </a:ln>
        </p:spPr>
        <p:txBody>
          <a:bodyPr lIns="91433" tIns="45700" rIns="91433" bIns="45700" anchor="t" anchorCtr="0">
            <a:noAutofit/>
          </a:bodyPr>
          <a:lstStyle/>
          <a:p>
            <a:pPr algn="ctr">
              <a:buSzPct val="25000"/>
            </a:pPr>
            <a:r>
              <a:rPr lang="en" sz="2133" b="1">
                <a:solidFill>
                  <a:srgbClr val="C00000"/>
                </a:solidFill>
                <a:latin typeface="Cambria"/>
                <a:ea typeface="Cambria"/>
                <a:cs typeface="Cambria"/>
                <a:sym typeface="Cambria"/>
              </a:rPr>
              <a:t>TOP UNDERPERFORMERS</a:t>
            </a:r>
          </a:p>
        </p:txBody>
      </p:sp>
      <p:grpSp>
        <p:nvGrpSpPr>
          <p:cNvPr id="20" name="Shape 241"/>
          <p:cNvGrpSpPr/>
          <p:nvPr/>
        </p:nvGrpSpPr>
        <p:grpSpPr>
          <a:xfrm>
            <a:off x="6849392" y="2651051"/>
            <a:ext cx="4067264" cy="3459124"/>
            <a:chOff x="30378" y="0"/>
            <a:chExt cx="4067265" cy="3459125"/>
          </a:xfrm>
        </p:grpSpPr>
        <p:sp>
          <p:nvSpPr>
            <p:cNvPr id="21" name="Shape 242"/>
            <p:cNvSpPr/>
            <p:nvPr/>
          </p:nvSpPr>
          <p:spPr>
            <a:xfrm rot="10800000">
              <a:off x="30378" y="0"/>
              <a:ext cx="3459125" cy="3459125"/>
            </a:xfrm>
            <a:prstGeom prst="triangle">
              <a:avLst>
                <a:gd name="adj" fmla="val 50000"/>
              </a:avLst>
            </a:prstGeom>
            <a:solidFill>
              <a:srgbClr val="C00000">
                <a:alpha val="85882"/>
              </a:srgbClr>
            </a:solidFill>
            <a:ln w="19050" cap="flat" cmpd="sng">
              <a:solidFill>
                <a:schemeClr val="lt1"/>
              </a:solidFill>
              <a:prstDash val="solid"/>
              <a:miter/>
              <a:headEnd type="none" w="med" len="med"/>
              <a:tailEnd type="none" w="med" len="med"/>
            </a:ln>
          </p:spPr>
          <p:txBody>
            <a:bodyPr lIns="91433" tIns="91433" rIns="91433" bIns="91433" anchor="ctr" anchorCtr="0">
              <a:noAutofit/>
            </a:bodyPr>
            <a:lstStyle/>
            <a:p>
              <a:endParaRPr sz="2400"/>
            </a:p>
          </p:txBody>
        </p:sp>
        <p:sp>
          <p:nvSpPr>
            <p:cNvPr id="22" name="Shape 243"/>
            <p:cNvSpPr/>
            <p:nvPr/>
          </p:nvSpPr>
          <p:spPr>
            <a:xfrm>
              <a:off x="1726459" y="346250"/>
              <a:ext cx="2370047"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3" name="Shape 244"/>
            <p:cNvSpPr txBox="1"/>
            <p:nvPr/>
          </p:nvSpPr>
          <p:spPr>
            <a:xfrm>
              <a:off x="1750469" y="370260"/>
              <a:ext cx="2322028" cy="443824"/>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LRCX | Lam Research Corp </a:t>
              </a:r>
              <a:endParaRPr lang="en" sz="1067" dirty="0">
                <a:solidFill>
                  <a:schemeClr val="dk1"/>
                </a:solidFill>
                <a:latin typeface="Cambria"/>
                <a:ea typeface="Cambria"/>
                <a:cs typeface="Cambria"/>
                <a:sym typeface="Cambria"/>
              </a:endParaRPr>
            </a:p>
          </p:txBody>
        </p:sp>
        <p:sp>
          <p:nvSpPr>
            <p:cNvPr id="24" name="Shape 245"/>
            <p:cNvSpPr/>
            <p:nvPr/>
          </p:nvSpPr>
          <p:spPr>
            <a:xfrm>
              <a:off x="1725325" y="899575"/>
              <a:ext cx="2372318"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5" name="Shape 246"/>
            <p:cNvSpPr txBox="1"/>
            <p:nvPr/>
          </p:nvSpPr>
          <p:spPr>
            <a:xfrm>
              <a:off x="1749334" y="923584"/>
              <a:ext cx="2324298" cy="443824"/>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STMP | Stamps.com, Inc</a:t>
              </a:r>
              <a:endParaRPr lang="en" sz="1067" dirty="0">
                <a:solidFill>
                  <a:schemeClr val="dk1"/>
                </a:solidFill>
                <a:latin typeface="Cambria"/>
                <a:ea typeface="Cambria"/>
                <a:cs typeface="Cambria"/>
                <a:sym typeface="Cambria"/>
              </a:endParaRPr>
            </a:p>
          </p:txBody>
        </p:sp>
        <p:sp>
          <p:nvSpPr>
            <p:cNvPr id="26" name="Shape 247"/>
            <p:cNvSpPr/>
            <p:nvPr/>
          </p:nvSpPr>
          <p:spPr>
            <a:xfrm>
              <a:off x="1746921" y="1452900"/>
              <a:ext cx="2329126"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30" name="Shape 251"/>
            <p:cNvSpPr/>
            <p:nvPr/>
          </p:nvSpPr>
          <p:spPr>
            <a:xfrm>
              <a:off x="1787268" y="2559549"/>
              <a:ext cx="2248431"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7" name="Shape 248"/>
            <p:cNvSpPr txBox="1"/>
            <p:nvPr/>
          </p:nvSpPr>
          <p:spPr>
            <a:xfrm>
              <a:off x="1770931" y="1476909"/>
              <a:ext cx="2281107" cy="443824"/>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SFTBY | Softbank Group ADR</a:t>
              </a:r>
              <a:endParaRPr lang="en" sz="1067" dirty="0">
                <a:solidFill>
                  <a:schemeClr val="dk1"/>
                </a:solidFill>
                <a:latin typeface="Cambria"/>
                <a:ea typeface="Cambria"/>
                <a:cs typeface="Cambria"/>
                <a:sym typeface="Cambria"/>
              </a:endParaRPr>
            </a:p>
          </p:txBody>
        </p:sp>
        <p:sp>
          <p:nvSpPr>
            <p:cNvPr id="28" name="Shape 249"/>
            <p:cNvSpPr/>
            <p:nvPr/>
          </p:nvSpPr>
          <p:spPr>
            <a:xfrm>
              <a:off x="1746921" y="2006224"/>
              <a:ext cx="2329126" cy="491843"/>
            </a:xfrm>
            <a:prstGeom prst="roundRect">
              <a:avLst>
                <a:gd name="adj" fmla="val 16667"/>
              </a:avLst>
            </a:prstGeom>
            <a:solidFill>
              <a:srgbClr val="F2F2F2">
                <a:alpha val="89803"/>
              </a:srgbClr>
            </a:solidFill>
            <a:ln w="12700" cap="flat" cmpd="sng">
              <a:solidFill>
                <a:srgbClr val="D8D8D8"/>
              </a:solidFill>
              <a:prstDash val="solid"/>
              <a:miter/>
              <a:headEnd type="none" w="med" len="med"/>
              <a:tailEnd type="none" w="med" len="med"/>
            </a:ln>
          </p:spPr>
          <p:txBody>
            <a:bodyPr lIns="91433" tIns="91433" rIns="91433" bIns="91433" anchor="ctr" anchorCtr="0">
              <a:noAutofit/>
            </a:bodyPr>
            <a:lstStyle/>
            <a:p>
              <a:endParaRPr sz="2400"/>
            </a:p>
          </p:txBody>
        </p:sp>
        <p:sp>
          <p:nvSpPr>
            <p:cNvPr id="29" name="Shape 250"/>
            <p:cNvSpPr txBox="1"/>
            <p:nvPr/>
          </p:nvSpPr>
          <p:spPr>
            <a:xfrm>
              <a:off x="1730582" y="2583558"/>
              <a:ext cx="2281107" cy="443824"/>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THO | Thor Industries, Inc</a:t>
              </a:r>
              <a:endParaRPr lang="en" sz="1067" dirty="0">
                <a:solidFill>
                  <a:schemeClr val="dk1"/>
                </a:solidFill>
                <a:latin typeface="Cambria"/>
                <a:ea typeface="Cambria"/>
                <a:cs typeface="Cambria"/>
                <a:sym typeface="Cambria"/>
              </a:endParaRPr>
            </a:p>
          </p:txBody>
        </p:sp>
        <p:sp>
          <p:nvSpPr>
            <p:cNvPr id="31" name="Shape 252"/>
            <p:cNvSpPr txBox="1"/>
            <p:nvPr/>
          </p:nvSpPr>
          <p:spPr>
            <a:xfrm>
              <a:off x="1770931" y="2030233"/>
              <a:ext cx="2200410" cy="443824"/>
            </a:xfrm>
            <a:prstGeom prst="rect">
              <a:avLst/>
            </a:prstGeom>
            <a:noFill/>
            <a:ln>
              <a:noFill/>
            </a:ln>
          </p:spPr>
          <p:txBody>
            <a:bodyPr lIns="41900" tIns="41900" rIns="41900" bIns="41900" anchor="ctr" anchorCtr="0">
              <a:noAutofit/>
            </a:bodyPr>
            <a:lstStyle/>
            <a:p>
              <a:pPr algn="ctr">
                <a:lnSpc>
                  <a:spcPct val="90000"/>
                </a:lnSpc>
                <a:buSzPct val="25000"/>
              </a:pPr>
              <a:r>
                <a:rPr lang="en-US" sz="1067" dirty="0">
                  <a:solidFill>
                    <a:schemeClr val="dk1"/>
                  </a:solidFill>
                  <a:latin typeface="Cambria"/>
                  <a:ea typeface="Cambria"/>
                  <a:cs typeface="Cambria"/>
                  <a:sym typeface="Cambria"/>
                </a:rPr>
                <a:t>CTSH | Cognizant</a:t>
              </a:r>
              <a:endParaRPr lang="en" sz="1067" dirty="0">
                <a:solidFill>
                  <a:schemeClr val="dk1"/>
                </a:solidFill>
                <a:latin typeface="Cambria"/>
                <a:ea typeface="Cambria"/>
                <a:cs typeface="Cambria"/>
                <a:sym typeface="Cambria"/>
              </a:endParaRPr>
            </a:p>
          </p:txBody>
        </p:sp>
      </p:grpSp>
    </p:spTree>
    <p:extLst>
      <p:ext uri="{BB962C8B-B14F-4D97-AF65-F5344CB8AC3E}">
        <p14:creationId xmlns:p14="http://schemas.microsoft.com/office/powerpoint/2010/main" val="2054572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625" y="6496050"/>
            <a:ext cx="508000" cy="228600"/>
          </a:xfrm>
        </p:spPr>
        <p:txBody>
          <a:bodyPr/>
          <a:lstStyle/>
          <a:p>
            <a:fld id="{C4C5411A-C02D-49EF-A313-6C2D6A9C6A32}" type="slidenum">
              <a:rPr lang="en-US" smtClean="0">
                <a:solidFill>
                  <a:prstClr val="black"/>
                </a:solidFill>
              </a:rPr>
              <a:pPr/>
              <a:t>65</a:t>
            </a:fld>
            <a:endParaRPr lang="en-US" dirty="0">
              <a:solidFill>
                <a:prstClr val="black"/>
              </a:solidFill>
            </a:endParaRPr>
          </a:p>
        </p:txBody>
      </p:sp>
      <p:sp>
        <p:nvSpPr>
          <p:cNvPr id="3" name="Shape 257"/>
          <p:cNvSpPr txBox="1"/>
          <p:nvPr/>
        </p:nvSpPr>
        <p:spPr>
          <a:xfrm>
            <a:off x="346360" y="589636"/>
            <a:ext cx="10363200" cy="1362075"/>
          </a:xfrm>
          <a:prstGeom prst="rect">
            <a:avLst/>
          </a:prstGeom>
          <a:noFill/>
          <a:ln>
            <a:noFill/>
          </a:ln>
        </p:spPr>
        <p:txBody>
          <a:bodyPr lIns="121900" tIns="60967" rIns="121900" bIns="60967" anchor="t" anchorCtr="0">
            <a:noAutofit/>
          </a:bodyPr>
          <a:lstStyle/>
          <a:p>
            <a:pPr>
              <a:lnSpc>
                <a:spcPct val="95000"/>
              </a:lnSpc>
              <a:buClr>
                <a:prstClr val="black"/>
              </a:buClr>
              <a:buSzPct val="25000"/>
            </a:pPr>
            <a:r>
              <a:rPr lang="en" sz="3000" b="1" dirty="0">
                <a:solidFill>
                  <a:prstClr val="black"/>
                </a:solidFill>
                <a:latin typeface="Cambria"/>
                <a:ea typeface="Cambria"/>
                <a:cs typeface="Cambria"/>
                <a:sym typeface="Cambria"/>
              </a:rPr>
              <a:t>TOP OUTPERFORMERS</a:t>
            </a:r>
            <a:endParaRPr lang="en" sz="4267">
              <a:solidFill>
                <a:prstClr val="black"/>
              </a:solidFill>
              <a:latin typeface="Cambria"/>
              <a:ea typeface="Cambria"/>
              <a:cs typeface="Cambria"/>
              <a:sym typeface="Cambria"/>
            </a:endParaRPr>
          </a:p>
        </p:txBody>
      </p:sp>
      <p:grpSp>
        <p:nvGrpSpPr>
          <p:cNvPr id="5" name="Shape 258"/>
          <p:cNvGrpSpPr/>
          <p:nvPr/>
        </p:nvGrpSpPr>
        <p:grpSpPr>
          <a:xfrm>
            <a:off x="2393262" y="2143195"/>
            <a:ext cx="6608303" cy="3825410"/>
            <a:chOff x="1150974" y="16763"/>
            <a:chExt cx="6608303" cy="3825410"/>
          </a:xfrm>
        </p:grpSpPr>
        <p:sp>
          <p:nvSpPr>
            <p:cNvPr id="6" name="Shape 259"/>
            <p:cNvSpPr/>
            <p:nvPr/>
          </p:nvSpPr>
          <p:spPr>
            <a:xfrm>
              <a:off x="1459705" y="2399725"/>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 name="Shape 260"/>
            <p:cNvSpPr txBox="1"/>
            <p:nvPr/>
          </p:nvSpPr>
          <p:spPr>
            <a:xfrm>
              <a:off x="1719922" y="2623128"/>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467" b="0" i="0" u="none" strike="noStrike" kern="0" cap="none" spc="0" normalizeH="0" baseline="0" noProof="0" dirty="0">
                  <a:ln>
                    <a:noFill/>
                  </a:ln>
                  <a:solidFill>
                    <a:prstClr val="white"/>
                  </a:solidFill>
                  <a:effectLst/>
                  <a:uLnTx/>
                  <a:uFillTx/>
                  <a:latin typeface="Cambria"/>
                  <a:ea typeface="Cambria"/>
                  <a:cs typeface="Cambria"/>
                  <a:sym typeface="Cambria"/>
                </a:rPr>
                <a:t>Comcast Corporation</a:t>
              </a:r>
              <a:endPar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8" name="Shape 261"/>
            <p:cNvSpPr/>
            <p:nvPr/>
          </p:nvSpPr>
          <p:spPr>
            <a:xfrm>
              <a:off x="1485933" y="3043333"/>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0" name="Shape 263"/>
            <p:cNvSpPr/>
            <p:nvPr/>
          </p:nvSpPr>
          <p:spPr>
            <a:xfrm>
              <a:off x="1150974" y="2851748"/>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1" name="Shape 264"/>
            <p:cNvSpPr/>
            <p:nvPr/>
          </p:nvSpPr>
          <p:spPr>
            <a:xfrm>
              <a:off x="2891690" y="1596276"/>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2" name="Shape 265"/>
            <p:cNvSpPr txBox="1"/>
            <p:nvPr/>
          </p:nvSpPr>
          <p:spPr>
            <a:xfrm>
              <a:off x="3151906" y="1819680"/>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467" b="0" i="0" u="none" strike="noStrike" kern="0" cap="none" spc="0" normalizeH="0" baseline="0" noProof="0" dirty="0">
                  <a:ln>
                    <a:noFill/>
                  </a:ln>
                  <a:solidFill>
                    <a:prstClr val="white"/>
                  </a:solidFill>
                  <a:effectLst/>
                  <a:uLnTx/>
                  <a:uFillTx/>
                  <a:latin typeface="Cambria"/>
                  <a:ea typeface="Cambria"/>
                  <a:cs typeface="Cambria"/>
                  <a:sym typeface="Cambria"/>
                </a:rPr>
                <a:t>Wal-Mart Stores, Inc. </a:t>
              </a:r>
              <a:endPar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3" name="Shape 266"/>
            <p:cNvSpPr/>
            <p:nvPr/>
          </p:nvSpPr>
          <p:spPr>
            <a:xfrm>
              <a:off x="4048010" y="2844069"/>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5" name="Shape 268"/>
            <p:cNvSpPr/>
            <p:nvPr/>
          </p:nvSpPr>
          <p:spPr>
            <a:xfrm>
              <a:off x="4377623" y="3037190"/>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6" name="Shape 269"/>
            <p:cNvSpPr/>
            <p:nvPr/>
          </p:nvSpPr>
          <p:spPr>
            <a:xfrm>
              <a:off x="1445845" y="824465"/>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17" name="Shape 270"/>
            <p:cNvSpPr txBox="1"/>
            <p:nvPr/>
          </p:nvSpPr>
          <p:spPr>
            <a:xfrm>
              <a:off x="1706060" y="1047867"/>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467" b="0" i="0" u="none" strike="noStrike" kern="0" cap="none" spc="0" normalizeH="0" baseline="0" noProof="0" dirty="0">
                  <a:ln>
                    <a:noFill/>
                  </a:ln>
                  <a:solidFill>
                    <a:prstClr val="white"/>
                  </a:solidFill>
                  <a:effectLst/>
                  <a:uLnTx/>
                  <a:uFillTx/>
                  <a:latin typeface="Cambria"/>
                  <a:ea typeface="Cambria"/>
                  <a:cs typeface="Cambria"/>
                  <a:sym typeface="Cambria"/>
                </a:rPr>
                <a:t>Honeywell International, Inc. </a:t>
              </a:r>
              <a:endPar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18" name="Shape 271"/>
            <p:cNvSpPr/>
            <p:nvPr/>
          </p:nvSpPr>
          <p:spPr>
            <a:xfrm>
              <a:off x="2596818" y="830708"/>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0" name="Shape 273"/>
            <p:cNvSpPr/>
            <p:nvPr/>
          </p:nvSpPr>
          <p:spPr>
            <a:xfrm>
              <a:off x="2938905" y="640660"/>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1" name="Shape 274"/>
            <p:cNvSpPr/>
            <p:nvPr/>
          </p:nvSpPr>
          <p:spPr>
            <a:xfrm>
              <a:off x="4336644" y="800377"/>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2" name="Shape 275"/>
            <p:cNvSpPr txBox="1"/>
            <p:nvPr/>
          </p:nvSpPr>
          <p:spPr>
            <a:xfrm>
              <a:off x="4596860" y="1023779"/>
              <a:ext cx="1159706" cy="995641"/>
            </a:xfrm>
            <a:prstGeom prst="rect">
              <a:avLst/>
            </a:prstGeom>
            <a:noFill/>
            <a:ln>
              <a:noFill/>
            </a:ln>
          </p:spPr>
          <p:txBody>
            <a:bodyPr lIns="0" tIns="17767" rIns="0" bIns="17767"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467" b="0" i="0" u="none" strike="noStrike" kern="0" cap="none" spc="0" normalizeH="0" baseline="0" noProof="0" dirty="0">
                  <a:ln>
                    <a:noFill/>
                  </a:ln>
                  <a:solidFill>
                    <a:prstClr val="white"/>
                  </a:solidFill>
                  <a:effectLst/>
                  <a:uLnTx/>
                  <a:uFillTx/>
                  <a:latin typeface="Cambria"/>
                  <a:ea typeface="Cambria"/>
                  <a:cs typeface="Cambria"/>
                  <a:sym typeface="Cambria"/>
                </a:rPr>
                <a:t>Stanley Black &amp; Decker, Inc. </a:t>
              </a:r>
              <a:endParaRPr kumimoji="0" lang="en" sz="1467"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23" name="Shape 276"/>
            <p:cNvSpPr/>
            <p:nvPr/>
          </p:nvSpPr>
          <p:spPr>
            <a:xfrm>
              <a:off x="5790507" y="1439630"/>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5" name="Shape 278"/>
            <p:cNvSpPr/>
            <p:nvPr/>
          </p:nvSpPr>
          <p:spPr>
            <a:xfrm>
              <a:off x="6110321" y="1637358"/>
              <a:ext cx="195985" cy="168930"/>
            </a:xfrm>
            <a:prstGeom prst="hexagon">
              <a:avLst>
                <a:gd name="adj" fmla="val 25000"/>
                <a:gd name="vf" fmla="val 115470"/>
              </a:avLst>
            </a:prstGeom>
            <a:solidFill>
              <a:sysClr val="window" lastClr="FFFFFF"/>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26" name="Shape 279"/>
            <p:cNvSpPr/>
            <p:nvPr/>
          </p:nvSpPr>
          <p:spPr>
            <a:xfrm>
              <a:off x="5782489" y="16763"/>
              <a:ext cx="1680138" cy="1442448"/>
            </a:xfrm>
            <a:prstGeom prst="hexagon">
              <a:avLst>
                <a:gd name="adj" fmla="val 25000"/>
                <a:gd name="vf" fmla="val 115470"/>
              </a:avLst>
            </a:prstGeom>
            <a:solidFill>
              <a:srgbClr val="005A3C"/>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sp>
          <p:nvSpPr>
            <p:cNvPr id="27" name="Shape 280"/>
            <p:cNvSpPr txBox="1"/>
            <p:nvPr/>
          </p:nvSpPr>
          <p:spPr>
            <a:xfrm>
              <a:off x="6042705" y="240165"/>
              <a:ext cx="1159706" cy="995641"/>
            </a:xfrm>
            <a:prstGeom prst="rect">
              <a:avLst/>
            </a:prstGeom>
            <a:noFill/>
            <a:ln>
              <a:noFill/>
            </a:ln>
          </p:spPr>
          <p:txBody>
            <a:bodyPr lIns="0" tIns="16500" rIns="0" bIns="16500"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US" sz="1333" b="0" i="0" u="none" strike="noStrike" kern="0" cap="none" spc="0" normalizeH="0" baseline="0" noProof="0" dirty="0">
                  <a:ln>
                    <a:noFill/>
                  </a:ln>
                  <a:solidFill>
                    <a:prstClr val="white"/>
                  </a:solidFill>
                  <a:effectLst/>
                  <a:uLnTx/>
                  <a:uFillTx/>
                  <a:latin typeface="Cambria"/>
                  <a:ea typeface="Cambria"/>
                  <a:cs typeface="Cambria"/>
                  <a:sym typeface="Cambria"/>
                </a:rPr>
                <a:t>USG Corporation</a:t>
              </a:r>
              <a:endParaRPr kumimoji="0" lang="en" sz="1333" b="0" i="0" u="none" strike="noStrike" kern="0" cap="none" spc="0" normalizeH="0" baseline="0" noProof="0" dirty="0">
                <a:ln>
                  <a:noFill/>
                </a:ln>
                <a:solidFill>
                  <a:prstClr val="white"/>
                </a:solidFill>
                <a:effectLst/>
                <a:uLnTx/>
                <a:uFillTx/>
                <a:latin typeface="Cambria"/>
                <a:ea typeface="Cambria"/>
                <a:cs typeface="Cambria"/>
                <a:sym typeface="Cambria"/>
              </a:endParaRPr>
            </a:p>
          </p:txBody>
        </p:sp>
        <p:sp>
          <p:nvSpPr>
            <p:cNvPr id="28" name="Shape 281"/>
            <p:cNvSpPr/>
            <p:nvPr/>
          </p:nvSpPr>
          <p:spPr>
            <a:xfrm>
              <a:off x="7236352" y="663312"/>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30" name="Shape 283"/>
            <p:cNvSpPr/>
            <p:nvPr/>
          </p:nvSpPr>
          <p:spPr>
            <a:xfrm>
              <a:off x="7563292" y="853744"/>
              <a:ext cx="195985" cy="168930"/>
            </a:xfrm>
            <a:prstGeom prst="hexagon">
              <a:avLst>
                <a:gd name="adj" fmla="val 25000"/>
                <a:gd name="vf" fmla="val 115470"/>
              </a:avLst>
            </a:prstGeom>
            <a:solidFill>
              <a:sysClr val="window" lastClr="FFFFFF"/>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prstClr val="black"/>
                </a:solidFill>
                <a:effectLst/>
                <a:uLnTx/>
                <a:uFillTx/>
                <a:latin typeface="Calibri" panose="020F0502020204030204"/>
              </a:endParaRPr>
            </a:p>
          </p:txBody>
        </p:sp>
      </p:grpSp>
      <p:pic>
        <p:nvPicPr>
          <p:cNvPr id="33" name="Picture 32">
            <a:extLst>
              <a:ext uri="{FF2B5EF4-FFF2-40B4-BE49-F238E27FC236}">
                <a16:creationId xmlns:a16="http://schemas.microsoft.com/office/drawing/2014/main" xmlns="" id="{26DBBB7F-6765-451D-BBED-276B3F8E8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6632" y="2789744"/>
            <a:ext cx="1680138" cy="1736720"/>
          </a:xfrm>
          <a:prstGeom prst="hexagon">
            <a:avLst/>
          </a:prstGeom>
        </p:spPr>
      </p:pic>
      <p:pic>
        <p:nvPicPr>
          <p:cNvPr id="35" name="Picture 34">
            <a:extLst>
              <a:ext uri="{FF2B5EF4-FFF2-40B4-BE49-F238E27FC236}">
                <a16:creationId xmlns:a16="http://schemas.microsoft.com/office/drawing/2014/main" xmlns="" id="{8FB77D33-D30F-4CD6-91A3-FE394F558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166" y="3670915"/>
            <a:ext cx="1710483" cy="1710483"/>
          </a:xfrm>
          <a:prstGeom prst="hexagon">
            <a:avLst/>
          </a:prstGeom>
        </p:spPr>
      </p:pic>
      <p:pic>
        <p:nvPicPr>
          <p:cNvPr id="37" name="Picture 36">
            <a:extLst>
              <a:ext uri="{FF2B5EF4-FFF2-40B4-BE49-F238E27FC236}">
                <a16:creationId xmlns:a16="http://schemas.microsoft.com/office/drawing/2014/main" xmlns="" id="{6760BF66-9100-49AD-BF38-422E8688B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470" y="4635633"/>
            <a:ext cx="1649592" cy="1237194"/>
          </a:xfrm>
          <a:prstGeom prst="hexagon">
            <a:avLst/>
          </a:prstGeom>
        </p:spPr>
      </p:pic>
      <p:pic>
        <p:nvPicPr>
          <p:cNvPr id="39" name="Picture 38">
            <a:extLst>
              <a:ext uri="{FF2B5EF4-FFF2-40B4-BE49-F238E27FC236}">
                <a16:creationId xmlns:a16="http://schemas.microsoft.com/office/drawing/2014/main" xmlns="" id="{C50AE13C-7304-41F3-86D5-2C2CFE50F9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001" y="2112785"/>
            <a:ext cx="1680138" cy="1522848"/>
          </a:xfrm>
          <a:prstGeom prst="hexagon">
            <a:avLst/>
          </a:prstGeom>
        </p:spPr>
      </p:pic>
      <p:pic>
        <p:nvPicPr>
          <p:cNvPr id="41" name="Picture 40">
            <a:extLst>
              <a:ext uri="{FF2B5EF4-FFF2-40B4-BE49-F238E27FC236}">
                <a16:creationId xmlns:a16="http://schemas.microsoft.com/office/drawing/2014/main" xmlns="" id="{B8B61A59-3B75-4A04-9809-01350D0E3C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500" y="3670915"/>
            <a:ext cx="1605769" cy="1605769"/>
          </a:xfrm>
          <a:prstGeom prst="hexagon">
            <a:avLst/>
          </a:prstGeom>
        </p:spPr>
      </p:pic>
    </p:spTree>
    <p:extLst>
      <p:ext uri="{BB962C8B-B14F-4D97-AF65-F5344CB8AC3E}">
        <p14:creationId xmlns:p14="http://schemas.microsoft.com/office/powerpoint/2010/main" val="701697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8400" y="6467232"/>
            <a:ext cx="508000" cy="228600"/>
          </a:xfrm>
        </p:spPr>
        <p:txBody>
          <a:bodyPr/>
          <a:lstStyle/>
          <a:p>
            <a:fld id="{C4C5411A-C02D-49EF-A313-6C2D6A9C6A32}" type="slidenum">
              <a:rPr lang="en-US" smtClean="0">
                <a:solidFill>
                  <a:prstClr val="black"/>
                </a:solidFill>
              </a:rPr>
              <a:pPr/>
              <a:t>66</a:t>
            </a:fld>
            <a:endParaRPr lang="en-US" dirty="0">
              <a:solidFill>
                <a:prstClr val="black"/>
              </a:solidFill>
            </a:endParaRPr>
          </a:p>
        </p:txBody>
      </p:sp>
      <p:sp>
        <p:nvSpPr>
          <p:cNvPr id="3" name="Shape 289"/>
          <p:cNvSpPr txBox="1">
            <a:spLocks/>
          </p:cNvSpPr>
          <p:nvPr/>
        </p:nvSpPr>
        <p:spPr>
          <a:xfrm>
            <a:off x="6660632" y="1849335"/>
            <a:ext cx="4917200" cy="436840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Picked up midway through the semester on October 25th, USG has performed very well since, returning 15.49% and being our number one returning individual stock.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As a company in the building materials industry, USG has a lot to gain from this year’s reckless hurricane season on top of proposed infrastructure expansion. They reported net income of $66 million, partially as a result of an overall 5% increase in US wallboard demand. </a:t>
            </a:r>
          </a:p>
          <a:p>
            <a:pPr marL="0" indent="0">
              <a:lnSpc>
                <a:spcPct val="100000"/>
              </a:lnSpc>
              <a:spcBef>
                <a:spcPts val="0"/>
              </a:spcBef>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USG is a growth stock, which is evident in its acquisition of Ceilings Plus and expansion of operations in Jacksonville. Chief officers recently announced a desire to form a deeper relationship with their shareholders at their first Investor Day, scheduled for next quarter.</a:t>
            </a:r>
            <a:r>
              <a:rPr lang="en-US" dirty="0"/>
              <a:t> </a:t>
            </a:r>
            <a:endParaRPr lang="en-US" sz="1400" dirty="0"/>
          </a:p>
          <a:p>
            <a:pPr marL="0" indent="0">
              <a:buNone/>
            </a:pPr>
            <a:r>
              <a:rPr lang="en-US" sz="1400" dirty="0"/>
              <a:t/>
            </a:r>
            <a:br>
              <a:rPr lang="en-US" sz="1400" dirty="0"/>
            </a:br>
            <a:r>
              <a:rPr lang="en-US" sz="1333" dirty="0">
                <a:solidFill>
                  <a:sysClr val="windowText" lastClr="000000"/>
                </a:solidFill>
                <a:latin typeface="Cambria" panose="02040503050406030204" pitchFamily="18" charset="0"/>
                <a:ea typeface="Cambria"/>
                <a:cs typeface="Cambria"/>
                <a:sym typeface="Cambria"/>
              </a:rPr>
              <a:t> </a:t>
            </a:r>
            <a:r>
              <a:rPr lang="en-US" sz="1333" dirty="0">
                <a:solidFill>
                  <a:sysClr val="windowText" lastClr="000000"/>
                </a:solidFill>
                <a:latin typeface="Cambria" panose="02040503050406030204" pitchFamily="18" charset="0"/>
                <a:ea typeface="Calibri"/>
                <a:cs typeface="Calibri"/>
                <a:sym typeface="Calibri"/>
              </a:rPr>
              <a:t>	</a:t>
            </a:r>
            <a:endParaRPr kumimoji="0" lang="en-US" sz="1333" b="0" i="0" u="none" strike="noStrike" kern="1200" cap="none" spc="0" normalizeH="0" baseline="0" noProof="0" dirty="0">
              <a:ln>
                <a:noFill/>
              </a:ln>
              <a:solidFill>
                <a:sysClr val="windowText" lastClr="000000"/>
              </a:solidFill>
              <a:effectLst/>
              <a:uLnTx/>
              <a:uFillTx/>
              <a:latin typeface="Calibri"/>
              <a:ea typeface="Calibri"/>
              <a:cs typeface="Calibri"/>
              <a:sym typeface="Calibri"/>
            </a:endParaRPr>
          </a:p>
        </p:txBody>
      </p:sp>
      <p:sp>
        <p:nvSpPr>
          <p:cNvPr id="5" name="Shape 29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29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USG Corporation | USG</a:t>
            </a:r>
            <a:endParaRPr lang="en" sz="1600" b="1" dirty="0">
              <a:solidFill>
                <a:prstClr val="black"/>
              </a:solidFill>
              <a:latin typeface="Cambria"/>
              <a:ea typeface="Cambria"/>
              <a:cs typeface="Cambria"/>
              <a:sym typeface="Cambria"/>
            </a:endParaRPr>
          </a:p>
        </p:txBody>
      </p:sp>
      <p:sp>
        <p:nvSpPr>
          <p:cNvPr id="7" name="Shape 29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450 </a:t>
            </a:r>
            <a:r>
              <a:rPr lang="en-US" sz="1900" dirty="0">
                <a:solidFill>
                  <a:srgbClr val="005A3C"/>
                </a:solidFill>
                <a:latin typeface="Cambria"/>
                <a:ea typeface="Cambria"/>
                <a:cs typeface="Cambria"/>
                <a:sym typeface="Cambria"/>
              </a:rPr>
              <a:t>Shares | $14,868</a:t>
            </a:r>
            <a:endParaRPr lang="en" sz="2000"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2C7800E3-0460-44F9-84ED-AA55581943D7}"/>
              </a:ext>
            </a:extLst>
          </p:cNvPr>
          <p:cNvGraphicFramePr>
            <a:graphicFrameLocks/>
          </p:cNvGraphicFramePr>
          <p:nvPr>
            <p:extLst>
              <p:ext uri="{D42A27DB-BD31-4B8C-83A1-F6EECF244321}">
                <p14:modId xmlns:p14="http://schemas.microsoft.com/office/powerpoint/2010/main" val="415853355"/>
              </p:ext>
            </p:extLst>
          </p:nvPr>
        </p:nvGraphicFramePr>
        <p:xfrm>
          <a:off x="482600" y="2781314"/>
          <a:ext cx="5587998" cy="33158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0676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0974" y="6543675"/>
            <a:ext cx="508000" cy="228600"/>
          </a:xfrm>
        </p:spPr>
        <p:txBody>
          <a:bodyPr/>
          <a:lstStyle/>
          <a:p>
            <a:fld id="{C4C5411A-C02D-49EF-A313-6C2D6A9C6A32}" type="slidenum">
              <a:rPr lang="en-US" smtClean="0">
                <a:solidFill>
                  <a:prstClr val="black"/>
                </a:solidFill>
              </a:rPr>
              <a:pPr/>
              <a:t>67</a:t>
            </a:fld>
            <a:endParaRPr lang="en-US" dirty="0">
              <a:solidFill>
                <a:prstClr val="black"/>
              </a:solidFill>
            </a:endParaRPr>
          </a:p>
        </p:txBody>
      </p:sp>
      <p:sp>
        <p:nvSpPr>
          <p:cNvPr id="3" name="Shape 304"/>
          <p:cNvSpPr txBox="1">
            <a:spLocks/>
          </p:cNvSpPr>
          <p:nvPr/>
        </p:nvSpPr>
        <p:spPr>
          <a:xfrm>
            <a:off x="6993600" y="1847640"/>
            <a:ext cx="4842800" cy="3802709"/>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One of the first stocks purchased was Stanley Black &amp; Decker on September 29th, yielding a return of 13.28% since then. SWK was an enticing stock because of its long standing history and solid deliverance of Dividends, with 49 years of consecutive growth.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As a leader of the Tools &amp; Accessories industry, Stanley Black &amp; Decker is another company that stands to benefit from this year’s destructive hurricane season and expansion in infrastructure. Due to massive rebuilding efforts, there is a large expected demand increase by both individuals and companies like Home Depot.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Playing into Trump’s political agenda, Stanley Black &amp; Decker is capitalizing on American jobs by opening an Advanced Manufacturing Center of Excellence in Hartford, CT to accelerate its global industry 4.0 “smart factory” initiative. </a:t>
            </a:r>
            <a:r>
              <a:rPr lang="en-US" sz="1400" dirty="0"/>
              <a:t/>
            </a:r>
            <a:br>
              <a:rPr lang="en-US" sz="1400" dirty="0"/>
            </a:br>
            <a:endParaRPr lang="en-US" sz="1333" dirty="0">
              <a:solidFill>
                <a:schemeClr val="dk1"/>
              </a:solidFill>
              <a:latin typeface="Cambria"/>
              <a:ea typeface="Cambria"/>
              <a:cs typeface="Cambria"/>
              <a:sym typeface="Cambria"/>
            </a:endParaRPr>
          </a:p>
        </p:txBody>
      </p:sp>
      <p:sp>
        <p:nvSpPr>
          <p:cNvPr id="5" name="Shape 306"/>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07"/>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Stanley Black and Decker, Inc. | SWK </a:t>
            </a:r>
            <a:endParaRPr lang="en" sz="1600" b="1" dirty="0">
              <a:solidFill>
                <a:prstClr val="black"/>
              </a:solidFill>
              <a:latin typeface="Cambria"/>
              <a:ea typeface="Cambria"/>
              <a:cs typeface="Cambria"/>
              <a:sym typeface="Cambria"/>
            </a:endParaRPr>
          </a:p>
        </p:txBody>
      </p:sp>
      <p:sp>
        <p:nvSpPr>
          <p:cNvPr id="7" name="Shape 308"/>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r>
              <a:rPr lang="en" sz="1900" dirty="0">
                <a:solidFill>
                  <a:srgbClr val="005A3C"/>
                </a:solidFill>
                <a:latin typeface="Cambria"/>
                <a:ea typeface="Cambria"/>
                <a:cs typeface="Cambria"/>
                <a:sym typeface="Cambria"/>
              </a:rPr>
              <a:t>100 </a:t>
            </a:r>
            <a:r>
              <a:rPr lang="en-US" sz="1900" dirty="0">
                <a:solidFill>
                  <a:srgbClr val="005A3C"/>
                </a:solidFill>
                <a:latin typeface="Cambria"/>
                <a:ea typeface="Cambria"/>
                <a:cs typeface="Cambria"/>
                <a:sym typeface="Cambria"/>
              </a:rPr>
              <a:t>Shares | $14,976</a:t>
            </a:r>
            <a:endParaRPr lang="en" sz="2000"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C156BFB4-98A0-4C8F-8567-B47364B829CA}"/>
              </a:ext>
            </a:extLst>
          </p:cNvPr>
          <p:cNvGraphicFramePr>
            <a:graphicFrameLocks/>
          </p:cNvGraphicFramePr>
          <p:nvPr>
            <p:extLst>
              <p:ext uri="{D42A27DB-BD31-4B8C-83A1-F6EECF244321}">
                <p14:modId xmlns:p14="http://schemas.microsoft.com/office/powerpoint/2010/main" val="1240322465"/>
              </p:ext>
            </p:extLst>
          </p:nvPr>
        </p:nvGraphicFramePr>
        <p:xfrm>
          <a:off x="355600" y="2713808"/>
          <a:ext cx="5621130" cy="3505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119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1762" y="6495798"/>
            <a:ext cx="508000" cy="228600"/>
          </a:xfrm>
        </p:spPr>
        <p:txBody>
          <a:bodyPr/>
          <a:lstStyle/>
          <a:p>
            <a:fld id="{C4C5411A-C02D-49EF-A313-6C2D6A9C6A32}" type="slidenum">
              <a:rPr lang="en-US" smtClean="0">
                <a:solidFill>
                  <a:prstClr val="black"/>
                </a:solidFill>
              </a:rPr>
              <a:pPr/>
              <a:t>68</a:t>
            </a:fld>
            <a:endParaRPr lang="en-US" dirty="0">
              <a:solidFill>
                <a:prstClr val="black"/>
              </a:solidFill>
            </a:endParaRPr>
          </a:p>
        </p:txBody>
      </p:sp>
      <p:sp>
        <p:nvSpPr>
          <p:cNvPr id="3" name="Shape 319"/>
          <p:cNvSpPr txBox="1">
            <a:spLocks/>
          </p:cNvSpPr>
          <p:nvPr/>
        </p:nvSpPr>
        <p:spPr>
          <a:xfrm>
            <a:off x="6622562" y="2066782"/>
            <a:ext cx="4849200" cy="3460604"/>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Over the course of the semester, we saw Wal Mart's share price increase by 12.9% from the investment date of October 17th.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One of the main catalysts for Wal Mart’s rise this semester was from an earnings report in November. The report showed that e-commerce sales surged by 50% in the fiscal third quarter. This proves that Wal Mart can be competitive with Amazon in the online market, at least for the moment. Same store sales for American stores were up by 2.7%, beating the expected 1.8% increase.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Wal Mart has also been acquiring companies at a rapid rate since 2016. Over that period, they have acquired Jet, Moosejaw, Bonobos, </a:t>
            </a:r>
            <a:r>
              <a:rPr lang="en-US" sz="1400" dirty="0" err="1">
                <a:latin typeface="Cambria" panose="02040503050406030204" pitchFamily="18" charset="0"/>
              </a:rPr>
              <a:t>Shoebuy</a:t>
            </a:r>
            <a:r>
              <a:rPr lang="en-US" sz="1400" dirty="0">
                <a:latin typeface="Cambria" panose="02040503050406030204" pitchFamily="18" charset="0"/>
              </a:rPr>
              <a:t>, and Parcel. These moves show that Wal Mart are preparing themselves going forward to compete with Amazon in the online marketplace. </a:t>
            </a:r>
          </a:p>
          <a:p>
            <a:pPr marL="0" indent="0">
              <a:buNone/>
            </a:pPr>
            <a:endParaRPr lang="en-US" sz="1200" dirty="0">
              <a:latin typeface="Cambria" panose="02040503050406030204" pitchFamily="18" charset="0"/>
            </a:endParaRPr>
          </a:p>
        </p:txBody>
      </p:sp>
      <p:sp>
        <p:nvSpPr>
          <p:cNvPr id="5" name="Shape 32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22"/>
          <p:cNvSpPr txBox="1"/>
          <p:nvPr/>
        </p:nvSpPr>
        <p:spPr>
          <a:xfrm>
            <a:off x="1016000" y="1425365"/>
            <a:ext cx="7467600" cy="409600"/>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Wal-Mart Stores, Inc. | WMT</a:t>
            </a:r>
            <a:endParaRPr lang="en" sz="1600" b="1" dirty="0">
              <a:solidFill>
                <a:prstClr val="black"/>
              </a:solidFill>
              <a:latin typeface="Cambria"/>
              <a:ea typeface="Cambria"/>
              <a:cs typeface="Cambria"/>
              <a:sym typeface="Cambria"/>
            </a:endParaRPr>
          </a:p>
        </p:txBody>
      </p:sp>
      <p:sp>
        <p:nvSpPr>
          <p:cNvPr id="7" name="Shape 32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175 </a:t>
            </a:r>
            <a:r>
              <a:rPr lang="en-US" sz="1867" dirty="0">
                <a:solidFill>
                  <a:srgbClr val="436C3C"/>
                </a:solidFill>
                <a:latin typeface="Cambria"/>
                <a:ea typeface="Cambria"/>
                <a:cs typeface="Cambria"/>
                <a:sym typeface="Cambria"/>
              </a:rPr>
              <a:t>Shares | $15,036.98</a:t>
            </a:r>
            <a:endParaRPr lang="en" sz="2000"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80DF33EB-A62B-4ADF-841F-1C9E733A9E40}"/>
              </a:ext>
            </a:extLst>
          </p:cNvPr>
          <p:cNvGraphicFramePr>
            <a:graphicFrameLocks/>
          </p:cNvGraphicFramePr>
          <p:nvPr>
            <p:extLst>
              <p:ext uri="{D42A27DB-BD31-4B8C-83A1-F6EECF244321}">
                <p14:modId xmlns:p14="http://schemas.microsoft.com/office/powerpoint/2010/main" val="498212629"/>
              </p:ext>
            </p:extLst>
          </p:nvPr>
        </p:nvGraphicFramePr>
        <p:xfrm>
          <a:off x="212034" y="2665687"/>
          <a:ext cx="5858563" cy="33242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300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06571" y="6482095"/>
            <a:ext cx="508000" cy="228600"/>
          </a:xfrm>
        </p:spPr>
        <p:txBody>
          <a:bodyPr/>
          <a:lstStyle/>
          <a:p>
            <a:fld id="{C4C5411A-C02D-49EF-A313-6C2D6A9C6A32}" type="slidenum">
              <a:rPr lang="en-US" smtClean="0">
                <a:solidFill>
                  <a:prstClr val="black"/>
                </a:solidFill>
              </a:rPr>
              <a:pPr/>
              <a:t>69</a:t>
            </a:fld>
            <a:endParaRPr lang="en-US" dirty="0">
              <a:solidFill>
                <a:prstClr val="black"/>
              </a:solidFill>
            </a:endParaRPr>
          </a:p>
        </p:txBody>
      </p:sp>
      <p:sp>
        <p:nvSpPr>
          <p:cNvPr id="3" name="Shape 336"/>
          <p:cNvSpPr txBox="1">
            <a:spLocks/>
          </p:cNvSpPr>
          <p:nvPr/>
        </p:nvSpPr>
        <p:spPr>
          <a:xfrm>
            <a:off x="6797424" y="1834940"/>
            <a:ext cx="4863147" cy="4875755"/>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One of the earlier stock purchases for the class was the Smucker JM Company on September 25th. Over the course of the semester, the stock saw a return of 12.6%.</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For the majority of the semester, </a:t>
            </a:r>
            <a:r>
              <a:rPr lang="en-US" sz="1400" dirty="0" err="1">
                <a:latin typeface="Cambria" panose="02040503050406030204" pitchFamily="18" charset="0"/>
              </a:rPr>
              <a:t>Smuckers</a:t>
            </a:r>
            <a:r>
              <a:rPr lang="en-US" sz="1400" dirty="0">
                <a:latin typeface="Cambria" panose="02040503050406030204" pitchFamily="18" charset="0"/>
              </a:rPr>
              <a:t> actually lost the fund money, up until an earnings report in November. The firm beat analyst’s expectations with sales growth in pet food and a price increase for Jif peanut butter.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err="1">
                <a:latin typeface="Cambria" panose="02040503050406030204" pitchFamily="18" charset="0"/>
              </a:rPr>
              <a:t>Smuckers</a:t>
            </a:r>
            <a:r>
              <a:rPr lang="en-US" sz="1400" dirty="0">
                <a:latin typeface="Cambria" panose="02040503050406030204" pitchFamily="18" charset="0"/>
              </a:rPr>
              <a:t> sees future growth in their pet food business, as sales continue to beat analyst expectations. The firm’s move into the pet foods category in 2015 is regarded as a smart one, as they have seen much growth in that business segment.</a:t>
            </a:r>
            <a:r>
              <a:rPr lang="en-US" sz="1200" dirty="0"/>
              <a:t/>
            </a:r>
            <a:br>
              <a:rPr lang="en-US" sz="1200" dirty="0"/>
            </a:br>
            <a:endParaRPr lang="en-US" sz="1200" dirty="0">
              <a:latin typeface="Cambria" panose="02040503050406030204" pitchFamily="18" charset="0"/>
            </a:endParaRPr>
          </a:p>
        </p:txBody>
      </p:sp>
      <p:sp>
        <p:nvSpPr>
          <p:cNvPr id="5" name="Shape 338"/>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39"/>
          <p:cNvSpPr txBox="1"/>
          <p:nvPr/>
        </p:nvSpPr>
        <p:spPr>
          <a:xfrm>
            <a:off x="1016001" y="1425366"/>
            <a:ext cx="3417455"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Smucker J M Company | SJM </a:t>
            </a:r>
            <a:endParaRPr lang="en" sz="1600" b="1" dirty="0">
              <a:solidFill>
                <a:prstClr val="black"/>
              </a:solidFill>
              <a:latin typeface="Cambria"/>
              <a:ea typeface="Cambria"/>
              <a:cs typeface="Cambria"/>
              <a:sym typeface="Cambria"/>
            </a:endParaRPr>
          </a:p>
        </p:txBody>
      </p:sp>
      <p:sp>
        <p:nvSpPr>
          <p:cNvPr id="7" name="Shape 340"/>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2000" dirty="0">
                <a:solidFill>
                  <a:srgbClr val="436C3C"/>
                </a:solidFill>
                <a:latin typeface="Cambria"/>
                <a:ea typeface="Cambria"/>
                <a:cs typeface="Cambria"/>
                <a:sym typeface="Cambria"/>
              </a:rPr>
              <a:t>94 </a:t>
            </a:r>
            <a:r>
              <a:rPr lang="en-US" sz="2000" dirty="0">
                <a:solidFill>
                  <a:srgbClr val="436C3C"/>
                </a:solidFill>
                <a:latin typeface="Cambria"/>
                <a:ea typeface="Cambria"/>
                <a:cs typeface="Cambria"/>
                <a:sym typeface="Cambria"/>
              </a:rPr>
              <a:t>Shares | $9,964</a:t>
            </a:r>
            <a:endParaRPr lang="en" sz="2000"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3752AF79-BB68-4FBC-A9E6-E39D8E7B9BD0}"/>
              </a:ext>
            </a:extLst>
          </p:cNvPr>
          <p:cNvGraphicFramePr>
            <a:graphicFrameLocks/>
          </p:cNvGraphicFramePr>
          <p:nvPr>
            <p:extLst>
              <p:ext uri="{D42A27DB-BD31-4B8C-83A1-F6EECF244321}">
                <p14:modId xmlns:p14="http://schemas.microsoft.com/office/powerpoint/2010/main" val="80126198"/>
              </p:ext>
            </p:extLst>
          </p:nvPr>
        </p:nvGraphicFramePr>
        <p:xfrm>
          <a:off x="332247" y="2745448"/>
          <a:ext cx="5738350" cy="33676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776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7</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Market Overview</a:t>
            </a:r>
          </a:p>
        </p:txBody>
      </p:sp>
      <p:sp>
        <p:nvSpPr>
          <p:cNvPr id="15" name="Shape 166"/>
          <p:cNvSpPr txBox="1">
            <a:spLocks/>
          </p:cNvSpPr>
          <p:nvPr/>
        </p:nvSpPr>
        <p:spPr>
          <a:xfrm>
            <a:off x="796985" y="1008740"/>
            <a:ext cx="5269785" cy="2420260"/>
          </a:xfrm>
          <a:prstGeom prst="rect">
            <a:avLst/>
          </a:prstGeom>
        </p:spPr>
        <p:txBody>
          <a:bodyPr vert="horz" lIns="121900" tIns="121900" rIns="121900" bIns="121900" rtlCol="0" anchor="t" anchorCtr="0">
            <a:noAutofit/>
          </a:bodyPr>
          <a:lstStyle>
            <a:lvl1pPr marL="457189" indent="-457189" algn="l" defTabSz="1219170" rtl="0" eaLnBrk="1" latinLnBrk="0" hangingPunct="1">
              <a:lnSpc>
                <a:spcPct val="110000"/>
              </a:lnSpc>
              <a:spcBef>
                <a:spcPct val="20000"/>
              </a:spcBef>
              <a:buClr>
                <a:schemeClr val="accent2"/>
              </a:buClr>
              <a:buFont typeface="Arial" pitchFamily="34" charset="0"/>
              <a:buChar char="•"/>
              <a:defRPr sz="2667" kern="1200">
                <a:solidFill>
                  <a:schemeClr val="tx1"/>
                </a:solidFill>
                <a:latin typeface="+mn-lt"/>
                <a:ea typeface="+mn-ea"/>
                <a:cs typeface="+mn-cs"/>
              </a:defRPr>
            </a:lvl1pPr>
            <a:lvl2pPr marL="914377" indent="-385224" algn="l" defTabSz="1219170" rtl="0" eaLnBrk="1" latinLnBrk="0" hangingPunct="1">
              <a:lnSpc>
                <a:spcPct val="110000"/>
              </a:lnSpc>
              <a:spcBef>
                <a:spcPct val="20000"/>
              </a:spcBef>
              <a:buClr>
                <a:schemeClr val="accent4"/>
              </a:buClr>
              <a:buFont typeface="Arial" pitchFamily="34" charset="0"/>
              <a:buChar char="–"/>
              <a:defRPr sz="2400" kern="1200">
                <a:solidFill>
                  <a:schemeClr val="tx1"/>
                </a:solidFill>
                <a:latin typeface="+mn-lt"/>
                <a:ea typeface="+mn-ea"/>
                <a:cs typeface="+mn-cs"/>
              </a:defRPr>
            </a:lvl2pPr>
            <a:lvl3pPr marL="1299601" indent="-304792"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3pPr>
            <a:lvl4pPr marL="1676358" indent="-304792"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4pPr>
            <a:lvl5pPr marL="1676358" indent="0" algn="l" defTabSz="1219170" rtl="0" eaLnBrk="1" latinLnBrk="0" hangingPunct="1">
              <a:lnSpc>
                <a:spcPct val="110000"/>
              </a:lnSpc>
              <a:spcBef>
                <a:spcPct val="20000"/>
              </a:spcBef>
              <a:buClr>
                <a:schemeClr val="accent4"/>
              </a:buClr>
              <a:buFont typeface="Arial"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0"/>
            <a:r>
              <a:rPr lang="en-US" sz="1400" dirty="0">
                <a:latin typeface="Cambria" panose="02040503050406030204" pitchFamily="18" charset="0"/>
              </a:rPr>
              <a:t>One rate hike left this year</a:t>
            </a:r>
          </a:p>
          <a:p>
            <a:pPr lvl="1"/>
            <a:r>
              <a:rPr lang="en-US" sz="1400" dirty="0">
                <a:latin typeface="Cambria" panose="02040503050406030204" pitchFamily="18" charset="0"/>
              </a:rPr>
              <a:t>Will occur at the Fed’s December meeting</a:t>
            </a:r>
          </a:p>
          <a:p>
            <a:pPr lvl="0"/>
            <a:r>
              <a:rPr lang="en-US" sz="1400" dirty="0">
                <a:latin typeface="Cambria" panose="02040503050406030204" pitchFamily="18" charset="0"/>
              </a:rPr>
              <a:t>OPEC extended its agreement to limit output an additional nine months</a:t>
            </a:r>
          </a:p>
          <a:p>
            <a:pPr lvl="1"/>
            <a:r>
              <a:rPr lang="en-US" sz="1400" dirty="0">
                <a:latin typeface="Cambria" panose="02040503050406030204" pitchFamily="18" charset="0"/>
              </a:rPr>
              <a:t>Price has risen over 30% since June</a:t>
            </a:r>
          </a:p>
          <a:p>
            <a:pPr lvl="0"/>
            <a:r>
              <a:rPr lang="en-US" sz="1400" dirty="0">
                <a:latin typeface="Cambria" panose="02040503050406030204" pitchFamily="18" charset="0"/>
              </a:rPr>
              <a:t>Chinese Yuan strengthens against the dollar</a:t>
            </a:r>
          </a:p>
          <a:p>
            <a:pPr lvl="1"/>
            <a:r>
              <a:rPr lang="en-US" sz="1400" dirty="0">
                <a:latin typeface="Cambria" panose="02040503050406030204" pitchFamily="18" charset="0"/>
              </a:rPr>
              <a:t>Strengthened around 0.39% against the dollar </a:t>
            </a:r>
          </a:p>
          <a:p>
            <a:pPr marL="0" indent="0">
              <a:spcBef>
                <a:spcPts val="0"/>
              </a:spcBef>
              <a:buFont typeface="Arial" pitchFamily="34" charset="0"/>
              <a:buNone/>
            </a:pPr>
            <a:endParaRPr lang="en-US" sz="1600" dirty="0"/>
          </a:p>
          <a:p>
            <a:pPr marL="0" indent="0">
              <a:spcBef>
                <a:spcPts val="0"/>
              </a:spcBef>
              <a:buFont typeface="Arial" pitchFamily="34" charset="0"/>
              <a:buNone/>
            </a:pPr>
            <a:endParaRPr lang="en-US" sz="1600" dirty="0"/>
          </a:p>
        </p:txBody>
      </p:sp>
      <p:pic>
        <p:nvPicPr>
          <p:cNvPr id="7" name="image11.png">
            <a:extLst>
              <a:ext uri="{FF2B5EF4-FFF2-40B4-BE49-F238E27FC236}">
                <a16:creationId xmlns:a16="http://schemas.microsoft.com/office/drawing/2014/main" xmlns="" id="{177CEF29-D945-49FD-8CB7-C78F28910C10}"/>
              </a:ext>
            </a:extLst>
          </p:cNvPr>
          <p:cNvPicPr/>
          <p:nvPr/>
        </p:nvPicPr>
        <p:blipFill>
          <a:blip r:embed="rId3"/>
          <a:srcRect/>
          <a:stretch>
            <a:fillRect/>
          </a:stretch>
        </p:blipFill>
        <p:spPr>
          <a:xfrm>
            <a:off x="6552229" y="1590261"/>
            <a:ext cx="4842786" cy="2584905"/>
          </a:xfrm>
          <a:prstGeom prst="rect">
            <a:avLst/>
          </a:prstGeom>
          <a:ln/>
        </p:spPr>
      </p:pic>
      <p:sp>
        <p:nvSpPr>
          <p:cNvPr id="2" name="Rectangle 1">
            <a:extLst>
              <a:ext uri="{FF2B5EF4-FFF2-40B4-BE49-F238E27FC236}">
                <a16:creationId xmlns:a16="http://schemas.microsoft.com/office/drawing/2014/main" xmlns="" id="{E7F5CBCD-67C3-43FD-95BE-6187A46BE5C9}"/>
              </a:ext>
            </a:extLst>
          </p:cNvPr>
          <p:cNvSpPr/>
          <p:nvPr/>
        </p:nvSpPr>
        <p:spPr>
          <a:xfrm>
            <a:off x="6008107" y="1205690"/>
            <a:ext cx="4450064" cy="383759"/>
          </a:xfrm>
          <a:prstGeom prst="rect">
            <a:avLst/>
          </a:prstGeom>
        </p:spPr>
        <p:txBody>
          <a:bodyPr wrap="none">
            <a:spAutoFit/>
          </a:bodyPr>
          <a:lstStyle/>
          <a:p>
            <a:pPr indent="457200">
              <a:lnSpc>
                <a:spcPct val="115000"/>
              </a:lnSpc>
            </a:pPr>
            <a:r>
              <a:rPr lang="en-US" dirty="0">
                <a:solidFill>
                  <a:srgbClr val="000000"/>
                </a:solidFill>
                <a:latin typeface="Cambria" panose="02040503050406030204" pitchFamily="18" charset="0"/>
                <a:ea typeface="Times New Roman" panose="02020603050405020304" pitchFamily="18" charset="0"/>
              </a:rPr>
              <a:t>VIX: 11.32 (As of December 3rd, 2017)</a:t>
            </a:r>
            <a:endParaRPr lang="en-US" sz="1600" dirty="0">
              <a:solidFill>
                <a:srgbClr val="000000"/>
              </a:solidFill>
              <a:effectLst/>
              <a:latin typeface="Cambria" panose="02040503050406030204" pitchFamily="18" charset="0"/>
              <a:ea typeface="Arial" panose="020B0604020202020204" pitchFamily="34" charset="0"/>
            </a:endParaRPr>
          </a:p>
        </p:txBody>
      </p:sp>
      <p:sp>
        <p:nvSpPr>
          <p:cNvPr id="3" name="Rectangle 2">
            <a:extLst>
              <a:ext uri="{FF2B5EF4-FFF2-40B4-BE49-F238E27FC236}">
                <a16:creationId xmlns:a16="http://schemas.microsoft.com/office/drawing/2014/main" xmlns="" id="{E5831FEB-510C-4A9A-9927-7EE5E6958E96}"/>
              </a:ext>
            </a:extLst>
          </p:cNvPr>
          <p:cNvSpPr/>
          <p:nvPr/>
        </p:nvSpPr>
        <p:spPr>
          <a:xfrm>
            <a:off x="6130874" y="4175166"/>
            <a:ext cx="2120389" cy="286617"/>
          </a:xfrm>
          <a:prstGeom prst="rect">
            <a:avLst/>
          </a:prstGeom>
        </p:spPr>
        <p:txBody>
          <a:bodyPr wrap="none">
            <a:spAutoFit/>
          </a:bodyPr>
          <a:lstStyle/>
          <a:p>
            <a:pPr indent="457200">
              <a:lnSpc>
                <a:spcPct val="115000"/>
              </a:lnSpc>
            </a:pPr>
            <a:r>
              <a:rPr lang="en-US" sz="1200" dirty="0">
                <a:solidFill>
                  <a:srgbClr val="000000"/>
                </a:solidFill>
                <a:latin typeface="Cambria" panose="02040503050406030204" pitchFamily="18" charset="0"/>
                <a:ea typeface="Times New Roman" panose="02020603050405020304" pitchFamily="18" charset="0"/>
              </a:rPr>
              <a:t>Source: Yahoo Finance</a:t>
            </a:r>
            <a:endParaRPr lang="en-US" sz="1200" dirty="0">
              <a:solidFill>
                <a:srgbClr val="000000"/>
              </a:solidFill>
              <a:effectLst/>
              <a:latin typeface="Cambria" panose="02040503050406030204" pitchFamily="18" charset="0"/>
              <a:ea typeface="Arial" panose="020B0604020202020204" pitchFamily="34" charset="0"/>
            </a:endParaRPr>
          </a:p>
        </p:txBody>
      </p:sp>
      <p:pic>
        <p:nvPicPr>
          <p:cNvPr id="10" name="image8.png">
            <a:extLst>
              <a:ext uri="{FF2B5EF4-FFF2-40B4-BE49-F238E27FC236}">
                <a16:creationId xmlns:a16="http://schemas.microsoft.com/office/drawing/2014/main" xmlns="" id="{B84A03F9-36E1-48AE-83D3-560E6EB31BC5}"/>
              </a:ext>
            </a:extLst>
          </p:cNvPr>
          <p:cNvPicPr/>
          <p:nvPr/>
        </p:nvPicPr>
        <p:blipFill>
          <a:blip r:embed="rId4"/>
          <a:srcRect/>
          <a:stretch>
            <a:fillRect/>
          </a:stretch>
        </p:blipFill>
        <p:spPr>
          <a:xfrm>
            <a:off x="796985" y="3751106"/>
            <a:ext cx="4450064" cy="2420261"/>
          </a:xfrm>
          <a:prstGeom prst="rect">
            <a:avLst/>
          </a:prstGeom>
          <a:ln/>
        </p:spPr>
      </p:pic>
      <p:sp>
        <p:nvSpPr>
          <p:cNvPr id="5" name="Rectangle 4">
            <a:extLst>
              <a:ext uri="{FF2B5EF4-FFF2-40B4-BE49-F238E27FC236}">
                <a16:creationId xmlns:a16="http://schemas.microsoft.com/office/drawing/2014/main" xmlns="" id="{7008F7EA-2F92-4C78-B2EE-A0D58A49D514}"/>
              </a:ext>
            </a:extLst>
          </p:cNvPr>
          <p:cNvSpPr/>
          <p:nvPr/>
        </p:nvSpPr>
        <p:spPr>
          <a:xfrm>
            <a:off x="721467" y="3405387"/>
            <a:ext cx="5286640" cy="369332"/>
          </a:xfrm>
          <a:prstGeom prst="rect">
            <a:avLst/>
          </a:prstGeom>
        </p:spPr>
        <p:txBody>
          <a:bodyPr wrap="none">
            <a:spAutoFit/>
          </a:bodyPr>
          <a:lstStyle/>
          <a:p>
            <a:r>
              <a:rPr lang="en-US" dirty="0">
                <a:latin typeface="Cambria" panose="02040503050406030204" pitchFamily="18" charset="0"/>
                <a:ea typeface="Times New Roman" panose="02020603050405020304" pitchFamily="18" charset="0"/>
              </a:rPr>
              <a:t>Brent Crude Oil: $63.04 (As of December 3rd, 2017)</a:t>
            </a:r>
            <a:endParaRPr lang="en-US" dirty="0">
              <a:latin typeface="Cambria" panose="02040503050406030204" pitchFamily="18" charset="0"/>
            </a:endParaRPr>
          </a:p>
        </p:txBody>
      </p:sp>
      <p:sp>
        <p:nvSpPr>
          <p:cNvPr id="6" name="Rectangle 5">
            <a:extLst>
              <a:ext uri="{FF2B5EF4-FFF2-40B4-BE49-F238E27FC236}">
                <a16:creationId xmlns:a16="http://schemas.microsoft.com/office/drawing/2014/main" xmlns="" id="{B46DBC29-DEA7-41E2-8DD1-51C252405466}"/>
              </a:ext>
            </a:extLst>
          </p:cNvPr>
          <p:cNvSpPr/>
          <p:nvPr/>
        </p:nvSpPr>
        <p:spPr>
          <a:xfrm>
            <a:off x="344850" y="6147946"/>
            <a:ext cx="2073837" cy="286617"/>
          </a:xfrm>
          <a:prstGeom prst="rect">
            <a:avLst/>
          </a:prstGeom>
        </p:spPr>
        <p:txBody>
          <a:bodyPr wrap="none">
            <a:spAutoFit/>
          </a:bodyPr>
          <a:lstStyle/>
          <a:p>
            <a:pPr indent="457200">
              <a:lnSpc>
                <a:spcPct val="115000"/>
              </a:lnSpc>
            </a:pPr>
            <a:r>
              <a:rPr lang="en-US" sz="1200" dirty="0">
                <a:solidFill>
                  <a:srgbClr val="000000"/>
                </a:solidFill>
                <a:latin typeface="Cambria" panose="02040503050406030204" pitchFamily="18" charset="0"/>
                <a:ea typeface="Times New Roman" panose="02020603050405020304" pitchFamily="18" charset="0"/>
              </a:rPr>
              <a:t>Source: </a:t>
            </a:r>
            <a:r>
              <a:rPr lang="en-US" sz="1200" dirty="0" err="1">
                <a:solidFill>
                  <a:srgbClr val="000000"/>
                </a:solidFill>
                <a:latin typeface="Cambria" panose="02040503050406030204" pitchFamily="18" charset="0"/>
                <a:ea typeface="Times New Roman" panose="02020603050405020304" pitchFamily="18" charset="0"/>
              </a:rPr>
              <a:t>MacroTrends</a:t>
            </a:r>
            <a:r>
              <a:rPr lang="en-US" sz="1200" dirty="0">
                <a:solidFill>
                  <a:srgbClr val="000000"/>
                </a:solidFill>
                <a:latin typeface="Cambria" panose="02040503050406030204" pitchFamily="18" charset="0"/>
                <a:ea typeface="Times New Roman" panose="02020603050405020304" pitchFamily="18" charset="0"/>
              </a:rPr>
              <a:t> </a:t>
            </a:r>
            <a:endParaRPr lang="en-US" sz="1200" dirty="0">
              <a:solidFill>
                <a:srgbClr val="000000"/>
              </a:solidFill>
              <a:effectLst/>
              <a:latin typeface="Cambria" panose="02040503050406030204" pitchFamily="18" charset="0"/>
              <a:ea typeface="Arial" panose="020B0604020202020204" pitchFamily="34" charset="0"/>
            </a:endParaRPr>
          </a:p>
        </p:txBody>
      </p:sp>
    </p:spTree>
    <p:extLst>
      <p:ext uri="{BB962C8B-B14F-4D97-AF65-F5344CB8AC3E}">
        <p14:creationId xmlns:p14="http://schemas.microsoft.com/office/powerpoint/2010/main" val="3767588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7996" y="6505575"/>
            <a:ext cx="508000" cy="228600"/>
          </a:xfrm>
        </p:spPr>
        <p:txBody>
          <a:bodyPr/>
          <a:lstStyle/>
          <a:p>
            <a:fld id="{C4C5411A-C02D-49EF-A313-6C2D6A9C6A32}" type="slidenum">
              <a:rPr lang="en-US" smtClean="0">
                <a:solidFill>
                  <a:prstClr val="black"/>
                </a:solidFill>
              </a:rPr>
              <a:pPr/>
              <a:t>70</a:t>
            </a:fld>
            <a:endParaRPr lang="en-US" dirty="0">
              <a:solidFill>
                <a:prstClr val="black"/>
              </a:solidFill>
            </a:endParaRPr>
          </a:p>
        </p:txBody>
      </p:sp>
      <p:sp>
        <p:nvSpPr>
          <p:cNvPr id="3" name="Shape 352"/>
          <p:cNvSpPr txBox="1">
            <a:spLocks/>
          </p:cNvSpPr>
          <p:nvPr/>
        </p:nvSpPr>
        <p:spPr>
          <a:xfrm>
            <a:off x="6809644" y="1850606"/>
            <a:ext cx="4872352" cy="3858432"/>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Comcast is a global media and technology company headquartered in Philadelphia, Pennsylvania. Their two primary businesses are Comcast Cable and </a:t>
            </a:r>
            <a:r>
              <a:rPr lang="en-US" sz="1200" dirty="0" err="1"/>
              <a:t>NBCUniversal</a:t>
            </a:r>
            <a:r>
              <a:rPr lang="en-US" sz="1200" dirty="0"/>
              <a:t>. Comcast Cable is one of the nation's largest video, high-speed internet and phone providers to residential customers and businesses. </a:t>
            </a:r>
            <a:r>
              <a:rPr lang="en-US" sz="1200" dirty="0" err="1"/>
              <a:t>NBCUniversal</a:t>
            </a:r>
            <a:r>
              <a:rPr lang="en-US" sz="1200" dirty="0"/>
              <a:t> operates news, entertainment, sports cable networks, NBC networks, television production operations, television station groups and Universal Studios. </a:t>
            </a:r>
          </a:p>
          <a:p>
            <a:pPr marL="0" indent="0">
              <a:buNone/>
            </a:pPr>
            <a:r>
              <a:rPr lang="en-US" sz="1200" dirty="0"/>
              <a:t/>
            </a:r>
            <a:br>
              <a:rPr lang="en-US" sz="1200" dirty="0"/>
            </a:br>
            <a:r>
              <a:rPr lang="en-US" sz="1200" dirty="0"/>
              <a:t>The stock performed well in the final month of the semester. With net neutrality rules set to be repealed, Comcast and other telecommunications should see a boost. </a:t>
            </a:r>
          </a:p>
          <a:p>
            <a:pPr marL="0" indent="0">
              <a:buNone/>
            </a:pPr>
            <a:endParaRPr lang="en-US" sz="1200" dirty="0">
              <a:latin typeface="Cambria" panose="02040503050406030204" pitchFamily="18" charset="0"/>
            </a:endParaRPr>
          </a:p>
        </p:txBody>
      </p:sp>
      <p:sp>
        <p:nvSpPr>
          <p:cNvPr id="5" name="Shape 354"/>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Outperformers</a:t>
            </a:r>
            <a:endParaRPr lang="en" sz="3467" dirty="0">
              <a:solidFill>
                <a:prstClr val="black"/>
              </a:solidFill>
              <a:latin typeface="Cambria"/>
              <a:ea typeface="Cambria"/>
              <a:cs typeface="Cambria"/>
              <a:sym typeface="Cambria"/>
            </a:endParaRPr>
          </a:p>
        </p:txBody>
      </p:sp>
      <p:sp>
        <p:nvSpPr>
          <p:cNvPr id="6" name="Shape 355"/>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Comcast Corporation | CMCSA</a:t>
            </a:r>
            <a:endParaRPr lang="en" sz="1600" b="1" dirty="0">
              <a:solidFill>
                <a:prstClr val="black"/>
              </a:solidFill>
              <a:latin typeface="Cambria"/>
              <a:ea typeface="Cambria"/>
              <a:cs typeface="Cambria"/>
              <a:sym typeface="Cambria"/>
            </a:endParaRPr>
          </a:p>
        </p:txBody>
      </p:sp>
      <p:sp>
        <p:nvSpPr>
          <p:cNvPr id="7" name="Shape 356"/>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smtClean="0">
                <a:solidFill>
                  <a:srgbClr val="005A3C"/>
                </a:solidFill>
                <a:latin typeface="Cambria"/>
                <a:ea typeface="Cambria"/>
                <a:cs typeface="Cambria"/>
                <a:sym typeface="Cambria"/>
              </a:rPr>
              <a:t>Position</a:t>
            </a:r>
            <a:endParaRPr lang="en-US" sz="2200" b="1" dirty="0" smtClean="0">
              <a:solidFill>
                <a:srgbClr val="005A3C"/>
              </a:solidFill>
              <a:latin typeface="Cambria"/>
              <a:ea typeface="Cambria"/>
              <a:cs typeface="Cambria"/>
              <a:sym typeface="Cambria"/>
            </a:endParaRPr>
          </a:p>
          <a:p>
            <a:pPr algn="ctr">
              <a:buSzPct val="25000"/>
            </a:pPr>
            <a:r>
              <a:rPr lang="en-US" sz="2000" dirty="0" smtClean="0">
                <a:solidFill>
                  <a:srgbClr val="436C3C"/>
                </a:solidFill>
                <a:latin typeface="Cambria"/>
                <a:ea typeface="Cambria"/>
                <a:cs typeface="Cambria"/>
                <a:sym typeface="Cambria"/>
              </a:rPr>
              <a:t>330 shares| $11,998.80</a:t>
            </a:r>
            <a:endParaRPr lang="en" sz="2000" dirty="0">
              <a:solidFill>
                <a:srgbClr val="436C3C"/>
              </a:solidFill>
              <a:latin typeface="Cambria"/>
              <a:ea typeface="Cambria"/>
              <a:cs typeface="Cambria"/>
              <a:sym typeface="Cambria"/>
            </a:endParaRPr>
          </a:p>
          <a:p>
            <a:pPr algn="ctr">
              <a:buSzPct val="25000"/>
            </a:pPr>
            <a:endParaRPr lang="en" sz="2133" b="1" dirty="0">
              <a:solidFill>
                <a:srgbClr val="436C3C"/>
              </a:solidFill>
              <a:latin typeface="Cambria"/>
              <a:ea typeface="Cambria"/>
              <a:cs typeface="Cambria"/>
              <a:sym typeface="Cambria"/>
            </a:endParaRPr>
          </a:p>
        </p:txBody>
      </p:sp>
      <p:pic>
        <p:nvPicPr>
          <p:cNvPr id="1026" name="Picture 2" descr="https://lh3.googleusercontent.com/9SnoZybrDg01fcXYvSqITKalseCpBAr_DHakV0nvTr5-PT9bB5QIijlbwOGu-2jsD6FVBT1sapG7e_ykWgFtJAAIT1dtB-daUmKR1_iRDU1Bv7c7MovbJk4DhGKbqsWkyf72rBwpX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7" y="3265714"/>
            <a:ext cx="5990365" cy="216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84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58575" y="6524625"/>
            <a:ext cx="508000" cy="228600"/>
          </a:xfrm>
        </p:spPr>
        <p:txBody>
          <a:bodyPr/>
          <a:lstStyle/>
          <a:p>
            <a:fld id="{C4C5411A-C02D-49EF-A313-6C2D6A9C6A32}" type="slidenum">
              <a:rPr lang="en-US" smtClean="0">
                <a:solidFill>
                  <a:prstClr val="black"/>
                </a:solidFill>
              </a:rPr>
              <a:pPr/>
              <a:t>71</a:t>
            </a:fld>
            <a:endParaRPr lang="en-US" dirty="0">
              <a:solidFill>
                <a:prstClr val="black"/>
              </a:solidFill>
            </a:endParaRPr>
          </a:p>
        </p:txBody>
      </p:sp>
      <p:grpSp>
        <p:nvGrpSpPr>
          <p:cNvPr id="3" name="Shape 366"/>
          <p:cNvGrpSpPr/>
          <p:nvPr/>
        </p:nvGrpSpPr>
        <p:grpSpPr>
          <a:xfrm>
            <a:off x="2487938" y="2145746"/>
            <a:ext cx="6608303" cy="3824004"/>
            <a:chOff x="1150974" y="16763"/>
            <a:chExt cx="6608303" cy="3824004"/>
          </a:xfrm>
        </p:grpSpPr>
        <p:sp>
          <p:nvSpPr>
            <p:cNvPr id="5" name="Shape 367"/>
            <p:cNvSpPr/>
            <p:nvPr/>
          </p:nvSpPr>
          <p:spPr>
            <a:xfrm>
              <a:off x="1445845" y="2398319"/>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6" name="Shape 368"/>
            <p:cNvSpPr txBox="1"/>
            <p:nvPr/>
          </p:nvSpPr>
          <p:spPr>
            <a:xfrm>
              <a:off x="1658397" y="2600058"/>
              <a:ext cx="1378500" cy="995700"/>
            </a:xfrm>
            <a:prstGeom prst="rect">
              <a:avLst/>
            </a:prstGeom>
            <a:noFill/>
            <a:ln>
              <a:noFill/>
            </a:ln>
          </p:spPr>
          <p:txBody>
            <a:bodyPr lIns="0" tIns="17767" rIns="0" bIns="177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Stamps.com, Inc. </a:t>
              </a:r>
              <a:endParaRPr lang="en" sz="1467" dirty="0">
                <a:solidFill>
                  <a:schemeClr val="lt1"/>
                </a:solidFill>
                <a:latin typeface="Cambria"/>
                <a:ea typeface="Cambria"/>
                <a:cs typeface="Cambria"/>
                <a:sym typeface="Cambria"/>
              </a:endParaRPr>
            </a:p>
          </p:txBody>
        </p:sp>
        <p:sp>
          <p:nvSpPr>
            <p:cNvPr id="9" name="Shape 371"/>
            <p:cNvSpPr/>
            <p:nvPr/>
          </p:nvSpPr>
          <p:spPr>
            <a:xfrm>
              <a:off x="1150974" y="2851748"/>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0" name="Shape 372"/>
            <p:cNvSpPr/>
            <p:nvPr/>
          </p:nvSpPr>
          <p:spPr>
            <a:xfrm>
              <a:off x="2891690" y="1596276"/>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1" name="Shape 373"/>
            <p:cNvSpPr txBox="1"/>
            <p:nvPr/>
          </p:nvSpPr>
          <p:spPr>
            <a:xfrm>
              <a:off x="3151906" y="1819680"/>
              <a:ext cx="1159706" cy="995641"/>
            </a:xfrm>
            <a:prstGeom prst="rect">
              <a:avLst/>
            </a:prstGeom>
            <a:noFill/>
            <a:ln>
              <a:noFill/>
            </a:ln>
          </p:spPr>
          <p:txBody>
            <a:bodyPr lIns="0" tIns="17767" rIns="0" bIns="177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Softbank Group ADR</a:t>
              </a:r>
              <a:endParaRPr lang="en" sz="1467" dirty="0">
                <a:solidFill>
                  <a:schemeClr val="lt1"/>
                </a:solidFill>
                <a:latin typeface="Cambria"/>
                <a:ea typeface="Cambria"/>
                <a:cs typeface="Cambria"/>
                <a:sym typeface="Cambria"/>
              </a:endParaRPr>
            </a:p>
          </p:txBody>
        </p:sp>
        <p:sp>
          <p:nvSpPr>
            <p:cNvPr id="12" name="Shape 374"/>
            <p:cNvSpPr/>
            <p:nvPr/>
          </p:nvSpPr>
          <p:spPr>
            <a:xfrm>
              <a:off x="4048010" y="2844069"/>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4" name="Shape 376"/>
            <p:cNvSpPr/>
            <p:nvPr/>
          </p:nvSpPr>
          <p:spPr>
            <a:xfrm>
              <a:off x="4377623" y="3037190"/>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5" name="Shape 377"/>
            <p:cNvSpPr/>
            <p:nvPr/>
          </p:nvSpPr>
          <p:spPr>
            <a:xfrm>
              <a:off x="1445845" y="803449"/>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16" name="Shape 378"/>
            <p:cNvSpPr txBox="1"/>
            <p:nvPr/>
          </p:nvSpPr>
          <p:spPr>
            <a:xfrm>
              <a:off x="1706060" y="1026851"/>
              <a:ext cx="1159706" cy="995641"/>
            </a:xfrm>
            <a:prstGeom prst="rect">
              <a:avLst/>
            </a:prstGeom>
            <a:noFill/>
            <a:ln>
              <a:noFill/>
            </a:ln>
          </p:spPr>
          <p:txBody>
            <a:bodyPr lIns="0" tIns="17767" rIns="0" bIns="177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Cognizant</a:t>
              </a:r>
              <a:endParaRPr lang="en" sz="1467" dirty="0">
                <a:solidFill>
                  <a:schemeClr val="lt1"/>
                </a:solidFill>
                <a:latin typeface="Cambria"/>
                <a:ea typeface="Cambria"/>
                <a:cs typeface="Cambria"/>
                <a:sym typeface="Cambria"/>
              </a:endParaRPr>
            </a:p>
          </p:txBody>
        </p:sp>
        <p:sp>
          <p:nvSpPr>
            <p:cNvPr id="17" name="Shape 379"/>
            <p:cNvSpPr/>
            <p:nvPr/>
          </p:nvSpPr>
          <p:spPr>
            <a:xfrm>
              <a:off x="2596818" y="830708"/>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19" name="Shape 381"/>
            <p:cNvSpPr/>
            <p:nvPr/>
          </p:nvSpPr>
          <p:spPr>
            <a:xfrm>
              <a:off x="2938905" y="640660"/>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20" name="Shape 382"/>
            <p:cNvSpPr/>
            <p:nvPr/>
          </p:nvSpPr>
          <p:spPr>
            <a:xfrm>
              <a:off x="4336644" y="800377"/>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1" name="Shape 383"/>
            <p:cNvSpPr txBox="1"/>
            <p:nvPr/>
          </p:nvSpPr>
          <p:spPr>
            <a:xfrm>
              <a:off x="4596860" y="1023779"/>
              <a:ext cx="1159706" cy="995641"/>
            </a:xfrm>
            <a:prstGeom prst="rect">
              <a:avLst/>
            </a:prstGeom>
            <a:noFill/>
            <a:ln>
              <a:noFill/>
            </a:ln>
          </p:spPr>
          <p:txBody>
            <a:bodyPr lIns="0" tIns="17767" rIns="0" bIns="177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Thor Industries</a:t>
              </a:r>
              <a:endParaRPr lang="en" sz="1467" dirty="0">
                <a:solidFill>
                  <a:schemeClr val="lt1"/>
                </a:solidFill>
                <a:latin typeface="Cambria"/>
                <a:ea typeface="Cambria"/>
                <a:cs typeface="Cambria"/>
                <a:sym typeface="Cambria"/>
              </a:endParaRPr>
            </a:p>
          </p:txBody>
        </p:sp>
        <p:sp>
          <p:nvSpPr>
            <p:cNvPr id="22" name="Shape 384"/>
            <p:cNvSpPr/>
            <p:nvPr/>
          </p:nvSpPr>
          <p:spPr>
            <a:xfrm>
              <a:off x="5790507" y="1439630"/>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4" name="Shape 386"/>
            <p:cNvSpPr/>
            <p:nvPr/>
          </p:nvSpPr>
          <p:spPr>
            <a:xfrm>
              <a:off x="6110321" y="1637358"/>
              <a:ext cx="195985" cy="168930"/>
            </a:xfrm>
            <a:prstGeom prst="hexagon">
              <a:avLst>
                <a:gd name="adj" fmla="val 25000"/>
                <a:gd name="vf" fmla="val 115470"/>
              </a:avLst>
            </a:prstGeom>
            <a:solidFill>
              <a:schemeClr val="lt1"/>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5" name="Shape 387"/>
            <p:cNvSpPr/>
            <p:nvPr/>
          </p:nvSpPr>
          <p:spPr>
            <a:xfrm>
              <a:off x="5782489" y="16763"/>
              <a:ext cx="1680138" cy="1442448"/>
            </a:xfrm>
            <a:prstGeom prst="hexagon">
              <a:avLst>
                <a:gd name="adj" fmla="val 25000"/>
                <a:gd name="vf" fmla="val 115470"/>
              </a:avLst>
            </a:prstGeom>
            <a:solidFill>
              <a:srgbClr val="C00000"/>
            </a:solidFill>
            <a:ln w="12700" cap="flat" cmpd="sng">
              <a:solidFill>
                <a:srgbClr val="7F7F7F"/>
              </a:solidFill>
              <a:prstDash val="solid"/>
              <a:miter/>
              <a:headEnd type="none" w="med" len="med"/>
              <a:tailEnd type="none" w="med" len="med"/>
            </a:ln>
          </p:spPr>
          <p:txBody>
            <a:bodyPr lIns="91433" tIns="91433" rIns="91433" bIns="91433" anchor="ctr" anchorCtr="0">
              <a:noAutofit/>
            </a:bodyPr>
            <a:lstStyle/>
            <a:p>
              <a:endParaRPr sz="2400"/>
            </a:p>
          </p:txBody>
        </p:sp>
        <p:sp>
          <p:nvSpPr>
            <p:cNvPr id="26" name="Shape 388"/>
            <p:cNvSpPr txBox="1"/>
            <p:nvPr/>
          </p:nvSpPr>
          <p:spPr>
            <a:xfrm>
              <a:off x="6042705" y="240165"/>
              <a:ext cx="1159706" cy="995641"/>
            </a:xfrm>
            <a:prstGeom prst="rect">
              <a:avLst/>
            </a:prstGeom>
            <a:noFill/>
            <a:ln>
              <a:noFill/>
            </a:ln>
          </p:spPr>
          <p:txBody>
            <a:bodyPr lIns="0" tIns="17767" rIns="0" bIns="17767" anchor="ctr" anchorCtr="0">
              <a:noAutofit/>
            </a:bodyPr>
            <a:lstStyle/>
            <a:p>
              <a:pPr algn="ctr">
                <a:lnSpc>
                  <a:spcPct val="90000"/>
                </a:lnSpc>
                <a:buSzPct val="25000"/>
              </a:pPr>
              <a:r>
                <a:rPr lang="en-US" sz="1467" dirty="0">
                  <a:solidFill>
                    <a:schemeClr val="lt1"/>
                  </a:solidFill>
                  <a:latin typeface="Cambria"/>
                  <a:ea typeface="Cambria"/>
                  <a:cs typeface="Cambria"/>
                  <a:sym typeface="Cambria"/>
                </a:rPr>
                <a:t>Lam Research Corp. </a:t>
              </a:r>
              <a:endParaRPr lang="en" sz="1467" dirty="0">
                <a:solidFill>
                  <a:schemeClr val="lt1"/>
                </a:solidFill>
                <a:latin typeface="Cambria"/>
                <a:ea typeface="Cambria"/>
                <a:cs typeface="Cambria"/>
                <a:sym typeface="Cambria"/>
              </a:endParaRPr>
            </a:p>
          </p:txBody>
        </p:sp>
        <p:sp>
          <p:nvSpPr>
            <p:cNvPr id="27" name="Shape 389"/>
            <p:cNvSpPr/>
            <p:nvPr/>
          </p:nvSpPr>
          <p:spPr>
            <a:xfrm>
              <a:off x="7236352" y="663312"/>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sp>
          <p:nvSpPr>
            <p:cNvPr id="29" name="Shape 391"/>
            <p:cNvSpPr/>
            <p:nvPr/>
          </p:nvSpPr>
          <p:spPr>
            <a:xfrm>
              <a:off x="7563292" y="853744"/>
              <a:ext cx="195985" cy="168930"/>
            </a:xfrm>
            <a:prstGeom prst="hexagon">
              <a:avLst>
                <a:gd name="adj" fmla="val 25000"/>
                <a:gd name="vf" fmla="val 115470"/>
              </a:avLst>
            </a:prstGeom>
            <a:solidFill>
              <a:schemeClr val="lt1"/>
            </a:solidFill>
            <a:ln w="12700" cap="flat" cmpd="sng">
              <a:solidFill>
                <a:srgbClr val="599BD5"/>
              </a:solidFill>
              <a:prstDash val="solid"/>
              <a:miter/>
              <a:headEnd type="none" w="med" len="med"/>
              <a:tailEnd type="none" w="med" len="med"/>
            </a:ln>
          </p:spPr>
          <p:txBody>
            <a:bodyPr lIns="91433" tIns="91433" rIns="91433" bIns="91433" anchor="ctr" anchorCtr="0">
              <a:noAutofit/>
            </a:bodyPr>
            <a:lstStyle/>
            <a:p>
              <a:endParaRPr sz="2400"/>
            </a:p>
          </p:txBody>
        </p:sp>
      </p:grpSp>
      <p:sp>
        <p:nvSpPr>
          <p:cNvPr id="30" name="Shape 392"/>
          <p:cNvSpPr txBox="1"/>
          <p:nvPr/>
        </p:nvSpPr>
        <p:spPr>
          <a:xfrm>
            <a:off x="609600" y="577323"/>
            <a:ext cx="10363200" cy="1362075"/>
          </a:xfrm>
          <a:prstGeom prst="rect">
            <a:avLst/>
          </a:prstGeom>
          <a:noFill/>
          <a:ln>
            <a:noFill/>
          </a:ln>
        </p:spPr>
        <p:txBody>
          <a:bodyPr lIns="121900" tIns="60967" rIns="121900" bIns="60967" anchor="t" anchorCtr="0">
            <a:noAutofit/>
          </a:bodyPr>
          <a:lstStyle/>
          <a:p>
            <a:pPr>
              <a:lnSpc>
                <a:spcPct val="95000"/>
              </a:lnSpc>
              <a:buClr>
                <a:schemeClr val="dk1"/>
              </a:buClr>
              <a:buSzPct val="25000"/>
            </a:pPr>
            <a:r>
              <a:rPr lang="en" sz="3000" b="1" dirty="0">
                <a:solidFill>
                  <a:schemeClr val="dk1"/>
                </a:solidFill>
                <a:latin typeface="Cambria"/>
                <a:ea typeface="Cambria"/>
                <a:cs typeface="Cambria"/>
                <a:sym typeface="Cambria"/>
              </a:rPr>
              <a:t>TOP UNDERPERFORMERS</a:t>
            </a:r>
            <a:endParaRPr lang="en" sz="4267">
              <a:solidFill>
                <a:schemeClr val="dk1"/>
              </a:solidFill>
              <a:latin typeface="Cambria"/>
              <a:ea typeface="Cambria"/>
              <a:cs typeface="Cambria"/>
              <a:sym typeface="Cambria"/>
            </a:endParaRPr>
          </a:p>
        </p:txBody>
      </p:sp>
      <p:pic>
        <p:nvPicPr>
          <p:cNvPr id="31" name="Picture 30">
            <a:extLst>
              <a:ext uri="{FF2B5EF4-FFF2-40B4-BE49-F238E27FC236}">
                <a16:creationId xmlns:a16="http://schemas.microsoft.com/office/drawing/2014/main" xmlns="" id="{6A9F3654-D94D-45EC-83CA-8CC7F6FA4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7384" y="3794542"/>
            <a:ext cx="1827563" cy="1391541"/>
          </a:xfrm>
          <a:prstGeom prst="hexagon">
            <a:avLst/>
          </a:prstGeom>
        </p:spPr>
      </p:pic>
      <p:pic>
        <p:nvPicPr>
          <p:cNvPr id="33" name="Picture 32">
            <a:extLst>
              <a:ext uri="{FF2B5EF4-FFF2-40B4-BE49-F238E27FC236}">
                <a16:creationId xmlns:a16="http://schemas.microsoft.com/office/drawing/2014/main" xmlns="" id="{1FAA9A2D-1660-4258-9E36-B0083615D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8054" y="2812702"/>
            <a:ext cx="1805464" cy="1442449"/>
          </a:xfrm>
          <a:prstGeom prst="hexagon">
            <a:avLst/>
          </a:prstGeom>
        </p:spPr>
      </p:pic>
      <p:pic>
        <p:nvPicPr>
          <p:cNvPr id="35" name="Picture 34">
            <a:extLst>
              <a:ext uri="{FF2B5EF4-FFF2-40B4-BE49-F238E27FC236}">
                <a16:creationId xmlns:a16="http://schemas.microsoft.com/office/drawing/2014/main" xmlns="" id="{457DE83F-23F9-434A-9ABE-0B5718E94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514" y="4544499"/>
            <a:ext cx="1736232" cy="1506766"/>
          </a:xfrm>
          <a:prstGeom prst="hexagon">
            <a:avLst/>
          </a:prstGeom>
        </p:spPr>
      </p:pic>
      <p:pic>
        <p:nvPicPr>
          <p:cNvPr id="37" name="Picture 36">
            <a:extLst>
              <a:ext uri="{FF2B5EF4-FFF2-40B4-BE49-F238E27FC236}">
                <a16:creationId xmlns:a16="http://schemas.microsoft.com/office/drawing/2014/main" xmlns="" id="{94627BA0-F4F3-4F86-8CC5-7729AB683B36}"/>
              </a:ext>
            </a:extLst>
          </p:cNvPr>
          <p:cNvPicPr>
            <a:picLocks noChangeAspect="1"/>
          </p:cNvPicPr>
          <p:nvPr/>
        </p:nvPicPr>
        <p:blipFill rotWithShape="1">
          <a:blip r:embed="rId5">
            <a:extLst>
              <a:ext uri="{28A0092B-C50C-407E-A947-70E740481C1C}">
                <a14:useLocalDpi xmlns:a14="http://schemas.microsoft.com/office/drawing/2010/main" val="0"/>
              </a:ext>
            </a:extLst>
          </a:blip>
          <a:srcRect b="26886"/>
          <a:stretch/>
        </p:blipFill>
        <p:spPr>
          <a:xfrm>
            <a:off x="4228942" y="2237005"/>
            <a:ext cx="1720944" cy="1319851"/>
          </a:xfrm>
          <a:prstGeom prst="hexagon">
            <a:avLst/>
          </a:prstGeom>
        </p:spPr>
      </p:pic>
      <p:pic>
        <p:nvPicPr>
          <p:cNvPr id="39" name="Picture 38">
            <a:extLst>
              <a:ext uri="{FF2B5EF4-FFF2-40B4-BE49-F238E27FC236}">
                <a16:creationId xmlns:a16="http://schemas.microsoft.com/office/drawing/2014/main" xmlns="" id="{A0634D10-77AB-4777-9E16-743B5F06B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796" y="3429000"/>
            <a:ext cx="1827563" cy="1887400"/>
          </a:xfrm>
          <a:prstGeom prst="hexagon">
            <a:avLst/>
          </a:prstGeom>
        </p:spPr>
      </p:pic>
    </p:spTree>
    <p:extLst>
      <p:ext uri="{BB962C8B-B14F-4D97-AF65-F5344CB8AC3E}">
        <p14:creationId xmlns:p14="http://schemas.microsoft.com/office/powerpoint/2010/main" val="2174195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103" y="6516979"/>
            <a:ext cx="508000" cy="228600"/>
          </a:xfrm>
        </p:spPr>
        <p:txBody>
          <a:bodyPr/>
          <a:lstStyle/>
          <a:p>
            <a:fld id="{C4C5411A-C02D-49EF-A313-6C2D6A9C6A32}" type="slidenum">
              <a:rPr lang="en-US" smtClean="0">
                <a:solidFill>
                  <a:prstClr val="black"/>
                </a:solidFill>
              </a:rPr>
              <a:pPr/>
              <a:t>72</a:t>
            </a:fld>
            <a:endParaRPr lang="en-US" dirty="0">
              <a:solidFill>
                <a:prstClr val="black"/>
              </a:solidFill>
            </a:endParaRPr>
          </a:p>
        </p:txBody>
      </p:sp>
      <p:sp>
        <p:nvSpPr>
          <p:cNvPr id="3" name="Shape 399"/>
          <p:cNvSpPr txBox="1">
            <a:spLocks/>
          </p:cNvSpPr>
          <p:nvPr/>
        </p:nvSpPr>
        <p:spPr>
          <a:xfrm>
            <a:off x="7064956" y="1760482"/>
            <a:ext cx="4863147" cy="385314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Thor was one of the last stocks bought for this semester, purchased on November 29th, and over the course of a week returned -4.18%. As a manufacturer of recreational vehicles, Thor saw a decline in stock price along with most other consumer cyclical stocks in this time frame. </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As the largest RV manufacturer in the world, Thor just posted its best quarterly revenue and profitability in the company’s history. This past earnings was Thor’s third straight beat in a row, with revenue at an all time quarterly record of $2.28 billion and gross profit at 14.9%. Clearly demand has ramped up, and Thor is matching this demand with increased production.</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Despite all of this, we bought in right after all of the good news and only had THO in our portfolio for one week of market declines.</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
            </a:r>
            <a:br>
              <a:rPr lang="en-US" sz="1400" dirty="0">
                <a:latin typeface="Cambria" panose="02040503050406030204" pitchFamily="18" charset="0"/>
              </a:rPr>
            </a:br>
            <a:endParaRPr lang="en-US" sz="1400" dirty="0">
              <a:solidFill>
                <a:srgbClr val="000000"/>
              </a:solidFill>
              <a:latin typeface="Cambria" panose="02040503050406030204" pitchFamily="18" charset="0"/>
              <a:ea typeface="MS PGothic" charset="0"/>
              <a:cs typeface="MS PGothic" charset="0"/>
            </a:endParaRPr>
          </a:p>
        </p:txBody>
      </p:sp>
      <p:sp>
        <p:nvSpPr>
          <p:cNvPr id="5" name="Shape 40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0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Thor Industries, Inc. | THO </a:t>
            </a:r>
            <a:endParaRPr lang="en" sz="1600" b="1" dirty="0">
              <a:solidFill>
                <a:prstClr val="black"/>
              </a:solidFill>
              <a:latin typeface="Cambria"/>
              <a:ea typeface="Cambria"/>
              <a:cs typeface="Cambria"/>
              <a:sym typeface="Cambria"/>
            </a:endParaRPr>
          </a:p>
        </p:txBody>
      </p:sp>
      <p:sp>
        <p:nvSpPr>
          <p:cNvPr id="7" name="Shape 403"/>
          <p:cNvSpPr txBox="1"/>
          <p:nvPr/>
        </p:nvSpPr>
        <p:spPr>
          <a:xfrm>
            <a:off x="332247" y="1847640"/>
            <a:ext cx="5738351"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130 </a:t>
            </a:r>
            <a:r>
              <a:rPr lang="en-US" sz="1867" dirty="0">
                <a:solidFill>
                  <a:srgbClr val="436C3C"/>
                </a:solidFill>
                <a:latin typeface="Cambria"/>
                <a:ea typeface="Cambria"/>
                <a:cs typeface="Cambria"/>
                <a:sym typeface="Cambria"/>
              </a:rPr>
              <a:t>Shares | $20,172.02</a:t>
            </a:r>
            <a:endParaRPr lang="en" sz="1867"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0AB20BF2-968E-4A48-857A-8AF1A6F6C022}"/>
              </a:ext>
            </a:extLst>
          </p:cNvPr>
          <p:cNvGraphicFramePr>
            <a:graphicFrameLocks/>
          </p:cNvGraphicFramePr>
          <p:nvPr>
            <p:extLst>
              <p:ext uri="{D42A27DB-BD31-4B8C-83A1-F6EECF244321}">
                <p14:modId xmlns:p14="http://schemas.microsoft.com/office/powerpoint/2010/main" val="3439898921"/>
              </p:ext>
            </p:extLst>
          </p:nvPr>
        </p:nvGraphicFramePr>
        <p:xfrm>
          <a:off x="332247" y="2788779"/>
          <a:ext cx="5738350" cy="3324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30430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6150" y="6542774"/>
            <a:ext cx="508000" cy="228600"/>
          </a:xfrm>
        </p:spPr>
        <p:txBody>
          <a:bodyPr/>
          <a:lstStyle/>
          <a:p>
            <a:fld id="{C4C5411A-C02D-49EF-A313-6C2D6A9C6A32}" type="slidenum">
              <a:rPr lang="en-US" smtClean="0">
                <a:solidFill>
                  <a:prstClr val="black"/>
                </a:solidFill>
              </a:rPr>
              <a:pPr/>
              <a:t>73</a:t>
            </a:fld>
            <a:endParaRPr lang="en-US" dirty="0">
              <a:solidFill>
                <a:prstClr val="black"/>
              </a:solidFill>
            </a:endParaRPr>
          </a:p>
        </p:txBody>
      </p:sp>
      <p:sp>
        <p:nvSpPr>
          <p:cNvPr id="3" name="Shape 419"/>
          <p:cNvSpPr txBox="1">
            <a:spLocks noGrp="1"/>
          </p:cNvSpPr>
          <p:nvPr>
            <p:ph type="body" idx="1"/>
          </p:nvPr>
        </p:nvSpPr>
        <p:spPr>
          <a:xfrm>
            <a:off x="7009009" y="1834940"/>
            <a:ext cx="4580036" cy="3957139"/>
          </a:xfrm>
          <a:prstGeom prst="rect">
            <a:avLst/>
          </a:prstGeom>
          <a:noFill/>
          <a:ln>
            <a:noFill/>
          </a:ln>
        </p:spPr>
        <p:txBody>
          <a:bodyPr vert="horz" lIns="91433" tIns="45700" rIns="91433" bIns="45700" rtlCol="0" anchor="t" anchorCtr="0">
            <a:noAutofit/>
          </a:bodyPr>
          <a:lstStyle/>
          <a:p>
            <a:r>
              <a:rPr lang="en-US" sz="1400" dirty="0">
                <a:solidFill>
                  <a:schemeClr val="tx1"/>
                </a:solidFill>
                <a:latin typeface="Cambria" panose="02040503050406030204" pitchFamily="18" charset="0"/>
              </a:rPr>
              <a:t>Becton Dickinson Co. is an American medical technology company. We were only in this stock for the last week of the semester after having purchased it on November 30th. We purchased 104 shares for $225.84. </a:t>
            </a:r>
          </a:p>
          <a:p>
            <a:r>
              <a:rPr lang="en-US" sz="1400" dirty="0">
                <a:solidFill>
                  <a:schemeClr val="tx1"/>
                </a:solidFill>
                <a:latin typeface="Cambria" panose="02040503050406030204" pitchFamily="18" charset="0"/>
              </a:rPr>
              <a:t/>
            </a:r>
            <a:br>
              <a:rPr lang="en-US" sz="1400" dirty="0">
                <a:solidFill>
                  <a:schemeClr val="tx1"/>
                </a:solidFill>
                <a:latin typeface="Cambria" panose="02040503050406030204" pitchFamily="18" charset="0"/>
              </a:rPr>
            </a:br>
            <a:r>
              <a:rPr lang="en-US" sz="1400" dirty="0">
                <a:solidFill>
                  <a:schemeClr val="tx1"/>
                </a:solidFill>
                <a:latin typeface="Cambria" panose="02040503050406030204" pitchFamily="18" charset="0"/>
              </a:rPr>
              <a:t>A major problem for BDX was timing the market. When the stock was pitched it was trading for $220, but the price jumped $6 between the time it was presented and when it was actually purchased.</a:t>
            </a:r>
          </a:p>
          <a:p>
            <a:r>
              <a:rPr lang="en-US" sz="1400" dirty="0">
                <a:solidFill>
                  <a:schemeClr val="tx1"/>
                </a:solidFill>
                <a:latin typeface="Cambria" panose="02040503050406030204" pitchFamily="18" charset="0"/>
              </a:rPr>
              <a:t/>
            </a:r>
            <a:br>
              <a:rPr lang="en-US" sz="1400" dirty="0">
                <a:solidFill>
                  <a:schemeClr val="tx1"/>
                </a:solidFill>
                <a:latin typeface="Cambria" panose="02040503050406030204" pitchFamily="18" charset="0"/>
              </a:rPr>
            </a:br>
            <a:r>
              <a:rPr lang="en-US" sz="1400" dirty="0">
                <a:solidFill>
                  <a:schemeClr val="tx1"/>
                </a:solidFill>
                <a:latin typeface="Cambria" panose="02040503050406030204" pitchFamily="18" charset="0"/>
              </a:rPr>
              <a:t>BDX Declared a $.75 Dividend payable on 12/29 to shareholders of record on 12/8. 2017 is the 46th consecutive year with a Dividend increase. </a:t>
            </a:r>
          </a:p>
          <a:p>
            <a:r>
              <a:rPr lang="en-US" sz="1400" dirty="0">
                <a:solidFill>
                  <a:schemeClr val="tx1"/>
                </a:solidFill>
                <a:latin typeface="Cambria" panose="02040503050406030204" pitchFamily="18" charset="0"/>
              </a:rPr>
              <a:t/>
            </a:r>
            <a:br>
              <a:rPr lang="en-US" sz="1400" dirty="0">
                <a:solidFill>
                  <a:schemeClr val="tx1"/>
                </a:solidFill>
                <a:latin typeface="Cambria" panose="02040503050406030204" pitchFamily="18" charset="0"/>
              </a:rPr>
            </a:br>
            <a:endParaRPr sz="1400" dirty="0">
              <a:solidFill>
                <a:schemeClr val="tx1"/>
              </a:solidFill>
              <a:latin typeface="Cambria" panose="02040503050406030204" pitchFamily="18" charset="0"/>
              <a:ea typeface="Cambria"/>
              <a:cs typeface="Cambria"/>
              <a:sym typeface="Cambria"/>
            </a:endParaRPr>
          </a:p>
          <a:p>
            <a:pPr marL="0" indent="0">
              <a:spcBef>
                <a:spcPts val="1067"/>
              </a:spcBef>
              <a:buClr>
                <a:schemeClr val="dk1"/>
              </a:buClr>
              <a:buSzPct val="25000"/>
              <a:buNone/>
            </a:pPr>
            <a:endParaRPr sz="1333" dirty="0">
              <a:solidFill>
                <a:schemeClr val="dk1"/>
              </a:solidFill>
              <a:latin typeface="Cambria" panose="02040503050406030204" pitchFamily="18" charset="0"/>
              <a:ea typeface="Cambria"/>
              <a:cs typeface="Cambria"/>
              <a:sym typeface="Cambria"/>
            </a:endParaRPr>
          </a:p>
        </p:txBody>
      </p:sp>
      <p:sp>
        <p:nvSpPr>
          <p:cNvPr id="5" name="Shape 422"/>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schemeClr val="dk1"/>
                </a:solidFill>
                <a:latin typeface="Cambria"/>
                <a:ea typeface="Cambria"/>
                <a:cs typeface="Cambria"/>
                <a:sym typeface="Cambria"/>
              </a:rPr>
              <a:t>Top Underperformers</a:t>
            </a:r>
            <a:endParaRPr lang="en" sz="3467" dirty="0">
              <a:solidFill>
                <a:schemeClr val="dk1"/>
              </a:solidFill>
              <a:latin typeface="Cambria"/>
              <a:ea typeface="Cambria"/>
              <a:cs typeface="Cambria"/>
              <a:sym typeface="Cambria"/>
            </a:endParaRPr>
          </a:p>
        </p:txBody>
      </p:sp>
      <p:sp>
        <p:nvSpPr>
          <p:cNvPr id="6" name="Shape 423"/>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schemeClr val="dk1"/>
                </a:solidFill>
                <a:latin typeface="Cambria"/>
                <a:ea typeface="Cambria"/>
                <a:cs typeface="Cambria"/>
                <a:sym typeface="Cambria"/>
              </a:rPr>
              <a:t>Becton Dickinson &amp; Company | BDX </a:t>
            </a:r>
            <a:endParaRPr lang="en" sz="1600" b="1" dirty="0">
              <a:solidFill>
                <a:schemeClr val="dk1"/>
              </a:solidFill>
              <a:latin typeface="Cambria"/>
              <a:ea typeface="Cambria"/>
              <a:cs typeface="Cambria"/>
              <a:sym typeface="Cambria"/>
            </a:endParaRPr>
          </a:p>
        </p:txBody>
      </p:sp>
      <p:sp>
        <p:nvSpPr>
          <p:cNvPr id="7" name="Shape 424"/>
          <p:cNvSpPr txBox="1"/>
          <p:nvPr/>
        </p:nvSpPr>
        <p:spPr>
          <a:xfrm>
            <a:off x="332247" y="1834940"/>
            <a:ext cx="5694280"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104 </a:t>
            </a:r>
            <a:r>
              <a:rPr lang="en-US" sz="1900" dirty="0">
                <a:solidFill>
                  <a:srgbClr val="005A3C"/>
                </a:solidFill>
                <a:latin typeface="Cambria"/>
                <a:ea typeface="Cambria"/>
                <a:cs typeface="Cambria"/>
                <a:sym typeface="Cambria"/>
              </a:rPr>
              <a:t>Shares | $23,487.36</a:t>
            </a:r>
            <a:endParaRPr lang="en" sz="1867"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5A3D5D75-64F2-481A-8E8B-BE2BDFFA2F8B}"/>
              </a:ext>
            </a:extLst>
          </p:cNvPr>
          <p:cNvGraphicFramePr>
            <a:graphicFrameLocks/>
          </p:cNvGraphicFramePr>
          <p:nvPr>
            <p:extLst>
              <p:ext uri="{D42A27DB-BD31-4B8C-83A1-F6EECF244321}">
                <p14:modId xmlns:p14="http://schemas.microsoft.com/office/powerpoint/2010/main" val="852277461"/>
              </p:ext>
            </p:extLst>
          </p:nvPr>
        </p:nvGraphicFramePr>
        <p:xfrm>
          <a:off x="332246" y="2798456"/>
          <a:ext cx="5763753" cy="33146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3168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0308" y="6496050"/>
            <a:ext cx="508000" cy="228600"/>
          </a:xfrm>
        </p:spPr>
        <p:txBody>
          <a:bodyPr/>
          <a:lstStyle/>
          <a:p>
            <a:fld id="{C4C5411A-C02D-49EF-A313-6C2D6A9C6A32}" type="slidenum">
              <a:rPr lang="en-US" smtClean="0">
                <a:solidFill>
                  <a:prstClr val="black"/>
                </a:solidFill>
              </a:rPr>
              <a:pPr/>
              <a:t>74</a:t>
            </a:fld>
            <a:endParaRPr lang="en-US" dirty="0">
              <a:solidFill>
                <a:prstClr val="black"/>
              </a:solidFill>
            </a:endParaRPr>
          </a:p>
        </p:txBody>
      </p:sp>
      <p:sp>
        <p:nvSpPr>
          <p:cNvPr id="3" name="Shape 440"/>
          <p:cNvSpPr txBox="1">
            <a:spLocks/>
          </p:cNvSpPr>
          <p:nvPr/>
        </p:nvSpPr>
        <p:spPr>
          <a:xfrm>
            <a:off x="6823629" y="1847640"/>
            <a:ext cx="4676679" cy="4060080"/>
          </a:xfrm>
          <a:prstGeom prst="rect">
            <a:avLst/>
          </a:prstGeom>
          <a:noFill/>
          <a:ln>
            <a:noFill/>
          </a:ln>
        </p:spPr>
        <p:txBody>
          <a:bodyPr vert="horz"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Cambria" panose="02040503050406030204" pitchFamily="18" charset="0"/>
              </a:rPr>
              <a:t>Lam Research was purchased on November 9th by our class later in the semester, being the first stock in the red-hot semiconductors sector our class invested in. By the end of the semester the stock saw a loss of 13.5%.</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Lam is a firm that makes the machines used in the semiconductor manufacturing process. Since the start of 2016 the entire sector has seen massive gains, prompting our class to try and get in on the potential returns.</a:t>
            </a:r>
          </a:p>
          <a:p>
            <a:pPr marL="0" indent="0">
              <a:buNone/>
            </a:pPr>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By the 25th of November, Lam had given us a 3.66% return. During the closing weeks of the semester however, there was a massive sector rotation out of tech stocks and into financials. The semiconductor sector was hit especially hard, as Lam saw a 17% loss in the last two weeks of the semester. </a:t>
            </a:r>
          </a:p>
          <a:p>
            <a:pPr marL="0" indent="0">
              <a:buNone/>
            </a:pPr>
            <a:r>
              <a:rPr lang="en-US" sz="1400" dirty="0">
                <a:latin typeface="Cambria" panose="02040503050406030204" pitchFamily="18" charset="0"/>
              </a:rPr>
              <a:t/>
            </a:r>
            <a:br>
              <a:rPr lang="en-US" sz="1400" dirty="0">
                <a:latin typeface="Cambria" panose="02040503050406030204" pitchFamily="18" charset="0"/>
              </a:rPr>
            </a:br>
            <a:endParaRPr lang="en-US" sz="1400" dirty="0">
              <a:solidFill>
                <a:srgbClr val="000000"/>
              </a:solidFill>
              <a:latin typeface="Cambria" panose="02040503050406030204" pitchFamily="18" charset="0"/>
              <a:ea typeface="Cambria"/>
              <a:cs typeface="Cambria"/>
              <a:sym typeface="Cambria"/>
            </a:endParaRPr>
          </a:p>
        </p:txBody>
      </p:sp>
      <p:sp>
        <p:nvSpPr>
          <p:cNvPr id="5" name="Shape 442"/>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43"/>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Lam Research Corp. | LRCX </a:t>
            </a:r>
            <a:endParaRPr lang="en" sz="1600" b="1" dirty="0">
              <a:solidFill>
                <a:prstClr val="black"/>
              </a:solidFill>
              <a:latin typeface="Cambria"/>
              <a:ea typeface="Cambria"/>
              <a:cs typeface="Cambria"/>
              <a:sym typeface="Cambria"/>
            </a:endParaRPr>
          </a:p>
        </p:txBody>
      </p:sp>
      <p:sp>
        <p:nvSpPr>
          <p:cNvPr id="7" name="Shape 444"/>
          <p:cNvSpPr txBox="1"/>
          <p:nvPr/>
        </p:nvSpPr>
        <p:spPr>
          <a:xfrm>
            <a:off x="332249" y="1847640"/>
            <a:ext cx="5603268"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900" dirty="0">
                <a:solidFill>
                  <a:srgbClr val="005A3C"/>
                </a:solidFill>
                <a:latin typeface="Cambria"/>
                <a:ea typeface="Cambria"/>
                <a:cs typeface="Cambria"/>
                <a:sym typeface="Cambria"/>
              </a:rPr>
              <a:t>97 </a:t>
            </a:r>
            <a:r>
              <a:rPr lang="en-US" sz="1900" dirty="0">
                <a:solidFill>
                  <a:srgbClr val="005A3C"/>
                </a:solidFill>
                <a:latin typeface="Cambria"/>
                <a:ea typeface="Cambria"/>
                <a:cs typeface="Cambria"/>
                <a:sym typeface="Cambria"/>
              </a:rPr>
              <a:t>Shares | $20,288.37</a:t>
            </a:r>
            <a:endParaRPr lang="en" sz="1867"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6BD757E4-6658-4E5A-A58C-71590819D7EA}"/>
              </a:ext>
            </a:extLst>
          </p:cNvPr>
          <p:cNvGraphicFramePr>
            <a:graphicFrameLocks/>
          </p:cNvGraphicFramePr>
          <p:nvPr>
            <p:extLst>
              <p:ext uri="{D42A27DB-BD31-4B8C-83A1-F6EECF244321}">
                <p14:modId xmlns:p14="http://schemas.microsoft.com/office/powerpoint/2010/main" val="1873031267"/>
              </p:ext>
            </p:extLst>
          </p:nvPr>
        </p:nvGraphicFramePr>
        <p:xfrm>
          <a:off x="332249" y="2607791"/>
          <a:ext cx="5603268" cy="36604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7558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0475" y="6505575"/>
            <a:ext cx="508000" cy="228600"/>
          </a:xfrm>
        </p:spPr>
        <p:txBody>
          <a:bodyPr/>
          <a:lstStyle/>
          <a:p>
            <a:fld id="{C4C5411A-C02D-49EF-A313-6C2D6A9C6A32}" type="slidenum">
              <a:rPr lang="en-US" smtClean="0">
                <a:solidFill>
                  <a:prstClr val="black"/>
                </a:solidFill>
              </a:rPr>
              <a:pPr/>
              <a:t>75</a:t>
            </a:fld>
            <a:endParaRPr lang="en-US" dirty="0">
              <a:solidFill>
                <a:prstClr val="black"/>
              </a:solidFill>
            </a:endParaRPr>
          </a:p>
        </p:txBody>
      </p:sp>
      <p:sp>
        <p:nvSpPr>
          <p:cNvPr id="3" name="Shape 459"/>
          <p:cNvSpPr txBox="1"/>
          <p:nvPr/>
        </p:nvSpPr>
        <p:spPr>
          <a:xfrm>
            <a:off x="6711121" y="1847640"/>
            <a:ext cx="4583083" cy="3948644"/>
          </a:xfrm>
          <a:prstGeom prst="rect">
            <a:avLst/>
          </a:prstGeom>
          <a:noFill/>
          <a:ln>
            <a:noFill/>
          </a:ln>
        </p:spPr>
        <p:txBody>
          <a:bodyPr lIns="91433" tIns="45700" rIns="91433" bIns="45700" anchor="t" anchorCtr="0">
            <a:noAutofit/>
          </a:bodyPr>
          <a:lstStyle/>
          <a:p>
            <a:r>
              <a:rPr lang="en-US" sz="1400" dirty="0">
                <a:latin typeface="Cambria" panose="02040503050406030204" pitchFamily="18" charset="0"/>
              </a:rPr>
              <a:t>Stamps.com is an </a:t>
            </a:r>
            <a:r>
              <a:rPr lang="en-US" sz="1400" dirty="0" err="1">
                <a:latin typeface="Cambria" panose="02040503050406030204" pitchFamily="18" charset="0"/>
              </a:rPr>
              <a:t>american</a:t>
            </a:r>
            <a:r>
              <a:rPr lang="en-US" sz="1400" dirty="0">
                <a:latin typeface="Cambria" panose="02040503050406030204" pitchFamily="18" charset="0"/>
              </a:rPr>
              <a:t> company that provides internet based mailing and postal service. We bought 110 shares on November 9th. </a:t>
            </a:r>
          </a:p>
          <a:p>
            <a:r>
              <a:rPr lang="en-US" sz="1400" dirty="0">
                <a:latin typeface="Cambria" panose="02040503050406030204" pitchFamily="18" charset="0"/>
              </a:rPr>
              <a:t/>
            </a:r>
            <a:br>
              <a:rPr lang="en-US" sz="1400" dirty="0">
                <a:latin typeface="Cambria" panose="02040503050406030204" pitchFamily="18" charset="0"/>
              </a:rPr>
            </a:br>
            <a:r>
              <a:rPr lang="en-US" sz="1400" dirty="0">
                <a:latin typeface="Cambria" panose="02040503050406030204" pitchFamily="18" charset="0"/>
              </a:rPr>
              <a:t>In an unlucky turn of events, STMP decrease by 5% in the days after we purchased it. Despite exceeding EPS expectations, revenues were about 3.8% lower than expected. STMP is contracted by Amazon and is used to return items purchased on the site. It was in the portfolio for less than a month. </a:t>
            </a:r>
          </a:p>
          <a:p>
            <a:r>
              <a:rPr lang="en-US" sz="1400" dirty="0"/>
              <a:t/>
            </a:r>
            <a:br>
              <a:rPr lang="en-US" sz="1400" dirty="0"/>
            </a:br>
            <a:endParaRPr lang="en" sz="1333" dirty="0">
              <a:solidFill>
                <a:prstClr val="black"/>
              </a:solidFill>
              <a:latin typeface="Cambria" panose="02040503050406030204" pitchFamily="18" charset="0"/>
              <a:ea typeface="Cambria"/>
              <a:cs typeface="Cambria"/>
              <a:sym typeface="Cambria"/>
            </a:endParaRPr>
          </a:p>
        </p:txBody>
      </p:sp>
      <p:sp>
        <p:nvSpPr>
          <p:cNvPr id="5" name="Shape 461"/>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62"/>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Stamps.com, Inc. | STMP</a:t>
            </a:r>
            <a:endParaRPr lang="en" sz="1600" b="1" dirty="0">
              <a:solidFill>
                <a:prstClr val="black"/>
              </a:solidFill>
              <a:latin typeface="Cambria"/>
              <a:ea typeface="Cambria"/>
              <a:cs typeface="Cambria"/>
              <a:sym typeface="Cambria"/>
            </a:endParaRPr>
          </a:p>
        </p:txBody>
      </p:sp>
      <p:sp>
        <p:nvSpPr>
          <p:cNvPr id="7" name="Shape 463"/>
          <p:cNvSpPr txBox="1"/>
          <p:nvPr/>
        </p:nvSpPr>
        <p:spPr>
          <a:xfrm>
            <a:off x="332248" y="1847640"/>
            <a:ext cx="5639752"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110 </a:t>
            </a:r>
            <a:r>
              <a:rPr lang="en-US" sz="1867" dirty="0">
                <a:solidFill>
                  <a:srgbClr val="436C3C"/>
                </a:solidFill>
                <a:latin typeface="Cambria"/>
                <a:ea typeface="Cambria"/>
                <a:cs typeface="Cambria"/>
                <a:sym typeface="Cambria"/>
              </a:rPr>
              <a:t>Shares | $20,081.22</a:t>
            </a:r>
            <a:endParaRPr lang="en" sz="1867"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0F7C200C-A993-4D1D-BC85-B6C02BD31594}"/>
              </a:ext>
            </a:extLst>
          </p:cNvPr>
          <p:cNvGraphicFramePr>
            <a:graphicFrameLocks/>
          </p:cNvGraphicFramePr>
          <p:nvPr>
            <p:extLst>
              <p:ext uri="{D42A27DB-BD31-4B8C-83A1-F6EECF244321}">
                <p14:modId xmlns:p14="http://schemas.microsoft.com/office/powerpoint/2010/main" val="625687933"/>
              </p:ext>
            </p:extLst>
          </p:nvPr>
        </p:nvGraphicFramePr>
        <p:xfrm>
          <a:off x="332247" y="2732195"/>
          <a:ext cx="5639751" cy="33809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893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4319" y="6474411"/>
            <a:ext cx="508000" cy="228600"/>
          </a:xfrm>
        </p:spPr>
        <p:txBody>
          <a:bodyPr/>
          <a:lstStyle/>
          <a:p>
            <a:fld id="{C4C5411A-C02D-49EF-A313-6C2D6A9C6A32}" type="slidenum">
              <a:rPr lang="en-US" smtClean="0">
                <a:solidFill>
                  <a:prstClr val="black"/>
                </a:solidFill>
              </a:rPr>
              <a:pPr/>
              <a:t>76</a:t>
            </a:fld>
            <a:endParaRPr lang="en-US" dirty="0">
              <a:solidFill>
                <a:prstClr val="black"/>
              </a:solidFill>
            </a:endParaRPr>
          </a:p>
        </p:txBody>
      </p:sp>
      <p:sp>
        <p:nvSpPr>
          <p:cNvPr id="3" name="Shape 477"/>
          <p:cNvSpPr txBox="1"/>
          <p:nvPr/>
        </p:nvSpPr>
        <p:spPr>
          <a:xfrm>
            <a:off x="6397713" y="1847640"/>
            <a:ext cx="5152721" cy="2813260"/>
          </a:xfrm>
          <a:prstGeom prst="rect">
            <a:avLst/>
          </a:prstGeom>
          <a:noFill/>
          <a:ln>
            <a:noFill/>
          </a:ln>
        </p:spPr>
        <p:txBody>
          <a:bodyPr lIns="91433" tIns="45700" rIns="91433" bIns="45700" anchor="t" anchorCtr="0">
            <a:noAutofit/>
          </a:bodyPr>
          <a:lstStyle/>
          <a:p>
            <a:r>
              <a:rPr lang="en-US" sz="1400" dirty="0" err="1">
                <a:latin typeface="Cambria" charset="0"/>
                <a:ea typeface="Cambria" charset="0"/>
                <a:cs typeface="Cambria" charset="0"/>
              </a:rPr>
              <a:t>SoftBank</a:t>
            </a:r>
            <a:r>
              <a:rPr lang="en-US" sz="1400" dirty="0">
                <a:latin typeface="Cambria" charset="0"/>
                <a:ea typeface="Cambria" charset="0"/>
                <a:cs typeface="Cambria" charset="0"/>
              </a:rPr>
              <a:t> is a Japanese multinational telecommunications company. It is the third largest public company in Japan and is aggressively expanding outside of telecommunications.  This was the one and only ADR purchase this semester.</a:t>
            </a:r>
            <a:r>
              <a:rPr lang="en-US" sz="1400" dirty="0" smtClean="0">
                <a:latin typeface="Cambria" charset="0"/>
                <a:ea typeface="Cambria" charset="0"/>
                <a:cs typeface="Cambria" charset="0"/>
              </a:rPr>
              <a:t> </a:t>
            </a:r>
            <a:r>
              <a:rPr lang="en-US" sz="1400" dirty="0">
                <a:latin typeface="Cambria" charset="0"/>
                <a:ea typeface="Cambria" charset="0"/>
                <a:cs typeface="Cambria" charset="0"/>
              </a:rPr>
              <a:t>Recently, </a:t>
            </a:r>
            <a:r>
              <a:rPr lang="en-US" sz="1400" dirty="0" err="1">
                <a:latin typeface="Cambria" charset="0"/>
                <a:ea typeface="Cambria" charset="0"/>
                <a:cs typeface="Cambria" charset="0"/>
              </a:rPr>
              <a:t>SoftBank</a:t>
            </a:r>
            <a:r>
              <a:rPr lang="en-US" sz="1400" dirty="0">
                <a:latin typeface="Cambria" charset="0"/>
                <a:ea typeface="Cambria" charset="0"/>
                <a:cs typeface="Cambria" charset="0"/>
              </a:rPr>
              <a:t> made an offer to buy </a:t>
            </a:r>
            <a:r>
              <a:rPr lang="en-US" sz="1400" dirty="0" err="1">
                <a:latin typeface="Cambria" charset="0"/>
                <a:ea typeface="Cambria" charset="0"/>
                <a:cs typeface="Cambria" charset="0"/>
              </a:rPr>
              <a:t>Uber</a:t>
            </a:r>
            <a:r>
              <a:rPr lang="en-US" sz="1400" dirty="0">
                <a:latin typeface="Cambria" charset="0"/>
                <a:ea typeface="Cambria" charset="0"/>
                <a:cs typeface="Cambria" charset="0"/>
              </a:rPr>
              <a:t> at a discount due to </a:t>
            </a:r>
            <a:r>
              <a:rPr lang="en-US" sz="1400" dirty="0" err="1">
                <a:latin typeface="Cambria" charset="0"/>
                <a:ea typeface="Cambria" charset="0"/>
                <a:cs typeface="Cambria" charset="0"/>
              </a:rPr>
              <a:t>Uber's</a:t>
            </a:r>
            <a:r>
              <a:rPr lang="en-US" sz="1400" dirty="0">
                <a:latin typeface="Cambria" charset="0"/>
                <a:ea typeface="Cambria" charset="0"/>
                <a:cs typeface="Cambria" charset="0"/>
              </a:rPr>
              <a:t> poor performance over the past year. Due to the diversity in their operations, we were able to classify </a:t>
            </a:r>
            <a:r>
              <a:rPr lang="en-US" sz="1400" dirty="0" err="1">
                <a:latin typeface="Cambria" charset="0"/>
                <a:ea typeface="Cambria" charset="0"/>
                <a:cs typeface="Cambria" charset="0"/>
              </a:rPr>
              <a:t>SoftBank</a:t>
            </a:r>
            <a:r>
              <a:rPr lang="en-US" sz="1400" dirty="0">
                <a:latin typeface="Cambria" charset="0"/>
                <a:ea typeface="Cambria" charset="0"/>
                <a:cs typeface="Cambria" charset="0"/>
              </a:rPr>
              <a:t> as an IT stock.</a:t>
            </a:r>
          </a:p>
          <a:p>
            <a:r>
              <a:rPr lang="en-US" sz="1400" dirty="0" err="1" smtClean="0">
                <a:latin typeface="Cambria" charset="0"/>
                <a:ea typeface="Cambria" charset="0"/>
                <a:cs typeface="Cambria" charset="0"/>
              </a:rPr>
              <a:t>SoftBank's</a:t>
            </a:r>
            <a:r>
              <a:rPr lang="en-US" sz="1400" dirty="0" smtClean="0">
                <a:latin typeface="Cambria" charset="0"/>
                <a:ea typeface="Cambria" charset="0"/>
                <a:cs typeface="Cambria" charset="0"/>
              </a:rPr>
              <a:t> </a:t>
            </a:r>
            <a:r>
              <a:rPr lang="en-US" sz="1400" dirty="0">
                <a:latin typeface="Cambria" charset="0"/>
                <a:ea typeface="Cambria" charset="0"/>
                <a:cs typeface="Cambria" charset="0"/>
              </a:rPr>
              <a:t>was on a steady decline since the portfolio invested on November 29th. </a:t>
            </a:r>
            <a:r>
              <a:rPr lang="en-US" sz="1400" dirty="0" err="1">
                <a:latin typeface="Cambria" charset="0"/>
                <a:ea typeface="Cambria" charset="0"/>
                <a:cs typeface="Cambria" charset="0"/>
              </a:rPr>
              <a:t>SoftBank</a:t>
            </a:r>
            <a:r>
              <a:rPr lang="en-US" sz="1400" dirty="0">
                <a:latin typeface="Cambria" charset="0"/>
                <a:ea typeface="Cambria" charset="0"/>
                <a:cs typeface="Cambria" charset="0"/>
              </a:rPr>
              <a:t> depreciated around 5% in the short period of time it was in our portfolio.</a:t>
            </a:r>
          </a:p>
          <a:p>
            <a:endParaRPr lang="en-US" sz="1400" dirty="0" smtClean="0">
              <a:latin typeface="Cambria" charset="0"/>
              <a:ea typeface="Cambria" charset="0"/>
              <a:cs typeface="Cambria" charset="0"/>
            </a:endParaRPr>
          </a:p>
          <a:p>
            <a:endParaRPr lang="en-US" sz="1400" dirty="0">
              <a:solidFill>
                <a:prstClr val="black"/>
              </a:solidFill>
              <a:latin typeface="Cambria" charset="0"/>
              <a:ea typeface="Cambria" charset="0"/>
              <a:cs typeface="Cambria" charset="0"/>
            </a:endParaRPr>
          </a:p>
          <a:p>
            <a:r>
              <a:rPr lang="en-US" sz="1400" dirty="0"/>
              <a:t/>
            </a:r>
            <a:br>
              <a:rPr lang="en-US" sz="1400" dirty="0"/>
            </a:br>
            <a:r>
              <a:rPr lang="en-US" sz="1400" dirty="0"/>
              <a:t/>
            </a:r>
            <a:br>
              <a:rPr lang="en-US" sz="1400" dirty="0"/>
            </a:br>
            <a:endParaRPr lang="en-US" sz="1400" dirty="0">
              <a:solidFill>
                <a:prstClr val="black"/>
              </a:solidFill>
              <a:latin typeface="Cambria" charset="0"/>
              <a:ea typeface="Cambria" charset="0"/>
              <a:cs typeface="Cambria" charset="0"/>
            </a:endParaRPr>
          </a:p>
        </p:txBody>
      </p:sp>
      <p:sp>
        <p:nvSpPr>
          <p:cNvPr id="5" name="Shape 479"/>
          <p:cNvSpPr txBox="1"/>
          <p:nvPr/>
        </p:nvSpPr>
        <p:spPr>
          <a:xfrm>
            <a:off x="1016000" y="744875"/>
            <a:ext cx="7467600" cy="740663"/>
          </a:xfrm>
          <a:prstGeom prst="rect">
            <a:avLst/>
          </a:prstGeom>
          <a:noFill/>
          <a:ln>
            <a:noFill/>
          </a:ln>
        </p:spPr>
        <p:txBody>
          <a:bodyPr lIns="91433" tIns="45700" rIns="91433" bIns="45700" anchor="t" anchorCtr="0">
            <a:noAutofit/>
          </a:bodyPr>
          <a:lstStyle/>
          <a:p>
            <a:pPr>
              <a:buSzPct val="25000"/>
            </a:pPr>
            <a:r>
              <a:rPr lang="en" sz="3000" b="1" dirty="0">
                <a:solidFill>
                  <a:prstClr val="black"/>
                </a:solidFill>
                <a:latin typeface="Cambria"/>
                <a:ea typeface="Cambria"/>
                <a:cs typeface="Cambria"/>
                <a:sym typeface="Cambria"/>
              </a:rPr>
              <a:t>Top Underperformers</a:t>
            </a:r>
            <a:endParaRPr lang="en" sz="3467" dirty="0">
              <a:solidFill>
                <a:prstClr val="black"/>
              </a:solidFill>
              <a:latin typeface="Cambria"/>
              <a:ea typeface="Cambria"/>
              <a:cs typeface="Cambria"/>
              <a:sym typeface="Cambria"/>
            </a:endParaRPr>
          </a:p>
        </p:txBody>
      </p:sp>
      <p:sp>
        <p:nvSpPr>
          <p:cNvPr id="6" name="Shape 480"/>
          <p:cNvSpPr txBox="1"/>
          <p:nvPr/>
        </p:nvSpPr>
        <p:spPr>
          <a:xfrm>
            <a:off x="1016000" y="1425366"/>
            <a:ext cx="7467600" cy="409575"/>
          </a:xfrm>
          <a:prstGeom prst="rect">
            <a:avLst/>
          </a:prstGeom>
          <a:noFill/>
          <a:ln>
            <a:noFill/>
          </a:ln>
        </p:spPr>
        <p:txBody>
          <a:bodyPr lIns="91433" tIns="45700" rIns="91433" bIns="45700" anchor="t" anchorCtr="0">
            <a:noAutofit/>
          </a:bodyPr>
          <a:lstStyle/>
          <a:p>
            <a:pPr marL="338658" indent="-338658">
              <a:buSzPct val="25000"/>
            </a:pPr>
            <a:r>
              <a:rPr lang="en-US" sz="1600" b="1" dirty="0">
                <a:solidFill>
                  <a:prstClr val="black"/>
                </a:solidFill>
                <a:latin typeface="Cambria"/>
                <a:ea typeface="Cambria"/>
                <a:cs typeface="Cambria"/>
                <a:sym typeface="Cambria"/>
              </a:rPr>
              <a:t>Softbank Group ADR | SFTBY</a:t>
            </a:r>
            <a:endParaRPr lang="en" sz="1600" b="1" dirty="0">
              <a:solidFill>
                <a:prstClr val="black"/>
              </a:solidFill>
              <a:latin typeface="Cambria"/>
              <a:ea typeface="Cambria"/>
              <a:cs typeface="Cambria"/>
              <a:sym typeface="Cambria"/>
            </a:endParaRPr>
          </a:p>
        </p:txBody>
      </p:sp>
      <p:sp>
        <p:nvSpPr>
          <p:cNvPr id="7" name="Shape 481"/>
          <p:cNvSpPr txBox="1"/>
          <p:nvPr/>
        </p:nvSpPr>
        <p:spPr>
          <a:xfrm>
            <a:off x="325119" y="1847640"/>
            <a:ext cx="5606932" cy="707885"/>
          </a:xfrm>
          <a:prstGeom prst="rect">
            <a:avLst/>
          </a:prstGeom>
          <a:solidFill>
            <a:srgbClr val="D8D8D8"/>
          </a:solidFill>
          <a:ln>
            <a:noFill/>
          </a:ln>
        </p:spPr>
        <p:txBody>
          <a:bodyPr lIns="91433" tIns="45700" rIns="91433" bIns="45700" anchor="t" anchorCtr="0">
            <a:noAutofit/>
          </a:bodyPr>
          <a:lstStyle/>
          <a:p>
            <a:pPr algn="ctr">
              <a:buSzPct val="25000"/>
            </a:pPr>
            <a:r>
              <a:rPr lang="en" sz="2200" b="1" dirty="0">
                <a:solidFill>
                  <a:srgbClr val="005A3C"/>
                </a:solidFill>
                <a:latin typeface="Cambria"/>
                <a:ea typeface="Cambria"/>
                <a:cs typeface="Cambria"/>
                <a:sym typeface="Cambria"/>
              </a:rPr>
              <a:t>Position</a:t>
            </a:r>
            <a:endParaRPr lang="en" sz="2133" b="1" dirty="0">
              <a:solidFill>
                <a:srgbClr val="436C3C"/>
              </a:solidFill>
              <a:latin typeface="Cambria"/>
              <a:ea typeface="Cambria"/>
              <a:cs typeface="Cambria"/>
              <a:sym typeface="Cambria"/>
            </a:endParaRPr>
          </a:p>
          <a:p>
            <a:pPr algn="ctr">
              <a:buSzPct val="25000"/>
            </a:pPr>
            <a:r>
              <a:rPr lang="en" sz="1867" dirty="0">
                <a:solidFill>
                  <a:srgbClr val="436C3C"/>
                </a:solidFill>
                <a:latin typeface="Cambria"/>
                <a:ea typeface="Cambria"/>
                <a:cs typeface="Cambria"/>
                <a:sym typeface="Cambria"/>
              </a:rPr>
              <a:t>560 </a:t>
            </a:r>
            <a:r>
              <a:rPr lang="en-US" sz="1867" dirty="0">
                <a:solidFill>
                  <a:srgbClr val="436C3C"/>
                </a:solidFill>
                <a:latin typeface="Cambria"/>
                <a:ea typeface="Cambria"/>
                <a:cs typeface="Cambria"/>
                <a:sym typeface="Cambria"/>
              </a:rPr>
              <a:t>Shares | $24,270.40</a:t>
            </a:r>
            <a:endParaRPr lang="en" sz="1867" dirty="0">
              <a:solidFill>
                <a:srgbClr val="436C3C"/>
              </a:solidFill>
              <a:latin typeface="Cambria"/>
              <a:ea typeface="Cambria"/>
              <a:cs typeface="Cambria"/>
              <a:sym typeface="Cambria"/>
            </a:endParaRPr>
          </a:p>
        </p:txBody>
      </p:sp>
      <p:graphicFrame>
        <p:nvGraphicFramePr>
          <p:cNvPr id="11" name="Chart 10">
            <a:extLst>
              <a:ext uri="{FF2B5EF4-FFF2-40B4-BE49-F238E27FC236}">
                <a16:creationId xmlns:a16="http://schemas.microsoft.com/office/drawing/2014/main" xmlns="" id="{139D818C-5A67-4DDA-B636-1BFC9F431709}"/>
              </a:ext>
            </a:extLst>
          </p:cNvPr>
          <p:cNvGraphicFramePr>
            <a:graphicFrameLocks/>
          </p:cNvGraphicFramePr>
          <p:nvPr>
            <p:extLst>
              <p:ext uri="{D42A27DB-BD31-4B8C-83A1-F6EECF244321}">
                <p14:modId xmlns:p14="http://schemas.microsoft.com/office/powerpoint/2010/main" val="3518734326"/>
              </p:ext>
            </p:extLst>
          </p:nvPr>
        </p:nvGraphicFramePr>
        <p:xfrm>
          <a:off x="482599" y="2607791"/>
          <a:ext cx="5427803" cy="3633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9613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40020" y="2528514"/>
            <a:ext cx="4013071" cy="1459161"/>
          </a:xfrm>
        </p:spPr>
        <p:txBody>
          <a:bodyPr lIns="121917" tIns="60959" rIns="121917" bIns="60959" anchor="t"/>
          <a:lstStyle/>
          <a:p>
            <a:r>
              <a:rPr lang="en-US" sz="4500" dirty="0">
                <a:latin typeface="Cambria" charset="0"/>
                <a:ea typeface="Cambria" charset="0"/>
                <a:cs typeface="Cambria" charset="0"/>
              </a:rPr>
              <a:t>Student biographies</a:t>
            </a:r>
            <a:endParaRPr lang="en-US" sz="4267" dirty="0">
              <a:latin typeface="Calibri"/>
            </a:endParaRPr>
          </a:p>
        </p:txBody>
      </p:sp>
      <p:sp>
        <p:nvSpPr>
          <p:cNvPr id="6" name="Text Placeholder 5"/>
          <p:cNvSpPr>
            <a:spLocks noGrp="1"/>
          </p:cNvSpPr>
          <p:nvPr>
            <p:ph type="body" idx="1"/>
          </p:nvPr>
        </p:nvSpPr>
        <p:spPr>
          <a:xfrm>
            <a:off x="7440020" y="2104999"/>
            <a:ext cx="2142066" cy="661988"/>
          </a:xfrm>
        </p:spPr>
        <p:txBody>
          <a:bodyPr lIns="121917" tIns="60959" rIns="121917" bIns="60959" anchor="b"/>
          <a:lstStyle/>
          <a:p>
            <a:r>
              <a:rPr lang="en-US" sz="2500" dirty="0">
                <a:solidFill>
                  <a:srgbClr val="005A3C"/>
                </a:solidFill>
                <a:latin typeface="Cambria" charset="0"/>
                <a:ea typeface="Cambria" charset="0"/>
                <a:cs typeface="Cambria" charset="0"/>
              </a:rPr>
              <a:t>Fall 2017</a:t>
            </a:r>
            <a:endParaRPr lang="en-US" dirty="0">
              <a:latin typeface="Calibri"/>
            </a:endParaRPr>
          </a:p>
        </p:txBody>
      </p:sp>
      <p:sp>
        <p:nvSpPr>
          <p:cNvPr id="7" name="Slide Number Placeholder 17"/>
          <p:cNvSpPr>
            <a:spLocks noGrp="1"/>
          </p:cNvSpPr>
          <p:nvPr>
            <p:ph type="sldNum" sz="quarter" idx="12"/>
          </p:nvPr>
        </p:nvSpPr>
        <p:spPr>
          <a:xfrm>
            <a:off x="11453091" y="6400801"/>
            <a:ext cx="812800" cy="471171"/>
          </a:xfrm>
          <a:prstGeom prst="rect">
            <a:avLst/>
          </a:prstGeom>
        </p:spPr>
        <p:txBody>
          <a:bodyPr lIns="121917" tIns="60959" rIns="121917" bIns="60959" anchor="ctr" anchorCtr="0"/>
          <a:lstStyle/>
          <a:p>
            <a:fld id="{C4C5411A-C02D-49EF-A313-6C2D6A9C6A32}" type="slidenum">
              <a:rPr lang="en-US" smtClean="0">
                <a:solidFill>
                  <a:prstClr val="black"/>
                </a:solidFill>
                <a:latin typeface="Cambria" charset="0"/>
                <a:ea typeface="Cambria" charset="0"/>
                <a:cs typeface="Cambria" charset="0"/>
              </a:rPr>
              <a:pPr/>
              <a:t>77</a:t>
            </a:fld>
            <a:endParaRPr lang="en-US" dirty="0">
              <a:solidFill>
                <a:prstClr val="black"/>
              </a:solidFill>
            </a:endParaRPr>
          </a:p>
        </p:txBody>
      </p:sp>
      <p:graphicFrame>
        <p:nvGraphicFramePr>
          <p:cNvPr id="8" name="Diagram 1"/>
          <p:cNvGraphicFramePr/>
          <p:nvPr>
            <p:extLst>
              <p:ext uri="{D42A27DB-BD31-4B8C-83A1-F6EECF244321}">
                <p14:modId xmlns:p14="http://schemas.microsoft.com/office/powerpoint/2010/main" val="3692251415"/>
              </p:ext>
            </p:extLst>
          </p:nvPr>
        </p:nvGraphicFramePr>
        <p:xfrm>
          <a:off x="266701" y="5816601"/>
          <a:ext cx="11658600" cy="461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http://www.loyolagreyhounds.com/graphics/LoyolaMD_Ath_BlockL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157" y="884631"/>
            <a:ext cx="4402096" cy="47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70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5562086" y="1843393"/>
            <a:ext cx="6092729" cy="1933036"/>
          </a:xfrm>
          <a:prstGeom prst="rect">
            <a:avLst/>
          </a:prstGeom>
        </p:spPr>
        <p:txBody>
          <a:bodyPr lIns="91440" tIns="45720" rIns="91440" bIns="45720" anchor="t"/>
          <a:lstStyle/>
          <a:p>
            <a:pPr>
              <a:spcBef>
                <a:spcPct val="20000"/>
              </a:spcBef>
              <a:defRPr/>
            </a:pPr>
            <a:r>
              <a:rPr lang="en-US" sz="1600" b="1" dirty="0">
                <a:latin typeface="Cambria" panose="02040503050406030204" pitchFamily="18" charset="0"/>
              </a:rPr>
              <a:t>Matt</a:t>
            </a:r>
            <a:r>
              <a:rPr lang="en-US" sz="1600" dirty="0">
                <a:latin typeface="Cambria" panose="02040503050406030204" pitchFamily="18" charset="0"/>
              </a:rPr>
              <a:t> is an undergraduate student pursuing a Bachelors of Business Administration with a concentration in Finance and a minor in Mathematics at Loyola University Maryland. In addition to his studies, Matt was Vice President of the Investment Club and a member of Beta Gamma Sigma. After graduation in May 2018, he will likely attend the Hopkins Carey School of Business in pursuit of an MBA.</a:t>
            </a:r>
          </a:p>
          <a:p>
            <a:pPr>
              <a:spcBef>
                <a:spcPct val="20000"/>
              </a:spcBef>
              <a:defRPr/>
            </a:pPr>
            <a:r>
              <a:rPr lang="en-US" sz="1467" dirty="0">
                <a:solidFill>
                  <a:prstClr val="black"/>
                </a:solidFill>
                <a:latin typeface="Cambria" charset="0"/>
                <a:ea typeface="Cambria" charset="0"/>
                <a:cs typeface="Cambria" charset="0"/>
              </a:rPr>
              <a:t/>
            </a:r>
            <a:br>
              <a:rPr lang="en-US" sz="1467" dirty="0">
                <a:solidFill>
                  <a:prstClr val="black"/>
                </a:solidFill>
                <a:latin typeface="Cambria" charset="0"/>
                <a:ea typeface="Cambria" charset="0"/>
                <a:cs typeface="Cambria" charset="0"/>
              </a:rPr>
            </a:br>
            <a:r>
              <a:rPr lang="en-US" sz="1600" dirty="0">
                <a:solidFill>
                  <a:prstClr val="black"/>
                </a:solidFill>
                <a:latin typeface="Cambria" charset="0"/>
                <a:ea typeface="Cambria" charset="0"/>
                <a:cs typeface="Cambria" charset="0"/>
              </a:rPr>
              <a:t> </a:t>
            </a:r>
            <a:endParaRPr lang="en-US" sz="1600" dirty="0">
              <a:solidFill>
                <a:prstClr val="black"/>
              </a:solidFill>
              <a:latin typeface="Calibri" charset="0"/>
            </a:endParaRPr>
          </a:p>
          <a:p>
            <a:pPr marL="342891" indent="-342891">
              <a:spcBef>
                <a:spcPct val="20000"/>
              </a:spcBef>
              <a:defRPr/>
            </a:pPr>
            <a:endParaRPr lang="en-US" sz="1467" dirty="0">
              <a:solidFill>
                <a:prstClr val="black"/>
              </a:solidFill>
            </a:endParaRPr>
          </a:p>
        </p:txBody>
      </p:sp>
      <p:sp>
        <p:nvSpPr>
          <p:cNvPr id="7" name="Text Placeholder 11"/>
          <p:cNvSpPr txBox="1">
            <a:spLocks/>
          </p:cNvSpPr>
          <p:nvPr/>
        </p:nvSpPr>
        <p:spPr>
          <a:xfrm>
            <a:off x="3010954" y="2555409"/>
            <a:ext cx="2174502" cy="389986"/>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Matthew Babcock</a:t>
            </a: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dirty="0">
              <a:solidFill>
                <a:prstClr val="black"/>
              </a:solidFill>
            </a:endParaRPr>
          </a:p>
          <a:p>
            <a:pPr marL="342891" indent="-342891">
              <a:spcBef>
                <a:spcPct val="20000"/>
              </a:spcBef>
              <a:defRPr/>
            </a:pPr>
            <a:endParaRPr lang="en-US" sz="1867" b="1" dirty="0">
              <a:solidFill>
                <a:prstClr val="black"/>
              </a:solidFill>
            </a:endParaRPr>
          </a:p>
        </p:txBody>
      </p:sp>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78</a:t>
            </a:fld>
            <a:endParaRPr lang="en-US" dirty="0">
              <a:solidFill>
                <a:prstClr val="black"/>
              </a:solidFill>
            </a:endParaRPr>
          </a:p>
        </p:txBody>
      </p:sp>
      <p:sp>
        <p:nvSpPr>
          <p:cNvPr id="25" name="Content Placeholder 5"/>
          <p:cNvSpPr txBox="1">
            <a:spLocks/>
          </p:cNvSpPr>
          <p:nvPr/>
        </p:nvSpPr>
        <p:spPr>
          <a:xfrm>
            <a:off x="5562086" y="3967217"/>
            <a:ext cx="6092728" cy="1431605"/>
          </a:xfrm>
          <a:prstGeom prst="rect">
            <a:avLst/>
          </a:prstGeom>
        </p:spPr>
        <p:txBody>
          <a:bodyPr lIns="91440" tIns="45720" rIns="91440" bIns="45720" anchor="t"/>
          <a:lstStyle/>
          <a:p>
            <a:r>
              <a:rPr lang="en-US" sz="1600" b="1" dirty="0">
                <a:latin typeface="Cambria" panose="02040503050406030204" pitchFamily="18" charset="0"/>
              </a:rPr>
              <a:t>Nick </a:t>
            </a:r>
            <a:r>
              <a:rPr lang="en-US" sz="1600" dirty="0">
                <a:latin typeface="Cambria" panose="02040503050406030204" pitchFamily="18" charset="0"/>
              </a:rPr>
              <a:t>is an undergraduate student pursuing a Bachelors of Business Administration with a concentration in Finance and a minor in Information Systems at Loyola University Maryland. As a junior, Nick spent a semester in Singapore at Nanyang Technological University, where in addition to his classes, he got to travel the region to experience the culture, and its rich heritage. He has previously interned with Bank of America, as an analyst on their product pricing team in Charlotte, North Carolina. Originally from New Jersey, Nick will be working at Morgan Stanley in Baltimore after graduation. </a:t>
            </a:r>
          </a:p>
          <a:p>
            <a:pPr>
              <a:spcBef>
                <a:spcPct val="20000"/>
              </a:spcBef>
              <a:defRPr/>
            </a:pPr>
            <a:endParaRPr lang="en-US" sz="1467" dirty="0">
              <a:solidFill>
                <a:prstClr val="black"/>
              </a:solidFill>
              <a:latin typeface="Times New Roman" charset="0"/>
            </a:endParaRPr>
          </a:p>
        </p:txBody>
      </p:sp>
      <p:sp>
        <p:nvSpPr>
          <p:cNvPr id="26" name="Text Placeholder 11"/>
          <p:cNvSpPr txBox="1">
            <a:spLocks/>
          </p:cNvSpPr>
          <p:nvPr/>
        </p:nvSpPr>
        <p:spPr>
          <a:xfrm>
            <a:off x="3121778" y="5038040"/>
            <a:ext cx="2250131" cy="360782"/>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Nicholas </a:t>
            </a:r>
            <a:r>
              <a:rPr lang="en-US" sz="1867" b="1" dirty="0" err="1">
                <a:solidFill>
                  <a:prstClr val="black"/>
                </a:solidFill>
                <a:latin typeface="Cambria" charset="0"/>
                <a:ea typeface="Cambria" charset="0"/>
                <a:cs typeface="Cambria" charset="0"/>
              </a:rPr>
              <a:t>DeProspo</a:t>
            </a: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a:p>
            <a:pPr marL="342891" indent="-342891">
              <a:spcBef>
                <a:spcPct val="20000"/>
              </a:spcBef>
              <a:defRPr/>
            </a:pPr>
            <a:endParaRPr lang="en-US" sz="1867" b="1"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pic>
        <p:nvPicPr>
          <p:cNvPr id="5" name="Picture 4" descr="A person posing for the camera&#10;&#10;Description generated with very high confidence">
            <a:extLst>
              <a:ext uri="{FF2B5EF4-FFF2-40B4-BE49-F238E27FC236}">
                <a16:creationId xmlns:a16="http://schemas.microsoft.com/office/drawing/2014/main" xmlns="" id="{3E523511-489D-4A85-8F00-15A324CEB6E5}"/>
              </a:ext>
            </a:extLst>
          </p:cNvPr>
          <p:cNvPicPr>
            <a:picLocks noChangeAspect="1"/>
          </p:cNvPicPr>
          <p:nvPr/>
        </p:nvPicPr>
        <p:blipFill rotWithShape="1">
          <a:blip r:embed="rId3">
            <a:extLst>
              <a:ext uri="{28A0092B-C50C-407E-A947-70E740481C1C}">
                <a14:useLocalDpi xmlns:a14="http://schemas.microsoft.com/office/drawing/2010/main" val="0"/>
              </a:ext>
            </a:extLst>
          </a:blip>
          <a:srcRect t="23480" b="23481"/>
          <a:stretch/>
        </p:blipFill>
        <p:spPr>
          <a:xfrm>
            <a:off x="656885" y="4133007"/>
            <a:ext cx="2364396" cy="2229458"/>
          </a:xfrm>
          <a:prstGeom prst="rect">
            <a:avLst/>
          </a:prstGeom>
        </p:spPr>
      </p:pic>
      <p:pic>
        <p:nvPicPr>
          <p:cNvPr id="11" name="Picture 10" descr="https://lh3.googleusercontent.com/5OHia_ob2OODI5mtzM-X5GZpEcOoFwIg3UgNu8gkNdsARQus4Y5bCW2fx1IcsLdwOUi6_PwUVLYn6F5IyS79d2CIa5kDMb4JbFfSeqTqAX7fyeGEDSJqzCVMg-iYDTmoFanfyMUiPPU">
            <a:extLst>
              <a:ext uri="{FF2B5EF4-FFF2-40B4-BE49-F238E27FC236}">
                <a16:creationId xmlns:a16="http://schemas.microsoft.com/office/drawing/2014/main" xmlns="" id="{D78DD8CA-0CDF-49CA-946A-7935F3C8D89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379" y="1705995"/>
            <a:ext cx="1217407" cy="2207833"/>
          </a:xfrm>
          <a:prstGeom prst="rect">
            <a:avLst/>
          </a:prstGeom>
          <a:noFill/>
          <a:ln>
            <a:noFill/>
          </a:ln>
        </p:spPr>
      </p:pic>
    </p:spTree>
    <p:extLst>
      <p:ext uri="{BB962C8B-B14F-4D97-AF65-F5344CB8AC3E}">
        <p14:creationId xmlns:p14="http://schemas.microsoft.com/office/powerpoint/2010/main" val="3183090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79</a:t>
            </a:fld>
            <a:endParaRPr lang="en-US" dirty="0">
              <a:solidFill>
                <a:prstClr val="black"/>
              </a:solidFill>
            </a:endParaRPr>
          </a:p>
        </p:txBody>
      </p:sp>
      <p:cxnSp>
        <p:nvCxnSpPr>
          <p:cNvPr id="12" name="Straight Connector 11"/>
          <p:cNvCxnSpPr/>
          <p:nvPr/>
        </p:nvCxnSpPr>
        <p:spPr>
          <a:xfrm>
            <a:off x="814324" y="3905822"/>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6" name="Text Placeholder 11"/>
          <p:cNvSpPr txBox="1">
            <a:spLocks/>
          </p:cNvSpPr>
          <p:nvPr/>
        </p:nvSpPr>
        <p:spPr>
          <a:xfrm>
            <a:off x="3445271" y="2650356"/>
            <a:ext cx="2041767" cy="377375"/>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Robert </a:t>
            </a:r>
            <a:r>
              <a:rPr lang="en-US" sz="1867" b="1" dirty="0" err="1">
                <a:solidFill>
                  <a:prstClr val="black"/>
                </a:solidFill>
                <a:latin typeface="Cambria" charset="0"/>
                <a:ea typeface="Cambria" charset="0"/>
                <a:cs typeface="Cambria" charset="0"/>
              </a:rPr>
              <a:t>DiBias</a:t>
            </a:r>
            <a:endParaRPr lang="en-US" sz="1867" dirty="0">
              <a:solidFill>
                <a:prstClr val="black"/>
              </a:solidFill>
            </a:endParaRPr>
          </a:p>
          <a:p>
            <a:pPr marL="342891" indent="-342891">
              <a:spcBef>
                <a:spcPct val="20000"/>
              </a:spcBef>
              <a:defRPr/>
            </a:pPr>
            <a:endParaRPr lang="en-US" sz="1467" b="1" dirty="0">
              <a:solidFill>
                <a:prstClr val="black"/>
              </a:solidFill>
            </a:endParaRPr>
          </a:p>
        </p:txBody>
      </p:sp>
      <p:sp>
        <p:nvSpPr>
          <p:cNvPr id="18" name="Content Placeholder 5"/>
          <p:cNvSpPr txBox="1">
            <a:spLocks/>
          </p:cNvSpPr>
          <p:nvPr/>
        </p:nvSpPr>
        <p:spPr>
          <a:xfrm>
            <a:off x="5295279" y="3905822"/>
            <a:ext cx="6623725" cy="1374071"/>
          </a:xfrm>
          <a:prstGeom prst="rect">
            <a:avLst/>
          </a:prstGeom>
        </p:spPr>
        <p:txBody>
          <a:bodyPr lIns="91440" tIns="45720" rIns="91440" bIns="45720" anchor="t"/>
          <a:lstStyle/>
          <a:p>
            <a:r>
              <a:rPr lang="en-US" sz="1600" b="1" dirty="0">
                <a:latin typeface="Cambria" panose="02040503050406030204" pitchFamily="18" charset="0"/>
              </a:rPr>
              <a:t>Bridget</a:t>
            </a:r>
            <a:r>
              <a:rPr lang="en-US" sz="1600" dirty="0">
                <a:latin typeface="Cambria" panose="02040503050406030204" pitchFamily="18" charset="0"/>
              </a:rPr>
              <a:t> is an undergraduate student pursuing a B.B.A. in Finance and a minor in Information Systems at Loyola University Maryland. In addition to her studies, Bridget has held internships with Stanley Black &amp; Decker on the Business Development and Commercial Finance teams and is a member of Loyola's club sailing team and the Financial Management Association National Honor Society. She will be traveling to China in January of 2018 with the </a:t>
            </a:r>
            <a:r>
              <a:rPr lang="en-US" sz="1600" dirty="0" err="1">
                <a:latin typeface="Cambria" panose="02040503050406030204" pitchFamily="18" charset="0"/>
              </a:rPr>
              <a:t>Sellinger</a:t>
            </a:r>
            <a:r>
              <a:rPr lang="en-US" sz="1600" dirty="0">
                <a:latin typeface="Cambria" panose="02040503050406030204" pitchFamily="18" charset="0"/>
              </a:rPr>
              <a:t> School in order to study foreign exchange rates.  Upon graduating in May of 2018, Bridget will be rejoining Stanley Black &amp; Decker as a member of their Finance Development Program.</a:t>
            </a:r>
          </a:p>
        </p:txBody>
      </p:sp>
      <p:sp>
        <p:nvSpPr>
          <p:cNvPr id="19" name="Text Placeholder 11"/>
          <p:cNvSpPr txBox="1">
            <a:spLocks/>
          </p:cNvSpPr>
          <p:nvPr/>
        </p:nvSpPr>
        <p:spPr>
          <a:xfrm>
            <a:off x="2817474" y="5015652"/>
            <a:ext cx="2669564" cy="377375"/>
          </a:xfrm>
          <a:prstGeom prst="rect">
            <a:avLst/>
          </a:prstGeom>
        </p:spPr>
        <p:txBody>
          <a:bodyPr lIns="91440" tIns="45720" rIns="91440" bIns="45720" anchor="t"/>
          <a:lstStyle/>
          <a:p>
            <a:pPr marL="342891" indent="-342891">
              <a:spcBef>
                <a:spcPct val="20000"/>
              </a:spcBef>
              <a:defRPr/>
            </a:pPr>
            <a:r>
              <a:rPr lang="en-US" sz="1867" b="1" dirty="0">
                <a:solidFill>
                  <a:prstClr val="black"/>
                </a:solidFill>
                <a:latin typeface="Cambria" charset="0"/>
                <a:ea typeface="Cambria" charset="0"/>
                <a:cs typeface="Cambria" charset="0"/>
              </a:rPr>
              <a:t>Bridget K. Fitzpatrick</a:t>
            </a:r>
            <a:endParaRPr lang="en-US" sz="1867" dirty="0">
              <a:solidFill>
                <a:prstClr val="black"/>
              </a:solidFill>
            </a:endParaRPr>
          </a:p>
          <a:p>
            <a:pPr marL="342891" indent="-342891">
              <a:spcBef>
                <a:spcPct val="20000"/>
              </a:spcBef>
              <a:defRPr/>
            </a:pPr>
            <a:endParaRPr lang="en-US" sz="1467" b="1" dirty="0">
              <a:solidFill>
                <a:prstClr val="black"/>
              </a:solidFill>
            </a:endParaRPr>
          </a:p>
        </p:txBody>
      </p:sp>
      <p:sp>
        <p:nvSpPr>
          <p:cNvPr id="3" name="Rectangle 2"/>
          <p:cNvSpPr/>
          <p:nvPr/>
        </p:nvSpPr>
        <p:spPr>
          <a:xfrm>
            <a:off x="5295279" y="1843719"/>
            <a:ext cx="6623725" cy="2062103"/>
          </a:xfrm>
          <a:prstGeom prst="rect">
            <a:avLst/>
          </a:prstGeom>
        </p:spPr>
        <p:txBody>
          <a:bodyPr wrap="square">
            <a:spAutoFit/>
          </a:bodyPr>
          <a:lstStyle/>
          <a:p>
            <a:r>
              <a:rPr lang="en-US" sz="1600" b="1" dirty="0">
                <a:latin typeface="Cambria" panose="02040503050406030204" pitchFamily="18" charset="0"/>
              </a:rPr>
              <a:t>Rob </a:t>
            </a:r>
            <a:r>
              <a:rPr lang="en-US" sz="1600" dirty="0">
                <a:latin typeface="Cambria" panose="02040503050406030204" pitchFamily="18" charset="0"/>
              </a:rPr>
              <a:t>is an undergraduate student pursuing a Bachelors of Business Administration with a concentration in Finance and an Information Systems minor at Loyola University Maryland. He is a president of the Loyola Film Society and brother of Alpha Kappa Psi Business Fraternity. Rob has previously interned at the Wealth Advisory Group, NASA and will begin working as a Business Management Analyst at Northrop Grumman in Summer 2018. </a:t>
            </a:r>
            <a:r>
              <a:rPr lang="en-US" sz="1600" dirty="0"/>
              <a:t/>
            </a:r>
            <a:br>
              <a:rPr lang="en-US" sz="1600" dirty="0"/>
            </a:br>
            <a:endParaRPr lang="en-US" sz="1600" dirty="0">
              <a:latin typeface="Cambria" panose="02040503050406030204" pitchFamily="18" charset="0"/>
            </a:endParaRPr>
          </a:p>
        </p:txBody>
      </p:sp>
      <p:pic>
        <p:nvPicPr>
          <p:cNvPr id="6" name="Picture 5" descr="A person wearing a green shirt&#10;&#10;Description generated with very high confidence">
            <a:extLst>
              <a:ext uri="{FF2B5EF4-FFF2-40B4-BE49-F238E27FC236}">
                <a16:creationId xmlns:a16="http://schemas.microsoft.com/office/drawing/2014/main" xmlns="" id="{09CDD441-8633-43FD-A922-4FC559E06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432" y="4110900"/>
            <a:ext cx="2273671" cy="2273671"/>
          </a:xfrm>
          <a:prstGeom prst="rect">
            <a:avLst/>
          </a:prstGeom>
        </p:spPr>
      </p:pic>
      <p:pic>
        <p:nvPicPr>
          <p:cNvPr id="4098" name="Picture 2" descr="https://lh5.googleusercontent.com/BKizCmG_IH3ApzILXi2YEYq-AiP3IB22bimJTWKCjQORFJgSnz2BeyFf6uRy94Z41imv1-dd_DvMkHF5ir16Cx7Cp4NbCKFIAbggEEnv2_pZAUusg3otHDw6K0p4ng5OgH3gF2hIo1Q">
            <a:extLst>
              <a:ext uri="{FF2B5EF4-FFF2-40B4-BE49-F238E27FC236}">
                <a16:creationId xmlns:a16="http://schemas.microsoft.com/office/drawing/2014/main" xmlns="" id="{E8581B28-5D8E-4103-8B5A-73C629BBFB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996" y="1876016"/>
            <a:ext cx="2520544" cy="189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63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8</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Major Indices Returns</a:t>
            </a:r>
          </a:p>
        </p:txBody>
      </p:sp>
      <p:sp>
        <p:nvSpPr>
          <p:cNvPr id="8" name="Shape 180"/>
          <p:cNvSpPr/>
          <p:nvPr/>
        </p:nvSpPr>
        <p:spPr>
          <a:xfrm>
            <a:off x="10371340" y="2545735"/>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9" name="Shape 181"/>
          <p:cNvSpPr/>
          <p:nvPr/>
        </p:nvSpPr>
        <p:spPr>
          <a:xfrm>
            <a:off x="10399648" y="3705054"/>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10" name="Shape 182"/>
          <p:cNvSpPr/>
          <p:nvPr/>
        </p:nvSpPr>
        <p:spPr>
          <a:xfrm>
            <a:off x="10384237" y="4908202"/>
            <a:ext cx="1275600" cy="740800"/>
          </a:xfrm>
          <a:prstGeom prst="roundRect">
            <a:avLst>
              <a:gd name="adj" fmla="val 16667"/>
            </a:avLst>
          </a:prstGeom>
          <a:solidFill>
            <a:srgbClr val="D2D2D2"/>
          </a:solidFill>
          <a:ln w="9525" cap="flat" cmpd="sng">
            <a:solidFill>
              <a:srgbClr val="00170F"/>
            </a:solidFill>
            <a:prstDash val="solid"/>
            <a:round/>
            <a:headEnd type="none" w="med" len="med"/>
            <a:tailEnd type="none" w="med" len="med"/>
          </a:ln>
        </p:spPr>
        <p:txBody>
          <a:bodyPr lIns="121900" tIns="121900" rIns="121900" bIns="121900" anchor="ctr" anchorCtr="0">
            <a:noAutofit/>
          </a:bodyPr>
          <a:lstStyle/>
          <a:p>
            <a:endParaRPr sz="2400"/>
          </a:p>
        </p:txBody>
      </p:sp>
      <p:sp>
        <p:nvSpPr>
          <p:cNvPr id="11" name="Shape 183"/>
          <p:cNvSpPr txBox="1"/>
          <p:nvPr/>
        </p:nvSpPr>
        <p:spPr>
          <a:xfrm>
            <a:off x="10422855" y="2568825"/>
            <a:ext cx="1139218" cy="567626"/>
          </a:xfrm>
          <a:prstGeom prst="rect">
            <a:avLst/>
          </a:prstGeom>
          <a:noFill/>
          <a:ln>
            <a:noFill/>
          </a:ln>
        </p:spPr>
        <p:txBody>
          <a:bodyPr lIns="121900" tIns="121900" rIns="121900" bIns="121900" anchor="t" anchorCtr="0">
            <a:noAutofit/>
          </a:bodyPr>
          <a:lstStyle/>
          <a:p>
            <a:pPr algn="ctr"/>
            <a:r>
              <a:rPr lang="en" sz="1600" b="1" dirty="0">
                <a:latin typeface="Cambria" panose="02040503050406030204" pitchFamily="18" charset="0"/>
              </a:rPr>
              <a:t>  </a:t>
            </a:r>
            <a:r>
              <a:rPr lang="en" sz="1600" b="1" u="sng" dirty="0">
                <a:latin typeface="Cambria" panose="02040503050406030204" pitchFamily="18" charset="0"/>
              </a:rPr>
              <a:t>S&amp;P</a:t>
            </a:r>
            <a:endParaRPr lang="en" sz="1467" b="1" u="sng" dirty="0">
              <a:latin typeface="Cambria" panose="02040503050406030204" pitchFamily="18" charset="0"/>
            </a:endParaRPr>
          </a:p>
          <a:p>
            <a:pPr algn="ctr"/>
            <a:r>
              <a:rPr lang="en" sz="1600" b="1" dirty="0">
                <a:solidFill>
                  <a:srgbClr val="005A3C"/>
                </a:solidFill>
                <a:latin typeface="Cambria" panose="02040503050406030204" pitchFamily="18" charset="0"/>
              </a:rPr>
              <a:t>+16.45%</a:t>
            </a:r>
            <a:endParaRPr lang="en" sz="1467" b="1" dirty="0">
              <a:latin typeface="Cambria" panose="02040503050406030204" pitchFamily="18" charset="0"/>
            </a:endParaRPr>
          </a:p>
        </p:txBody>
      </p:sp>
      <p:sp>
        <p:nvSpPr>
          <p:cNvPr id="16" name="Shape 184"/>
          <p:cNvSpPr txBox="1"/>
          <p:nvPr/>
        </p:nvSpPr>
        <p:spPr>
          <a:xfrm>
            <a:off x="10545860" y="3715373"/>
            <a:ext cx="1296400" cy="740800"/>
          </a:xfrm>
          <a:prstGeom prst="rect">
            <a:avLst/>
          </a:prstGeom>
          <a:noFill/>
          <a:ln>
            <a:noFill/>
          </a:ln>
        </p:spPr>
        <p:txBody>
          <a:bodyPr lIns="121900" tIns="121900" rIns="121900" bIns="121900" anchor="t" anchorCtr="0">
            <a:noAutofit/>
          </a:bodyPr>
          <a:lstStyle/>
          <a:p>
            <a:r>
              <a:rPr lang="en" sz="1600" b="1" dirty="0">
                <a:latin typeface="Cambria" panose="02040503050406030204" pitchFamily="18" charset="0"/>
              </a:rPr>
              <a:t>     </a:t>
            </a:r>
            <a:r>
              <a:rPr lang="en" sz="1600" b="1" u="sng" dirty="0">
                <a:latin typeface="Cambria" panose="02040503050406030204" pitchFamily="18" charset="0"/>
              </a:rPr>
              <a:t>DJI</a:t>
            </a:r>
          </a:p>
          <a:p>
            <a:r>
              <a:rPr lang="en" sz="1600" b="1" dirty="0">
                <a:solidFill>
                  <a:srgbClr val="005A3C"/>
                </a:solidFill>
                <a:latin typeface="Cambria" panose="02040503050406030204" pitchFamily="18" charset="0"/>
              </a:rPr>
              <a:t>+21.49%</a:t>
            </a:r>
            <a:endParaRPr lang="en" sz="1600" b="1" dirty="0">
              <a:latin typeface="Cambria" panose="02040503050406030204" pitchFamily="18" charset="0"/>
            </a:endParaRPr>
          </a:p>
        </p:txBody>
      </p:sp>
      <p:sp>
        <p:nvSpPr>
          <p:cNvPr id="17" name="Shape 185"/>
          <p:cNvSpPr txBox="1"/>
          <p:nvPr/>
        </p:nvSpPr>
        <p:spPr>
          <a:xfrm>
            <a:off x="10415637" y="4883333"/>
            <a:ext cx="1212800" cy="5756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NASDAQ</a:t>
            </a:r>
          </a:p>
          <a:p>
            <a:pPr algn="ctr"/>
            <a:r>
              <a:rPr lang="en" sz="1600" b="1" dirty="0">
                <a:solidFill>
                  <a:srgbClr val="005A3C"/>
                </a:solidFill>
                <a:latin typeface="Cambria" panose="02040503050406030204" pitchFamily="18" charset="0"/>
              </a:rPr>
              <a:t>+24.79%</a:t>
            </a:r>
            <a:endParaRPr lang="en" sz="1600" b="1" dirty="0">
              <a:solidFill>
                <a:schemeClr val="accent3">
                  <a:lumMod val="50000"/>
                </a:schemeClr>
              </a:solidFill>
              <a:latin typeface="Cambria" panose="02040503050406030204" pitchFamily="18" charset="0"/>
            </a:endParaRPr>
          </a:p>
        </p:txBody>
      </p:sp>
      <p:sp>
        <p:nvSpPr>
          <p:cNvPr id="18" name="Shape 177"/>
          <p:cNvSpPr/>
          <p:nvPr/>
        </p:nvSpPr>
        <p:spPr>
          <a:xfrm rot="10800000">
            <a:off x="9493700" y="2335798"/>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179"/>
          <p:cNvSpPr/>
          <p:nvPr/>
        </p:nvSpPr>
        <p:spPr>
          <a:xfrm rot="10800000">
            <a:off x="9493700" y="3474530"/>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1" name="Shape 186"/>
          <p:cNvSpPr/>
          <p:nvPr/>
        </p:nvSpPr>
        <p:spPr>
          <a:xfrm>
            <a:off x="6186115" y="1558299"/>
            <a:ext cx="2988874" cy="652163"/>
          </a:xfrm>
          <a:prstGeom prst="rect">
            <a:avLst/>
          </a:prstGeom>
          <a:solidFill>
            <a:srgbClr val="005A3C"/>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b="1" dirty="0">
                <a:solidFill>
                  <a:srgbClr val="D2D2D2"/>
                </a:solidFill>
                <a:latin typeface="Cambria" panose="02040503050406030204" pitchFamily="18" charset="0"/>
              </a:rPr>
              <a:t>Year to Date Return</a:t>
            </a:r>
            <a:endParaRPr lang="en" sz="2400" b="1" dirty="0">
              <a:latin typeface="Cambria" panose="02040503050406030204" pitchFamily="18" charset="0"/>
            </a:endParaRPr>
          </a:p>
        </p:txBody>
      </p:sp>
      <p:pic>
        <p:nvPicPr>
          <p:cNvPr id="15" name="image10.png">
            <a:extLst>
              <a:ext uri="{FF2B5EF4-FFF2-40B4-BE49-F238E27FC236}">
                <a16:creationId xmlns:a16="http://schemas.microsoft.com/office/drawing/2014/main" xmlns="" id="{280EAB72-E742-42CB-AD01-537A604D3B19}"/>
              </a:ext>
            </a:extLst>
          </p:cNvPr>
          <p:cNvPicPr/>
          <p:nvPr/>
        </p:nvPicPr>
        <p:blipFill>
          <a:blip r:embed="rId3"/>
          <a:srcRect/>
          <a:stretch>
            <a:fillRect/>
          </a:stretch>
        </p:blipFill>
        <p:spPr>
          <a:xfrm>
            <a:off x="516752" y="2210462"/>
            <a:ext cx="8658237" cy="4055143"/>
          </a:xfrm>
          <a:prstGeom prst="rect">
            <a:avLst/>
          </a:prstGeom>
          <a:ln/>
        </p:spPr>
      </p:pic>
      <p:sp>
        <p:nvSpPr>
          <p:cNvPr id="22" name="Shape 179">
            <a:extLst>
              <a:ext uri="{FF2B5EF4-FFF2-40B4-BE49-F238E27FC236}">
                <a16:creationId xmlns:a16="http://schemas.microsoft.com/office/drawing/2014/main" xmlns="" id="{701C6F3A-CD75-4573-BFDF-4D040161C3EE}"/>
              </a:ext>
            </a:extLst>
          </p:cNvPr>
          <p:cNvSpPr/>
          <p:nvPr/>
        </p:nvSpPr>
        <p:spPr>
          <a:xfrm rot="10800000">
            <a:off x="9480760" y="4685264"/>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3" name="Rectangle 22">
            <a:extLst>
              <a:ext uri="{FF2B5EF4-FFF2-40B4-BE49-F238E27FC236}">
                <a16:creationId xmlns:a16="http://schemas.microsoft.com/office/drawing/2014/main" xmlns="" id="{BB18EFD4-D5B8-40FD-B9F4-0C2EC0C19B7E}"/>
              </a:ext>
            </a:extLst>
          </p:cNvPr>
          <p:cNvSpPr/>
          <p:nvPr/>
        </p:nvSpPr>
        <p:spPr>
          <a:xfrm>
            <a:off x="516752" y="6204238"/>
            <a:ext cx="1658724" cy="286617"/>
          </a:xfrm>
          <a:prstGeom prst="rect">
            <a:avLst/>
          </a:prstGeom>
        </p:spPr>
        <p:txBody>
          <a:bodyPr wrap="none">
            <a:spAutoFit/>
          </a:bodyPr>
          <a:lstStyle/>
          <a:p>
            <a:pPr>
              <a:lnSpc>
                <a:spcPct val="115000"/>
              </a:lnSpc>
            </a:pPr>
            <a:r>
              <a:rPr lang="en-US" sz="1200" dirty="0">
                <a:solidFill>
                  <a:srgbClr val="000000"/>
                </a:solidFill>
                <a:latin typeface="Cambria" panose="02040503050406030204" pitchFamily="18" charset="0"/>
                <a:ea typeface="Times New Roman" panose="02020603050405020304" pitchFamily="18" charset="0"/>
              </a:rPr>
              <a:t>Source: Yahoo Finance</a:t>
            </a:r>
            <a:endParaRPr lang="en-US" sz="1200" dirty="0">
              <a:solidFill>
                <a:srgbClr val="000000"/>
              </a:solidFill>
              <a:effectLst/>
              <a:latin typeface="Cambria" panose="02040503050406030204" pitchFamily="18" charset="0"/>
              <a:ea typeface="Arial" panose="020B0604020202020204" pitchFamily="34" charset="0"/>
            </a:endParaRPr>
          </a:p>
        </p:txBody>
      </p:sp>
    </p:spTree>
    <p:extLst>
      <p:ext uri="{BB962C8B-B14F-4D97-AF65-F5344CB8AC3E}">
        <p14:creationId xmlns:p14="http://schemas.microsoft.com/office/powerpoint/2010/main" val="405115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80</a:t>
            </a:fld>
            <a:endParaRPr lang="en-US" dirty="0">
              <a:solidFill>
                <a:prstClr val="black"/>
              </a:solidFill>
            </a:endParaRPr>
          </a:p>
        </p:txBody>
      </p: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1" name="Text Placeholder 14"/>
          <p:cNvSpPr txBox="1">
            <a:spLocks/>
          </p:cNvSpPr>
          <p:nvPr/>
        </p:nvSpPr>
        <p:spPr>
          <a:xfrm>
            <a:off x="3454464" y="4886537"/>
            <a:ext cx="1898408" cy="361191"/>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Samuel James</a:t>
            </a:r>
            <a:endParaRPr lang="en-US" sz="1867" b="1" dirty="0">
              <a:solidFill>
                <a:prstClr val="black"/>
              </a:solidFill>
            </a:endParaRPr>
          </a:p>
        </p:txBody>
      </p:sp>
      <p:sp>
        <p:nvSpPr>
          <p:cNvPr id="15" name="Content Placeholder 5"/>
          <p:cNvSpPr txBox="1">
            <a:spLocks/>
          </p:cNvSpPr>
          <p:nvPr/>
        </p:nvSpPr>
        <p:spPr>
          <a:xfrm>
            <a:off x="5352872" y="4227756"/>
            <a:ext cx="6582036" cy="1886797"/>
          </a:xfrm>
          <a:prstGeom prst="rect">
            <a:avLst/>
          </a:prstGeom>
        </p:spPr>
        <p:txBody>
          <a:bodyPr anchor="t"/>
          <a:lstStyle/>
          <a:p>
            <a:pPr>
              <a:buSzPct val="25000"/>
            </a:pPr>
            <a:endParaRPr lang="en-US" sz="1600" dirty="0">
              <a:solidFill>
                <a:schemeClr val="dk1"/>
              </a:solidFill>
              <a:latin typeface="Cambria"/>
              <a:ea typeface="Cambria"/>
              <a:cs typeface="Cambria"/>
              <a:sym typeface="Cambria"/>
            </a:endParaRPr>
          </a:p>
        </p:txBody>
      </p:sp>
      <p:sp>
        <p:nvSpPr>
          <p:cNvPr id="20" name="Text Placeholder 14"/>
          <p:cNvSpPr txBox="1">
            <a:spLocks/>
          </p:cNvSpPr>
          <p:nvPr/>
        </p:nvSpPr>
        <p:spPr>
          <a:xfrm>
            <a:off x="3454464" y="2593861"/>
            <a:ext cx="1898408" cy="357433"/>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Kristen Harold</a:t>
            </a:r>
            <a:endParaRPr lang="en-US" sz="1867" b="1" dirty="0">
              <a:solidFill>
                <a:prstClr val="black"/>
              </a:solidFill>
            </a:endParaRPr>
          </a:p>
        </p:txBody>
      </p:sp>
      <p:sp>
        <p:nvSpPr>
          <p:cNvPr id="16" name="Content Placeholder 5"/>
          <p:cNvSpPr txBox="1">
            <a:spLocks/>
          </p:cNvSpPr>
          <p:nvPr/>
        </p:nvSpPr>
        <p:spPr>
          <a:xfrm>
            <a:off x="5352872" y="1682621"/>
            <a:ext cx="6582036" cy="1886797"/>
          </a:xfrm>
          <a:prstGeom prst="rect">
            <a:avLst/>
          </a:prstGeom>
        </p:spPr>
        <p:txBody>
          <a:bodyPr anchor="t"/>
          <a:lstStyle/>
          <a:p>
            <a:pPr>
              <a:buSzPct val="25000"/>
            </a:pPr>
            <a:endParaRPr lang="en-US" sz="1600" dirty="0">
              <a:solidFill>
                <a:schemeClr val="dk1"/>
              </a:solidFill>
              <a:latin typeface="Cambria"/>
              <a:ea typeface="Cambria"/>
              <a:cs typeface="Cambria"/>
              <a:sym typeface="Cambria"/>
            </a:endParaRPr>
          </a:p>
        </p:txBody>
      </p:sp>
      <p:pic>
        <p:nvPicPr>
          <p:cNvPr id="19" name="Picture 18" descr="/Users/kristenharold/Desktop/Screen Shot 2017-12-11 at 8.33.17 PM.png">
            <a:extLst>
              <a:ext uri="{FF2B5EF4-FFF2-40B4-BE49-F238E27FC236}">
                <a16:creationId xmlns:a16="http://schemas.microsoft.com/office/drawing/2014/main" xmlns="" id="{F6EC600A-69B9-4AA9-8621-12847F5B9FC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7092" y="2242593"/>
            <a:ext cx="3106923" cy="3462163"/>
          </a:xfrm>
          <a:prstGeom prst="rect">
            <a:avLst/>
          </a:prstGeom>
          <a:noFill/>
          <a:ln>
            <a:noFill/>
          </a:ln>
        </p:spPr>
      </p:pic>
      <p:sp>
        <p:nvSpPr>
          <p:cNvPr id="2" name="Rectangle 1">
            <a:extLst>
              <a:ext uri="{FF2B5EF4-FFF2-40B4-BE49-F238E27FC236}">
                <a16:creationId xmlns:a16="http://schemas.microsoft.com/office/drawing/2014/main" xmlns="" id="{97DF9328-3FA1-4370-9017-0F126DDF2689}"/>
              </a:ext>
            </a:extLst>
          </p:cNvPr>
          <p:cNvSpPr/>
          <p:nvPr/>
        </p:nvSpPr>
        <p:spPr>
          <a:xfrm>
            <a:off x="5443321" y="1826486"/>
            <a:ext cx="6170924" cy="2308324"/>
          </a:xfrm>
          <a:prstGeom prst="rect">
            <a:avLst/>
          </a:prstGeom>
        </p:spPr>
        <p:txBody>
          <a:bodyPr wrap="square">
            <a:spAutoFit/>
          </a:bodyPr>
          <a:lstStyle/>
          <a:p>
            <a:r>
              <a:rPr lang="en-US" sz="1600" b="1" dirty="0">
                <a:latin typeface="Cambria" panose="02040503050406030204" pitchFamily="18" charset="0"/>
                <a:ea typeface="Calibri" panose="020F0502020204030204" pitchFamily="34" charset="0"/>
                <a:cs typeface="Times New Roman" panose="02020603050405020304" pitchFamily="18" charset="0"/>
              </a:rPr>
              <a:t>Kristen</a:t>
            </a:r>
            <a:r>
              <a:rPr lang="en-US" sz="1600" dirty="0">
                <a:latin typeface="Cambria" panose="02040503050406030204" pitchFamily="18" charset="0"/>
                <a:ea typeface="Calibri" panose="020F0502020204030204" pitchFamily="34" charset="0"/>
                <a:cs typeface="Times New Roman" panose="02020603050405020304" pitchFamily="18" charset="0"/>
              </a:rPr>
              <a:t> is an undergraduate student pursuing a Bachelors of Business Administration with a concentration in Finance from Loyola University Maryland. Previously, Kristen interned at Stifel Nicolaus and Neuberger Berman in the Wealth and Asset Management departments. Along with her studies, Kristen currently interns at T. Rowe Price. Originally from Long Island, New York, Kristen enjoys going to the beach with her family and friends. Kristen has 1,370 more Facebook friends than her fellow fund manager, Sam James.</a:t>
            </a:r>
          </a:p>
        </p:txBody>
      </p:sp>
      <p:sp>
        <p:nvSpPr>
          <p:cNvPr id="3" name="Rectangle 2">
            <a:extLst>
              <a:ext uri="{FF2B5EF4-FFF2-40B4-BE49-F238E27FC236}">
                <a16:creationId xmlns:a16="http://schemas.microsoft.com/office/drawing/2014/main" xmlns="" id="{F1E231F5-B3E1-48BB-86F1-3E0902C459A6}"/>
              </a:ext>
            </a:extLst>
          </p:cNvPr>
          <p:cNvSpPr/>
          <p:nvPr/>
        </p:nvSpPr>
        <p:spPr>
          <a:xfrm>
            <a:off x="5443321" y="4371051"/>
            <a:ext cx="6096000" cy="1569660"/>
          </a:xfrm>
          <a:prstGeom prst="rect">
            <a:avLst/>
          </a:prstGeom>
        </p:spPr>
        <p:txBody>
          <a:bodyPr>
            <a:spAutoFit/>
          </a:bodyPr>
          <a:lstStyle/>
          <a:p>
            <a:r>
              <a:rPr lang="en-US" sz="1600" b="1" dirty="0">
                <a:latin typeface="Cambria" panose="02040503050406030204" pitchFamily="18" charset="0"/>
                <a:ea typeface="Calibri" panose="020F0502020204030204" pitchFamily="34" charset="0"/>
                <a:cs typeface="Times New Roman" panose="02020603050405020304" pitchFamily="18" charset="0"/>
              </a:rPr>
              <a:t>Samuel</a:t>
            </a:r>
            <a:r>
              <a:rPr lang="en-US" sz="1600" dirty="0">
                <a:latin typeface="Cambria" panose="02040503050406030204" pitchFamily="18" charset="0"/>
                <a:ea typeface="Calibri" panose="020F0502020204030204" pitchFamily="34" charset="0"/>
                <a:cs typeface="Times New Roman" panose="02020603050405020304" pitchFamily="18" charset="0"/>
              </a:rPr>
              <a:t> is an undergraduate student pursuing a Bachelors of Business Administration with a concentration in Finance and a minor in Information Systems from Loyola University Maryland. Sam has interned at Nuveen and is currently an intern at UBS Wealth Management. Sam is known around campus as “the guy from the gym.” Sam has webbed toes.   </a:t>
            </a:r>
          </a:p>
        </p:txBody>
      </p:sp>
    </p:spTree>
    <p:extLst>
      <p:ext uri="{BB962C8B-B14F-4D97-AF65-F5344CB8AC3E}">
        <p14:creationId xmlns:p14="http://schemas.microsoft.com/office/powerpoint/2010/main" val="129901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81</a:t>
            </a:fld>
            <a:endParaRPr lang="en-US" dirty="0">
              <a:solidFill>
                <a:prstClr val="black"/>
              </a:solidFill>
            </a:endParaRPr>
          </a:p>
        </p:txBody>
      </p:sp>
      <p:cxnSp>
        <p:nvCxnSpPr>
          <p:cNvPr id="12" name="Straight Connector 11"/>
          <p:cNvCxnSpPr/>
          <p:nvPr/>
        </p:nvCxnSpPr>
        <p:spPr>
          <a:xfrm>
            <a:off x="747639" y="391838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7087" y="1434462"/>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86457" y="404442"/>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6" name="Text Placeholder 14"/>
          <p:cNvSpPr txBox="1">
            <a:spLocks/>
          </p:cNvSpPr>
          <p:nvPr/>
        </p:nvSpPr>
        <p:spPr>
          <a:xfrm>
            <a:off x="3167878" y="4864918"/>
            <a:ext cx="1913656" cy="525780"/>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Liam T.  </a:t>
            </a:r>
            <a:r>
              <a:rPr lang="en-US" sz="1867" b="1" dirty="0" err="1">
                <a:solidFill>
                  <a:prstClr val="black"/>
                </a:solidFill>
                <a:latin typeface="Cambria" charset="0"/>
                <a:ea typeface="Cambria" charset="0"/>
                <a:cs typeface="Cambria" charset="0"/>
              </a:rPr>
              <a:t>Marmo</a:t>
            </a:r>
            <a:r>
              <a:rPr lang="en-US" sz="1867" b="1" dirty="0">
                <a:solidFill>
                  <a:prstClr val="black"/>
                </a:solidFill>
                <a:latin typeface="Cambria" charset="0"/>
                <a:ea typeface="Cambria" charset="0"/>
                <a:cs typeface="Cambria" charset="0"/>
              </a:rPr>
              <a:t> </a:t>
            </a:r>
            <a:endParaRPr lang="en-US" sz="1867" b="1" dirty="0">
              <a:solidFill>
                <a:prstClr val="black"/>
              </a:solidFill>
            </a:endParaRPr>
          </a:p>
        </p:txBody>
      </p:sp>
      <p:sp>
        <p:nvSpPr>
          <p:cNvPr id="18" name="Text Placeholder 11"/>
          <p:cNvSpPr txBox="1">
            <a:spLocks/>
          </p:cNvSpPr>
          <p:nvPr/>
        </p:nvSpPr>
        <p:spPr>
          <a:xfrm>
            <a:off x="2899527" y="2368317"/>
            <a:ext cx="2286621" cy="353284"/>
          </a:xfrm>
          <a:prstGeom prst="rect">
            <a:avLst/>
          </a:prstGeom>
        </p:spPr>
        <p:txBody>
          <a:bodyPr anchor="t"/>
          <a:lstStyle/>
          <a:p>
            <a:pPr marL="457189" indent="-457189">
              <a:spcBef>
                <a:spcPct val="20000"/>
              </a:spcBef>
              <a:defRPr/>
            </a:pPr>
            <a:r>
              <a:rPr lang="en-US" sz="1867" b="1" dirty="0">
                <a:solidFill>
                  <a:prstClr val="black"/>
                </a:solidFill>
                <a:latin typeface="Cambria" charset="0"/>
                <a:ea typeface="Cambria" charset="0"/>
                <a:cs typeface="Cambria" charset="0"/>
              </a:rPr>
              <a:t>Krysta M.  Lipinski</a:t>
            </a:r>
            <a:endParaRPr lang="en-US" sz="1867" b="1" dirty="0">
              <a:solidFill>
                <a:prstClr val="black"/>
              </a:solidFill>
            </a:endParaRPr>
          </a:p>
        </p:txBody>
      </p:sp>
      <p:sp>
        <p:nvSpPr>
          <p:cNvPr id="9" name="Rectangle 2"/>
          <p:cNvSpPr/>
          <p:nvPr/>
        </p:nvSpPr>
        <p:spPr>
          <a:xfrm>
            <a:off x="5090863" y="1437689"/>
            <a:ext cx="7022822" cy="2308324"/>
          </a:xfrm>
          <a:prstGeom prst="rect">
            <a:avLst/>
          </a:prstGeom>
        </p:spPr>
        <p:txBody>
          <a:bodyPr wrap="square" anchor="t">
            <a:spAutoFit/>
          </a:bodyPr>
          <a:lstStyle/>
          <a:p>
            <a:r>
              <a:rPr lang="en-US" sz="1600" b="1" dirty="0">
                <a:solidFill>
                  <a:srgbClr val="000000"/>
                </a:solidFill>
                <a:latin typeface="Cambria" panose="02040503050406030204" pitchFamily="18" charset="0"/>
              </a:rPr>
              <a:t>Krysta </a:t>
            </a:r>
            <a:r>
              <a:rPr lang="en-US" sz="1600" dirty="0">
                <a:solidFill>
                  <a:srgbClr val="000000"/>
                </a:solidFill>
                <a:latin typeface="Cambria" panose="02040503050406030204" pitchFamily="18" charset="0"/>
              </a:rPr>
              <a:t>is pursuing a Bachelors of Business Administration with a double concentration in Finance and Economics at Loyola University Maryland. She is Vice President of the Financial Management Association, a member of the CFA Research Challenge Team, and a member of Alpha Sigma Nu, the Jesuit Honor Society. Last January, she spent two weeks in China studying foreign exchange rates with the </a:t>
            </a:r>
            <a:r>
              <a:rPr lang="en-US" sz="1600" dirty="0" err="1">
                <a:solidFill>
                  <a:srgbClr val="000000"/>
                </a:solidFill>
                <a:latin typeface="Cambria" panose="02040503050406030204" pitchFamily="18" charset="0"/>
              </a:rPr>
              <a:t>Sellinger</a:t>
            </a:r>
            <a:r>
              <a:rPr lang="en-US" sz="1600" dirty="0">
                <a:solidFill>
                  <a:srgbClr val="000000"/>
                </a:solidFill>
                <a:latin typeface="Cambria" panose="02040503050406030204" pitchFamily="18" charset="0"/>
              </a:rPr>
              <a:t> School. She has spent the last two summers at Republic Bank in Philadelphia as a Commercial Banking Intern and currently interns at McCormick &amp; Company in their Credit &amp; Risk Department. She is looking to further her career in either Philadelphia or New York. </a:t>
            </a:r>
            <a:endParaRPr lang="en-US" sz="1600" dirty="0">
              <a:latin typeface="Cambria" charset="0"/>
            </a:endParaRPr>
          </a:p>
        </p:txBody>
      </p:sp>
      <p:sp>
        <p:nvSpPr>
          <p:cNvPr id="15" name="Rectangle 2"/>
          <p:cNvSpPr/>
          <p:nvPr/>
        </p:nvSpPr>
        <p:spPr>
          <a:xfrm>
            <a:off x="5051415" y="3950118"/>
            <a:ext cx="6992704" cy="2462213"/>
          </a:xfrm>
          <a:prstGeom prst="rect">
            <a:avLst/>
          </a:prstGeom>
        </p:spPr>
        <p:txBody>
          <a:bodyPr wrap="square">
            <a:spAutoFit/>
          </a:bodyPr>
          <a:lstStyle/>
          <a:p>
            <a:r>
              <a:rPr lang="en-US" sz="1400" b="1" dirty="0">
                <a:latin typeface="Cambria" panose="02040503050406030204" pitchFamily="18" charset="0"/>
              </a:rPr>
              <a:t>Liam</a:t>
            </a:r>
            <a:r>
              <a:rPr lang="en-US" sz="1400" dirty="0">
                <a:latin typeface="Cambria" panose="02040503050406030204" pitchFamily="18" charset="0"/>
              </a:rPr>
              <a:t> is pursuing a B.B.A. in Finance from the </a:t>
            </a:r>
            <a:r>
              <a:rPr lang="en-US" sz="1400" dirty="0" err="1">
                <a:latin typeface="Cambria" panose="02040503050406030204" pitchFamily="18" charset="0"/>
              </a:rPr>
              <a:t>Sellinger</a:t>
            </a:r>
            <a:r>
              <a:rPr lang="en-US" sz="1400" dirty="0">
                <a:latin typeface="Cambria" panose="02040503050406030204" pitchFamily="18" charset="0"/>
              </a:rPr>
              <a:t> School of Business at Loyola University Maryland, graduating in May 2018. Liam serves as President of the Financial Management Association and Beta Gamma Sigma. Additionally, he was a member of the Federal Reserve Challenge Team that won the 2017 Regional Championship. Furthermore, Liam is on the CFA Challenge Team and on Loyola’s Varsity Men’s Crew Team. Liam completed a Sales &amp; Trading internship this summer at the investment firm INTL </a:t>
            </a:r>
            <a:r>
              <a:rPr lang="en-US" sz="1400" dirty="0" err="1">
                <a:latin typeface="Cambria" panose="02040503050406030204" pitchFamily="18" charset="0"/>
              </a:rPr>
              <a:t>FCStone</a:t>
            </a:r>
            <a:r>
              <a:rPr lang="en-US" sz="1400" dirty="0">
                <a:latin typeface="Cambria" panose="02040503050406030204" pitchFamily="18" charset="0"/>
              </a:rPr>
              <a:t>, Inc. in New York City and on the weekends worked as a Caddie at Sleepy Hollow Country Club in Westchester County, New York. In his free time, Liam loves to sing, play pick-up soccer with his buddies and appreciates a beautiful sunset. Upon graduation, Liam will be joining Citi’s Middle Market Commercial Banking Team as an Analyst in the Washington D.C. office.</a:t>
            </a:r>
            <a:endParaRPr lang="en-US" sz="1400" b="1" dirty="0">
              <a:latin typeface="Cambria" panose="02040503050406030204" pitchFamily="18" charset="0"/>
            </a:endParaRPr>
          </a:p>
        </p:txBody>
      </p:sp>
      <p:pic>
        <p:nvPicPr>
          <p:cNvPr id="3" name="Picture 2" descr="A picture containing person, outdoor, tree, building&#10;&#10;Description generated with very high confidence">
            <a:extLst>
              <a:ext uri="{FF2B5EF4-FFF2-40B4-BE49-F238E27FC236}">
                <a16:creationId xmlns:a16="http://schemas.microsoft.com/office/drawing/2014/main" xmlns="" id="{BD450350-110B-441F-8A0E-570F4BE950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22" t="12888" r="23480" b="11743"/>
          <a:stretch/>
        </p:blipFill>
        <p:spPr>
          <a:xfrm rot="16200000">
            <a:off x="661968" y="4162574"/>
            <a:ext cx="2362679" cy="2112439"/>
          </a:xfrm>
          <a:prstGeom prst="rect">
            <a:avLst/>
          </a:prstGeom>
        </p:spPr>
      </p:pic>
      <p:pic>
        <p:nvPicPr>
          <p:cNvPr id="4" name="Picture 3" descr="A couple of people posing for a photo&#10;&#10;Description generated with very high confidence">
            <a:extLst>
              <a:ext uri="{FF2B5EF4-FFF2-40B4-BE49-F238E27FC236}">
                <a16:creationId xmlns:a16="http://schemas.microsoft.com/office/drawing/2014/main" xmlns="" id="{59918504-1128-4861-A29F-18F07378B4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223" t="22255" r="11972" b="42374"/>
          <a:stretch/>
        </p:blipFill>
        <p:spPr>
          <a:xfrm>
            <a:off x="986457" y="1552232"/>
            <a:ext cx="1819719" cy="2306622"/>
          </a:xfrm>
          <a:prstGeom prst="rect">
            <a:avLst/>
          </a:prstGeom>
        </p:spPr>
      </p:pic>
    </p:spTree>
    <p:extLst>
      <p:ext uri="{BB962C8B-B14F-4D97-AF65-F5344CB8AC3E}">
        <p14:creationId xmlns:p14="http://schemas.microsoft.com/office/powerpoint/2010/main" val="3435968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82</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9" name="Text Placeholder 11"/>
          <p:cNvSpPr txBox="1">
            <a:spLocks/>
          </p:cNvSpPr>
          <p:nvPr/>
        </p:nvSpPr>
        <p:spPr>
          <a:xfrm>
            <a:off x="2966212" y="2612866"/>
            <a:ext cx="2275413" cy="426117"/>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ea typeface="Cambria" charset="0"/>
                <a:cs typeface="Cambria" charset="0"/>
              </a:rPr>
              <a:t>Raymond McEvoy</a:t>
            </a:r>
            <a:endParaRPr lang="en-US" sz="1867" b="1" dirty="0">
              <a:solidFill>
                <a:prstClr val="black"/>
              </a:solidFill>
            </a:endParaRPr>
          </a:p>
        </p:txBody>
      </p:sp>
      <p:sp>
        <p:nvSpPr>
          <p:cNvPr id="10" name="Content Placeholder 5"/>
          <p:cNvSpPr txBox="1">
            <a:spLocks/>
          </p:cNvSpPr>
          <p:nvPr/>
        </p:nvSpPr>
        <p:spPr>
          <a:xfrm>
            <a:off x="5412697" y="1689126"/>
            <a:ext cx="6661540" cy="2223726"/>
          </a:xfrm>
          <a:prstGeom prst="rect">
            <a:avLst/>
          </a:prstGeom>
        </p:spPr>
        <p:txBody>
          <a:bodyPr lIns="91440" tIns="45720" rIns="91440" bIns="45720" anchor="t"/>
          <a:lstStyle/>
          <a:p>
            <a:pPr>
              <a:spcBef>
                <a:spcPct val="20000"/>
              </a:spcBef>
              <a:defRPr/>
            </a:pPr>
            <a:r>
              <a:rPr lang="en-US" sz="1600" b="1" dirty="0">
                <a:latin typeface="Cambria" panose="02040503050406030204" pitchFamily="18" charset="0"/>
              </a:rPr>
              <a:t>Ray </a:t>
            </a:r>
            <a:r>
              <a:rPr lang="en-US" sz="1600" dirty="0">
                <a:latin typeface="Cambria" panose="02040503050406030204" pitchFamily="18" charset="0"/>
              </a:rPr>
              <a:t>is an undergraduate student pursuing a Bachelors of Business Administration with a concentration in Finance at Loyola University Maryland.  Ray is from Brooklyn, New York and has spent the past two summers and winters working as a tax intern with Starr Companies in New York City. Upon graduating, Ray intends to continue his education and earn his MBA while working alongside the start-up, Save Pharmaceutical, where he intends to fulfill the role of Chief Financial Officer. </a:t>
            </a:r>
            <a:r>
              <a:rPr lang="en-US" sz="1600" dirty="0">
                <a:solidFill>
                  <a:prstClr val="black"/>
                </a:solidFill>
                <a:latin typeface="Cambria" panose="02040503050406030204" pitchFamily="18" charset="0"/>
                <a:ea typeface="Cambria" charset="0"/>
                <a:cs typeface="Cambria" charset="0"/>
              </a:rPr>
              <a:t/>
            </a:r>
            <a:br>
              <a:rPr lang="en-US" sz="1600" dirty="0">
                <a:solidFill>
                  <a:prstClr val="black"/>
                </a:solidFill>
                <a:latin typeface="Cambria" panose="02040503050406030204" pitchFamily="18" charset="0"/>
                <a:ea typeface="Cambria" charset="0"/>
                <a:cs typeface="Cambria" charset="0"/>
              </a:rPr>
            </a:br>
            <a:r>
              <a:rPr lang="en-US" sz="1600" dirty="0">
                <a:solidFill>
                  <a:prstClr val="black"/>
                </a:solidFill>
                <a:latin typeface="Cambria" panose="02040503050406030204" pitchFamily="18" charset="0"/>
                <a:ea typeface="Cambria" charset="0"/>
                <a:cs typeface="Cambria" charset="0"/>
              </a:rPr>
              <a:t> </a:t>
            </a:r>
            <a:endParaRPr lang="en-US" sz="1600" dirty="0">
              <a:solidFill>
                <a:prstClr val="black"/>
              </a:solidFill>
              <a:latin typeface="Cambria" panose="02040503050406030204" pitchFamily="18" charset="0"/>
            </a:endParaRPr>
          </a:p>
          <a:p>
            <a:pPr>
              <a:spcBef>
                <a:spcPct val="20000"/>
              </a:spcBef>
              <a:defRPr/>
            </a:pPr>
            <a:endParaRPr lang="en-US" sz="1600" dirty="0">
              <a:solidFill>
                <a:prstClr val="black"/>
              </a:solidFill>
              <a:latin typeface="Calibri" charset="0"/>
            </a:endParaRPr>
          </a:p>
          <a:p>
            <a:pPr>
              <a:spcBef>
                <a:spcPct val="20000"/>
              </a:spcBef>
              <a:defRPr/>
            </a:pPr>
            <a:endParaRPr lang="en-US" sz="1467" dirty="0">
              <a:solidFill>
                <a:prstClr val="black"/>
              </a:solidFill>
              <a:latin typeface="Times New Roman" charset="0"/>
            </a:endParaRPr>
          </a:p>
        </p:txBody>
      </p:sp>
      <p:sp>
        <p:nvSpPr>
          <p:cNvPr id="15" name="Text Placeholder 14"/>
          <p:cNvSpPr txBox="1">
            <a:spLocks/>
          </p:cNvSpPr>
          <p:nvPr/>
        </p:nvSpPr>
        <p:spPr>
          <a:xfrm>
            <a:off x="2870085" y="4985669"/>
            <a:ext cx="2467665" cy="396401"/>
          </a:xfrm>
          <a:prstGeom prst="rect">
            <a:avLst/>
          </a:prstGeom>
        </p:spPr>
        <p:txBody>
          <a:bodyPr lIns="91440" tIns="45720" rIns="91440" bIns="45720" anchor="t"/>
          <a:lstStyle/>
          <a:p>
            <a:pPr marL="457178" indent="-457178">
              <a:spcBef>
                <a:spcPct val="20000"/>
              </a:spcBef>
              <a:defRPr/>
            </a:pPr>
            <a:r>
              <a:rPr lang="en-US" sz="1867" b="1" dirty="0">
                <a:solidFill>
                  <a:prstClr val="black"/>
                </a:solidFill>
                <a:latin typeface="Cambria" charset="0"/>
                <a:ea typeface="Cambria" charset="0"/>
                <a:cs typeface="Cambria" charset="0"/>
              </a:rPr>
              <a:t>Andrew </a:t>
            </a:r>
            <a:r>
              <a:rPr lang="en-US" sz="1867" b="1" dirty="0" err="1">
                <a:solidFill>
                  <a:prstClr val="black"/>
                </a:solidFill>
                <a:latin typeface="Cambria" charset="0"/>
                <a:ea typeface="Cambria" charset="0"/>
                <a:cs typeface="Cambria" charset="0"/>
              </a:rPr>
              <a:t>Muscarella</a:t>
            </a:r>
            <a:r>
              <a:rPr lang="en-US" sz="1867" b="1" dirty="0">
                <a:solidFill>
                  <a:prstClr val="black"/>
                </a:solidFill>
                <a:latin typeface="Cambria" charset="0"/>
                <a:ea typeface="Cambria" charset="0"/>
                <a:cs typeface="Cambria" charset="0"/>
              </a:rPr>
              <a:t>  </a:t>
            </a:r>
            <a:endParaRPr lang="en-US" sz="1867" b="1" dirty="0">
              <a:solidFill>
                <a:prstClr val="black"/>
              </a:solidFill>
            </a:endParaRPr>
          </a:p>
        </p:txBody>
      </p:sp>
      <p:sp>
        <p:nvSpPr>
          <p:cNvPr id="19" name="Rectangle 18"/>
          <p:cNvSpPr/>
          <p:nvPr/>
        </p:nvSpPr>
        <p:spPr>
          <a:xfrm>
            <a:off x="5399445" y="4029707"/>
            <a:ext cx="6096000" cy="2308324"/>
          </a:xfrm>
          <a:prstGeom prst="rect">
            <a:avLst/>
          </a:prstGeom>
        </p:spPr>
        <p:txBody>
          <a:bodyPr>
            <a:spAutoFit/>
          </a:bodyPr>
          <a:lstStyle/>
          <a:p>
            <a:r>
              <a:rPr lang="en-US" sz="1600" b="1" dirty="0">
                <a:latin typeface="Cambria" panose="02040503050406030204" pitchFamily="18" charset="0"/>
              </a:rPr>
              <a:t>Andrew </a:t>
            </a:r>
            <a:r>
              <a:rPr lang="en-US" sz="1600" dirty="0">
                <a:latin typeface="Cambria" panose="02040503050406030204" pitchFamily="18" charset="0"/>
              </a:rPr>
              <a:t>is an undergraduate student pursuing a Bachelors of Business Administration with a concentration in Finance at Loyola University Maryland. He is a member of the </a:t>
            </a:r>
            <a:r>
              <a:rPr lang="en-US" sz="1600" dirty="0" err="1">
                <a:latin typeface="Cambria" panose="02040503050406030204" pitchFamily="18" charset="0"/>
              </a:rPr>
              <a:t>Sellinger</a:t>
            </a:r>
            <a:r>
              <a:rPr lang="en-US" sz="1600" dirty="0">
                <a:latin typeface="Cambria" panose="02040503050406030204" pitchFamily="18" charset="0"/>
              </a:rPr>
              <a:t> Scholars, Beta Gamma Sigma, and the Financial Management Association Honor Society. Andrew previously interned with Israel A. Englander &amp; Co. on the Options Trading floor of the NYSE and at the U.S. House of Representatives as a Financial Services intern. Upon graduation, he hopes to further his career in finance in either the New York or Boston area.</a:t>
            </a:r>
            <a:endParaRPr lang="en-US" sz="1600" dirty="0">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4" name="Picture 3" descr="A person wearing a suit and tie&#10;&#10;Description generated with very high confidence">
            <a:extLst>
              <a:ext uri="{FF2B5EF4-FFF2-40B4-BE49-F238E27FC236}">
                <a16:creationId xmlns:a16="http://schemas.microsoft.com/office/drawing/2014/main" xmlns="" id="{0C74875F-6BBB-4832-AEC9-C0E149A7F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80"/>
          <a:stretch/>
        </p:blipFill>
        <p:spPr>
          <a:xfrm>
            <a:off x="933449" y="4078475"/>
            <a:ext cx="1716665" cy="2338521"/>
          </a:xfrm>
          <a:prstGeom prst="rect">
            <a:avLst/>
          </a:prstGeom>
        </p:spPr>
      </p:pic>
      <p:pic>
        <p:nvPicPr>
          <p:cNvPr id="3" name="Picture 2">
            <a:extLst>
              <a:ext uri="{FF2B5EF4-FFF2-40B4-BE49-F238E27FC236}">
                <a16:creationId xmlns:a16="http://schemas.microsoft.com/office/drawing/2014/main" xmlns="" id="{46328867-9D21-4019-82F9-2A39C3B4E937}"/>
              </a:ext>
            </a:extLst>
          </p:cNvPr>
          <p:cNvPicPr>
            <a:picLocks noChangeAspect="1"/>
          </p:cNvPicPr>
          <p:nvPr/>
        </p:nvPicPr>
        <p:blipFill rotWithShape="1">
          <a:blip r:embed="rId4">
            <a:extLst>
              <a:ext uri="{28A0092B-C50C-407E-A947-70E740481C1C}">
                <a14:useLocalDpi xmlns:a14="http://schemas.microsoft.com/office/drawing/2010/main" val="0"/>
              </a:ext>
            </a:extLst>
          </a:blip>
          <a:srcRect t="1799" b="9781"/>
          <a:stretch/>
        </p:blipFill>
        <p:spPr>
          <a:xfrm>
            <a:off x="933449" y="1697022"/>
            <a:ext cx="1716665" cy="2065994"/>
          </a:xfrm>
          <a:prstGeom prst="rect">
            <a:avLst/>
          </a:prstGeom>
        </p:spPr>
      </p:pic>
    </p:spTree>
    <p:extLst>
      <p:ext uri="{BB962C8B-B14F-4D97-AF65-F5344CB8AC3E}">
        <p14:creationId xmlns:p14="http://schemas.microsoft.com/office/powerpoint/2010/main" val="2341275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83</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4324" y="161026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8" name="Rectangle 7"/>
          <p:cNvSpPr/>
          <p:nvPr/>
        </p:nvSpPr>
        <p:spPr>
          <a:xfrm>
            <a:off x="5445434" y="1699910"/>
            <a:ext cx="6096000" cy="2062103"/>
          </a:xfrm>
          <a:prstGeom prst="rect">
            <a:avLst/>
          </a:prstGeom>
        </p:spPr>
        <p:txBody>
          <a:bodyPr>
            <a:spAutoFit/>
          </a:bodyPr>
          <a:lstStyle/>
          <a:p>
            <a:r>
              <a:rPr lang="en-US" sz="1600" b="1" dirty="0">
                <a:latin typeface="Cambria" panose="02040503050406030204" pitchFamily="18" charset="0"/>
              </a:rPr>
              <a:t>Frank</a:t>
            </a:r>
            <a:r>
              <a:rPr lang="en-US" sz="1600" dirty="0">
                <a:latin typeface="Cambria" panose="02040503050406030204" pitchFamily="18" charset="0"/>
              </a:rPr>
              <a:t> is a Finance/Accounting Double major and President of Loyola’s Fixed Income Society.  He interned at Metropolitan Commercial Bank in Summer 2017.  During the fall semester, he did equity research for Blue Point Investment Management until switching to a Planner Assistant role at </a:t>
            </a:r>
            <a:r>
              <a:rPr lang="en-US" sz="1600" dirty="0" err="1">
                <a:latin typeface="Cambria" panose="02040503050406030204" pitchFamily="18" charset="0"/>
              </a:rPr>
              <a:t>Maller</a:t>
            </a:r>
            <a:r>
              <a:rPr lang="en-US" sz="1600" dirty="0">
                <a:latin typeface="Cambria" panose="02040503050406030204" pitchFamily="18" charset="0"/>
              </a:rPr>
              <a:t> Wealth Advisors.  Upon Graduation, he will work as an </a:t>
            </a:r>
            <a:r>
              <a:rPr lang="en-US" sz="1600" dirty="0" err="1">
                <a:latin typeface="Cambria" panose="02040503050406030204" pitchFamily="18" charset="0"/>
              </a:rPr>
              <a:t>Assurace</a:t>
            </a:r>
            <a:r>
              <a:rPr lang="en-US" sz="1600" dirty="0">
                <a:latin typeface="Cambria" panose="02040503050406030204" pitchFamily="18" charset="0"/>
              </a:rPr>
              <a:t> Associate at </a:t>
            </a:r>
            <a:r>
              <a:rPr lang="en-US" sz="1600" dirty="0" err="1">
                <a:latin typeface="Cambria" panose="02040503050406030204" pitchFamily="18" charset="0"/>
              </a:rPr>
              <a:t>PriceWaterhouseCoopers</a:t>
            </a:r>
            <a:r>
              <a:rPr lang="en-US" sz="1600" dirty="0">
                <a:latin typeface="Cambria" panose="02040503050406030204" pitchFamily="18" charset="0"/>
              </a:rPr>
              <a:t> Baltimore office, specializing in Financial Service companies.  </a:t>
            </a:r>
          </a:p>
        </p:txBody>
      </p:sp>
      <p:sp>
        <p:nvSpPr>
          <p:cNvPr id="9" name="Rectangle 8"/>
          <p:cNvSpPr/>
          <p:nvPr/>
        </p:nvSpPr>
        <p:spPr>
          <a:xfrm>
            <a:off x="5368636" y="4185763"/>
            <a:ext cx="6249597" cy="1600438"/>
          </a:xfrm>
          <a:prstGeom prst="rect">
            <a:avLst/>
          </a:prstGeom>
        </p:spPr>
        <p:txBody>
          <a:bodyPr wrap="square" lIns="91440" tIns="45720" rIns="91440" bIns="45720" anchor="t">
            <a:spAutoFit/>
          </a:bodyPr>
          <a:lstStyle/>
          <a:p>
            <a:r>
              <a:rPr lang="en-US" sz="1600" b="1" dirty="0">
                <a:latin typeface="Cambria" panose="02040503050406030204" pitchFamily="18" charset="0"/>
              </a:rPr>
              <a:t>Delia</a:t>
            </a:r>
            <a:r>
              <a:rPr lang="en-US" sz="1600" dirty="0">
                <a:latin typeface="Cambria" panose="02040503050406030204" pitchFamily="18" charset="0"/>
              </a:rPr>
              <a:t> is an undergraduate student pursuing a Bachelors of Business Administration with a concentration in Finance at Loyola University Maryland. She is a member of the Financial Management Association Honor Society. Delia previously interned with Legg Mason on the Global Sales Analytics team. She plans to further her career in Asset Management following graduation in May 2018</a:t>
            </a:r>
            <a:r>
              <a:rPr lang="en-US" dirty="0"/>
              <a:t>. </a:t>
            </a:r>
            <a:endParaRPr lang="en-US" sz="1600" dirty="0">
              <a:solidFill>
                <a:prstClr val="black"/>
              </a:solidFill>
              <a:latin typeface="Calibri" charset="0"/>
            </a:endParaRPr>
          </a:p>
        </p:txBody>
      </p:sp>
      <p:sp>
        <p:nvSpPr>
          <p:cNvPr id="10" name="Rectangle 9"/>
          <p:cNvSpPr/>
          <p:nvPr/>
        </p:nvSpPr>
        <p:spPr>
          <a:xfrm>
            <a:off x="3586101" y="5057907"/>
            <a:ext cx="1462260"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Delia </a:t>
            </a:r>
            <a:r>
              <a:rPr lang="en-US" sz="1867" b="1" dirty="0" err="1">
                <a:solidFill>
                  <a:prstClr val="black"/>
                </a:solidFill>
                <a:latin typeface="Cambria" charset="0"/>
                <a:ea typeface="Cambria" charset="0"/>
                <a:cs typeface="Cambria" charset="0"/>
              </a:rPr>
              <a:t>Oldak</a:t>
            </a:r>
            <a:endParaRPr lang="en-US" sz="1867" b="1" dirty="0">
              <a:solidFill>
                <a:prstClr val="black"/>
              </a:solidFill>
            </a:endParaRPr>
          </a:p>
        </p:txBody>
      </p:sp>
      <p:sp>
        <p:nvSpPr>
          <p:cNvPr id="15" name="Rectangle 14"/>
          <p:cNvSpPr/>
          <p:nvPr/>
        </p:nvSpPr>
        <p:spPr>
          <a:xfrm>
            <a:off x="3142046" y="2676455"/>
            <a:ext cx="1976054"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Frank </a:t>
            </a:r>
            <a:r>
              <a:rPr lang="en-US" sz="1867" b="1" dirty="0" err="1">
                <a:solidFill>
                  <a:prstClr val="black"/>
                </a:solidFill>
                <a:latin typeface="Cambria" charset="0"/>
                <a:ea typeface="Cambria" charset="0"/>
                <a:cs typeface="Cambria" charset="0"/>
              </a:rPr>
              <a:t>Musuruca</a:t>
            </a:r>
            <a:endParaRPr lang="en-US" sz="1867" b="1" dirty="0">
              <a:solidFill>
                <a:prstClr val="black"/>
              </a:solidFill>
            </a:endParaRPr>
          </a:p>
        </p:txBody>
      </p:sp>
      <p:pic>
        <p:nvPicPr>
          <p:cNvPr id="16" name="Picture 15">
            <a:extLst>
              <a:ext uri="{FF2B5EF4-FFF2-40B4-BE49-F238E27FC236}">
                <a16:creationId xmlns:a16="http://schemas.microsoft.com/office/drawing/2014/main" xmlns="" id="{4B37673D-C322-43E6-B6A7-2934D7F21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95" y="1694990"/>
            <a:ext cx="2202162" cy="2202162"/>
          </a:xfrm>
          <a:prstGeom prst="rect">
            <a:avLst/>
          </a:prstGeom>
        </p:spPr>
      </p:pic>
      <p:pic>
        <p:nvPicPr>
          <p:cNvPr id="5" name="Picture 4" descr="A person smiling for the camera&#10;&#10;Description generated with very high confidence">
            <a:extLst>
              <a:ext uri="{FF2B5EF4-FFF2-40B4-BE49-F238E27FC236}">
                <a16:creationId xmlns:a16="http://schemas.microsoft.com/office/drawing/2014/main" xmlns="" id="{F13D4474-2CC6-4867-B794-F8C33952A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408"/>
          <a:stretch/>
        </p:blipFill>
        <p:spPr>
          <a:xfrm>
            <a:off x="1073063" y="4078328"/>
            <a:ext cx="1800426" cy="2338813"/>
          </a:xfrm>
          <a:prstGeom prst="rect">
            <a:avLst/>
          </a:prstGeom>
        </p:spPr>
      </p:pic>
    </p:spTree>
    <p:extLst>
      <p:ext uri="{BB962C8B-B14F-4D97-AF65-F5344CB8AC3E}">
        <p14:creationId xmlns:p14="http://schemas.microsoft.com/office/powerpoint/2010/main" val="2007522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84</a:t>
            </a:fld>
            <a:endParaRPr lang="en-US" dirty="0">
              <a:solidFill>
                <a:prstClr val="black"/>
              </a:solidFill>
            </a:endParaRPr>
          </a:p>
        </p:txBody>
      </p:sp>
      <p:cxnSp>
        <p:nvCxnSpPr>
          <p:cNvPr id="12" name="Straight Connector 11"/>
          <p:cNvCxnSpPr/>
          <p:nvPr/>
        </p:nvCxnSpPr>
        <p:spPr>
          <a:xfrm>
            <a:off x="779454" y="3735844"/>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8" name="Content Placeholder 5"/>
          <p:cNvSpPr txBox="1">
            <a:spLocks/>
          </p:cNvSpPr>
          <p:nvPr/>
        </p:nvSpPr>
        <p:spPr>
          <a:xfrm>
            <a:off x="6172201" y="1604513"/>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9" name="Rectangle 8"/>
          <p:cNvSpPr/>
          <p:nvPr/>
        </p:nvSpPr>
        <p:spPr>
          <a:xfrm>
            <a:off x="2778564" y="5053870"/>
            <a:ext cx="1776577"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Zachary Russo</a:t>
            </a:r>
            <a:endParaRPr lang="en-US" sz="1867" b="1" dirty="0">
              <a:solidFill>
                <a:prstClr val="black"/>
              </a:solidFill>
            </a:endParaRPr>
          </a:p>
        </p:txBody>
      </p:sp>
      <p:sp>
        <p:nvSpPr>
          <p:cNvPr id="15" name="Text Placeholder 11"/>
          <p:cNvSpPr txBox="1">
            <a:spLocks/>
          </p:cNvSpPr>
          <p:nvPr/>
        </p:nvSpPr>
        <p:spPr>
          <a:xfrm>
            <a:off x="2778564" y="2499610"/>
            <a:ext cx="2269797" cy="381823"/>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ea typeface="Cambria" charset="0"/>
                <a:cs typeface="Cambria" charset="0"/>
              </a:rPr>
              <a:t>Nicole </a:t>
            </a:r>
            <a:r>
              <a:rPr lang="en-US" sz="1867" b="1" dirty="0" err="1">
                <a:solidFill>
                  <a:prstClr val="black"/>
                </a:solidFill>
                <a:latin typeface="Cambria" charset="0"/>
                <a:ea typeface="Cambria" charset="0"/>
                <a:cs typeface="Cambria" charset="0"/>
              </a:rPr>
              <a:t>Postighone</a:t>
            </a:r>
            <a:endParaRPr lang="en-US" sz="1867" b="1" dirty="0">
              <a:solidFill>
                <a:prstClr val="black"/>
              </a:solidFill>
            </a:endParaRPr>
          </a:p>
        </p:txBody>
      </p:sp>
      <p:sp>
        <p:nvSpPr>
          <p:cNvPr id="19" name="TextBox 18"/>
          <p:cNvSpPr txBox="1"/>
          <p:nvPr/>
        </p:nvSpPr>
        <p:spPr>
          <a:xfrm>
            <a:off x="5285852" y="3749457"/>
            <a:ext cx="6533436" cy="2800767"/>
          </a:xfrm>
          <a:prstGeom prst="rect">
            <a:avLst/>
          </a:prstGeom>
          <a:noFill/>
        </p:spPr>
        <p:txBody>
          <a:bodyPr wrap="square" rtlCol="0">
            <a:spAutoFit/>
          </a:bodyPr>
          <a:lstStyle/>
          <a:p>
            <a:r>
              <a:rPr lang="en-US" sz="1600" b="1" dirty="0">
                <a:solidFill>
                  <a:schemeClr val="dk1"/>
                </a:solidFill>
                <a:latin typeface="Cambria"/>
                <a:ea typeface="Cambria"/>
                <a:cs typeface="Cambria"/>
                <a:sym typeface="Cambria"/>
              </a:rPr>
              <a:t>Zach </a:t>
            </a:r>
            <a:r>
              <a:rPr lang="en-US" sz="1600" dirty="0">
                <a:solidFill>
                  <a:prstClr val="black"/>
                </a:solidFill>
                <a:latin typeface="Cambria" charset="0"/>
                <a:ea typeface="Cambria" charset="0"/>
                <a:cs typeface="Cambria" charset="0"/>
              </a:rPr>
              <a:t>is an undergraduate student pursuing a Bachelors</a:t>
            </a:r>
            <a:r>
              <a:rPr lang="en" sz="1600" dirty="0">
                <a:solidFill>
                  <a:schemeClr val="dk1"/>
                </a:solidFill>
                <a:latin typeface="Cambria"/>
                <a:ea typeface="Cambria"/>
                <a:cs typeface="Cambria"/>
                <a:sym typeface="Cambria"/>
              </a:rPr>
              <a:t> of Business Administration with a concentration in Finance</a:t>
            </a:r>
            <a:r>
              <a:rPr lang="en-US" sz="1600" dirty="0">
                <a:solidFill>
                  <a:schemeClr val="dk1"/>
                </a:solidFill>
                <a:latin typeface="Cambria"/>
                <a:ea typeface="Cambria"/>
                <a:cs typeface="Cambria"/>
                <a:sym typeface="Cambria"/>
              </a:rPr>
              <a:t> and a minor in Economics</a:t>
            </a:r>
            <a:r>
              <a:rPr lang="en" sz="1600" dirty="0">
                <a:solidFill>
                  <a:schemeClr val="dk1"/>
                </a:solidFill>
                <a:latin typeface="Cambria"/>
                <a:ea typeface="Cambria"/>
                <a:cs typeface="Cambria"/>
                <a:sym typeface="Cambria"/>
              </a:rPr>
              <a:t> at Loyola University Maryland</a:t>
            </a:r>
            <a:r>
              <a:rPr lang="en-US" sz="1600" dirty="0">
                <a:solidFill>
                  <a:schemeClr val="dk1"/>
                </a:solidFill>
                <a:latin typeface="Cambria"/>
                <a:ea typeface="Cambria"/>
                <a:cs typeface="Cambria"/>
                <a:sym typeface="Cambria"/>
              </a:rPr>
              <a:t>. Aside from being a student, Zach is a member of Loyola’s </a:t>
            </a:r>
            <a:r>
              <a:rPr lang="en-US" sz="1600" dirty="0" err="1">
                <a:solidFill>
                  <a:schemeClr val="dk1"/>
                </a:solidFill>
                <a:latin typeface="Cambria"/>
                <a:ea typeface="Cambria"/>
                <a:cs typeface="Cambria"/>
                <a:sym typeface="Cambria"/>
              </a:rPr>
              <a:t>Sellinger</a:t>
            </a:r>
            <a:r>
              <a:rPr lang="en-US" sz="1600" dirty="0">
                <a:solidFill>
                  <a:schemeClr val="dk1"/>
                </a:solidFill>
                <a:latin typeface="Cambria"/>
                <a:ea typeface="Cambria"/>
                <a:cs typeface="Cambria"/>
                <a:sym typeface="Cambria"/>
              </a:rPr>
              <a:t> Scholars Program, the Financial Management Association, volunteers for the York Road Micro-Finance student consulting team, and is the founder of Greyhound Consulting Group on campus. He has previously held internships with Aetna </a:t>
            </a:r>
            <a:r>
              <a:rPr lang="en-US" sz="1600" dirty="0" err="1">
                <a:solidFill>
                  <a:schemeClr val="dk1"/>
                </a:solidFill>
                <a:latin typeface="Cambria"/>
                <a:ea typeface="Cambria"/>
                <a:cs typeface="Cambria"/>
                <a:sym typeface="Cambria"/>
              </a:rPr>
              <a:t>inc.</a:t>
            </a:r>
            <a:r>
              <a:rPr lang="en-US" sz="1600" dirty="0">
                <a:solidFill>
                  <a:schemeClr val="dk1"/>
                </a:solidFill>
                <a:latin typeface="Cambria"/>
                <a:ea typeface="Cambria"/>
                <a:cs typeface="Cambria"/>
                <a:sym typeface="Cambria"/>
              </a:rPr>
              <a:t>, CFG Capital Markets, and Under </a:t>
            </a:r>
            <a:r>
              <a:rPr lang="en-US" sz="1600" dirty="0" err="1">
                <a:solidFill>
                  <a:schemeClr val="dk1"/>
                </a:solidFill>
                <a:latin typeface="Cambria"/>
                <a:ea typeface="Cambria"/>
                <a:cs typeface="Cambria"/>
                <a:sym typeface="Cambria"/>
              </a:rPr>
              <a:t>Armour</a:t>
            </a:r>
            <a:r>
              <a:rPr lang="en-US" sz="1600" dirty="0">
                <a:solidFill>
                  <a:schemeClr val="dk1"/>
                </a:solidFill>
                <a:latin typeface="Cambria"/>
                <a:ea typeface="Cambria"/>
                <a:cs typeface="Cambria"/>
                <a:sym typeface="Cambria"/>
              </a:rPr>
              <a:t>. In his free time, he enjoys playing golf with his family and friends. Following graduation, Zach will be working for EY in the Chicago office as a member of the Business Advisory Program.</a:t>
            </a:r>
            <a:endParaRPr lang="en-US" sz="1600" dirty="0"/>
          </a:p>
        </p:txBody>
      </p:sp>
      <p:sp>
        <p:nvSpPr>
          <p:cNvPr id="11" name="Content Placeholder 5"/>
          <p:cNvSpPr txBox="1">
            <a:spLocks/>
          </p:cNvSpPr>
          <p:nvPr/>
        </p:nvSpPr>
        <p:spPr>
          <a:xfrm>
            <a:off x="5412697" y="1689126"/>
            <a:ext cx="6661540" cy="2223726"/>
          </a:xfrm>
          <a:prstGeom prst="rect">
            <a:avLst/>
          </a:prstGeom>
        </p:spPr>
        <p:txBody>
          <a:bodyPr lIns="91440" tIns="45720" rIns="91440" bIns="45720" anchor="t"/>
          <a:lstStyle/>
          <a:p>
            <a:pPr>
              <a:spcBef>
                <a:spcPct val="20000"/>
              </a:spcBef>
              <a:defRPr/>
            </a:pPr>
            <a:r>
              <a:rPr lang="en-US" sz="1600" dirty="0">
                <a:solidFill>
                  <a:prstClr val="black"/>
                </a:solidFill>
                <a:latin typeface="Cambria" panose="02040503050406030204" pitchFamily="18" charset="0"/>
                <a:ea typeface="Cambria" charset="0"/>
                <a:cs typeface="Cambria" charset="0"/>
              </a:rPr>
              <a:t> </a:t>
            </a:r>
            <a:endParaRPr lang="en-US" sz="1600" dirty="0">
              <a:solidFill>
                <a:prstClr val="black"/>
              </a:solidFill>
              <a:latin typeface="Cambria" panose="02040503050406030204" pitchFamily="18" charset="0"/>
            </a:endParaRPr>
          </a:p>
          <a:p>
            <a:pPr>
              <a:spcBef>
                <a:spcPct val="20000"/>
              </a:spcBef>
              <a:defRPr/>
            </a:pPr>
            <a:endParaRPr lang="en-US" sz="1600" dirty="0">
              <a:solidFill>
                <a:prstClr val="black"/>
              </a:solidFill>
              <a:latin typeface="Calibri" charset="0"/>
            </a:endParaRPr>
          </a:p>
          <a:p>
            <a:pPr>
              <a:spcBef>
                <a:spcPct val="20000"/>
              </a:spcBef>
              <a:defRPr/>
            </a:pPr>
            <a:endParaRPr lang="en-US" sz="1467" dirty="0">
              <a:solidFill>
                <a:prstClr val="black"/>
              </a:solidFill>
              <a:latin typeface="Times New Roman" charset="0"/>
            </a:endParaRPr>
          </a:p>
        </p:txBody>
      </p:sp>
      <p:sp>
        <p:nvSpPr>
          <p:cNvPr id="3" name="Rectangle 4"/>
          <p:cNvSpPr/>
          <p:nvPr/>
        </p:nvSpPr>
        <p:spPr>
          <a:xfrm>
            <a:off x="5285852" y="1613413"/>
            <a:ext cx="6096000" cy="2062103"/>
          </a:xfrm>
          <a:prstGeom prst="rect">
            <a:avLst/>
          </a:prstGeom>
        </p:spPr>
        <p:txBody>
          <a:bodyPr>
            <a:spAutoFit/>
          </a:bodyPr>
          <a:lstStyle/>
          <a:p>
            <a:r>
              <a:rPr lang="en-US" sz="1600" b="1" dirty="0">
                <a:latin typeface="Cambria" panose="02040503050406030204" pitchFamily="18" charset="0"/>
              </a:rPr>
              <a:t>Nicole</a:t>
            </a:r>
            <a:r>
              <a:rPr lang="en-US" sz="1600" dirty="0">
                <a:latin typeface="Cambria" panose="02040503050406030204" pitchFamily="18" charset="0"/>
              </a:rPr>
              <a:t> is an undergraduate student pursuing a Bachelors of Business Administration with a double concentration in Finance and Economics at Loyola University Maryland. In addition to her studies, Nicole holds a leadership position at Loyola’s </a:t>
            </a:r>
            <a:r>
              <a:rPr lang="en-US" sz="1600" dirty="0" err="1">
                <a:latin typeface="Cambria" panose="02040503050406030204" pitchFamily="18" charset="0"/>
              </a:rPr>
              <a:t>Phonathon</a:t>
            </a:r>
            <a:r>
              <a:rPr lang="en-US" sz="1600" dirty="0">
                <a:latin typeface="Cambria" panose="02040503050406030204" pitchFamily="18" charset="0"/>
              </a:rPr>
              <a:t> and is a member of the Beta Gamma Sigma Honor Society. She previously interned with Nielsen and Cigna near her home in Connecticut. Upon graduation, Nicole will remain in Baltimore where she will begin her career at Morgan Stanley. </a:t>
            </a:r>
          </a:p>
        </p:txBody>
      </p:sp>
      <p:pic>
        <p:nvPicPr>
          <p:cNvPr id="16" name="Picture 15">
            <a:extLst>
              <a:ext uri="{FF2B5EF4-FFF2-40B4-BE49-F238E27FC236}">
                <a16:creationId xmlns:a16="http://schemas.microsoft.com/office/drawing/2014/main" xmlns="" id="{C7BF8574-1C9D-497A-86E8-BBF5D6F9A9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563"/>
          <a:stretch/>
        </p:blipFill>
        <p:spPr>
          <a:xfrm>
            <a:off x="779454" y="3886722"/>
            <a:ext cx="1972375" cy="2510259"/>
          </a:xfrm>
          <a:prstGeom prst="rect">
            <a:avLst/>
          </a:prstGeom>
        </p:spPr>
      </p:pic>
      <p:pic>
        <p:nvPicPr>
          <p:cNvPr id="18" name="Picture 17">
            <a:extLst>
              <a:ext uri="{FF2B5EF4-FFF2-40B4-BE49-F238E27FC236}">
                <a16:creationId xmlns:a16="http://schemas.microsoft.com/office/drawing/2014/main" xmlns="" id="{648B4E1F-5CF1-4445-8FB6-E674449163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33449" y="1689126"/>
            <a:ext cx="1482205" cy="1986390"/>
          </a:xfrm>
          <a:prstGeom prst="rect">
            <a:avLst/>
          </a:prstGeom>
        </p:spPr>
      </p:pic>
    </p:spTree>
    <p:extLst>
      <p:ext uri="{BB962C8B-B14F-4D97-AF65-F5344CB8AC3E}">
        <p14:creationId xmlns:p14="http://schemas.microsoft.com/office/powerpoint/2010/main" val="3337249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85</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1" name="Rectangle 10"/>
          <p:cNvSpPr/>
          <p:nvPr/>
        </p:nvSpPr>
        <p:spPr>
          <a:xfrm>
            <a:off x="5266184" y="4456743"/>
            <a:ext cx="6263208" cy="1569660"/>
          </a:xfrm>
          <a:prstGeom prst="rect">
            <a:avLst/>
          </a:prstGeom>
        </p:spPr>
        <p:txBody>
          <a:bodyPr wrap="square" lIns="91440" tIns="45720" rIns="91440" bIns="45720" anchor="t">
            <a:spAutoFit/>
          </a:bodyPr>
          <a:lstStyle/>
          <a:p>
            <a:r>
              <a:rPr lang="en-US" sz="1600" b="1" dirty="0">
                <a:latin typeface="Cambria" panose="02040503050406030204" pitchFamily="18" charset="0"/>
              </a:rPr>
              <a:t>Vinny</a:t>
            </a:r>
            <a:r>
              <a:rPr lang="en-US" sz="1600" dirty="0">
                <a:latin typeface="Cambria" panose="02040503050406030204" pitchFamily="18" charset="0"/>
              </a:rPr>
              <a:t> is an undergraduate student pursuing a Bachelors of Business Administration with a concentration in Finance and Accounting. He is a member of Beta Alpha Psi and was the Vice President of Loyola Rugby. He interned at PricewaterhouseCoopers in Baltimore and will begin full time in the Fall of 2018. </a:t>
            </a:r>
            <a:r>
              <a:rPr lang="en-US" sz="1600" dirty="0"/>
              <a:t/>
            </a:r>
            <a:br>
              <a:rPr lang="en-US" sz="1600" dirty="0"/>
            </a:br>
            <a:endParaRPr lang="en-US" sz="1600" dirty="0">
              <a:latin typeface="Cambria" panose="02040503050406030204" pitchFamily="18" charset="0"/>
            </a:endParaRPr>
          </a:p>
        </p:txBody>
      </p:sp>
      <p:sp>
        <p:nvSpPr>
          <p:cNvPr id="16" name="Content Placeholder 5"/>
          <p:cNvSpPr txBox="1">
            <a:spLocks/>
          </p:cNvSpPr>
          <p:nvPr/>
        </p:nvSpPr>
        <p:spPr>
          <a:xfrm>
            <a:off x="5623373" y="1610264"/>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21" name="Rectangle 20"/>
          <p:cNvSpPr/>
          <p:nvPr/>
        </p:nvSpPr>
        <p:spPr>
          <a:xfrm>
            <a:off x="3073552" y="5051745"/>
            <a:ext cx="1697516"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Vincent </a:t>
            </a:r>
            <a:r>
              <a:rPr lang="en-US" sz="1867" b="1" dirty="0" err="1">
                <a:solidFill>
                  <a:prstClr val="black"/>
                </a:solidFill>
                <a:latin typeface="Cambria" charset="0"/>
                <a:ea typeface="Cambria" charset="0"/>
                <a:cs typeface="Cambria" charset="0"/>
              </a:rPr>
              <a:t>Sireci</a:t>
            </a:r>
            <a:endParaRPr lang="en-US" sz="1867" b="1" dirty="0">
              <a:solidFill>
                <a:prstClr val="black"/>
              </a:solidFill>
            </a:endParaRPr>
          </a:p>
        </p:txBody>
      </p:sp>
      <p:sp>
        <p:nvSpPr>
          <p:cNvPr id="22" name="Text Placeholder 11"/>
          <p:cNvSpPr txBox="1">
            <a:spLocks/>
          </p:cNvSpPr>
          <p:nvPr/>
        </p:nvSpPr>
        <p:spPr>
          <a:xfrm>
            <a:off x="2920821" y="2586650"/>
            <a:ext cx="2109539" cy="428681"/>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rPr>
              <a:t>Alexander </a:t>
            </a:r>
            <a:r>
              <a:rPr lang="en-US" sz="1867" b="1" dirty="0" err="1">
                <a:solidFill>
                  <a:prstClr val="black"/>
                </a:solidFill>
                <a:latin typeface="Cambria" charset="0"/>
              </a:rPr>
              <a:t>Saffadi</a:t>
            </a:r>
            <a:endParaRPr lang="en-US" sz="1867" b="1" dirty="0">
              <a:solidFill>
                <a:prstClr val="black"/>
              </a:solidFill>
            </a:endParaRPr>
          </a:p>
        </p:txBody>
      </p:sp>
      <p:sp>
        <p:nvSpPr>
          <p:cNvPr id="24" name="Rectangle 23"/>
          <p:cNvSpPr/>
          <p:nvPr/>
        </p:nvSpPr>
        <p:spPr>
          <a:xfrm>
            <a:off x="5266184" y="2086852"/>
            <a:ext cx="6611753" cy="1600438"/>
          </a:xfrm>
          <a:prstGeom prst="rect">
            <a:avLst/>
          </a:prstGeom>
        </p:spPr>
        <p:txBody>
          <a:bodyPr wrap="square" anchor="t">
            <a:spAutoFit/>
          </a:bodyPr>
          <a:lstStyle/>
          <a:p>
            <a:r>
              <a:rPr lang="en-US" sz="1600" b="1" dirty="0">
                <a:latin typeface="Cambria" panose="02040503050406030204" pitchFamily="18" charset="0"/>
              </a:rPr>
              <a:t>Alex</a:t>
            </a:r>
            <a:r>
              <a:rPr lang="en-US" sz="1600" dirty="0">
                <a:latin typeface="Cambria" panose="02040503050406030204" pitchFamily="18" charset="0"/>
              </a:rPr>
              <a:t> is an undergraduate student pursuing a Bachelors of Business Administration with a concentration in Finance. He is a member of the Men’s Cross Country team, Investment Club and Financial Management Association. Alex has previously interned at Tata Global Beverages and he will be pursuing a career in Commodities trading. </a:t>
            </a:r>
            <a:r>
              <a:rPr lang="en-US" dirty="0"/>
              <a:t> </a:t>
            </a:r>
            <a:r>
              <a:rPr lang="en-US" sz="1600" dirty="0"/>
              <a:t/>
            </a:r>
            <a:br>
              <a:rPr lang="en-US" sz="1600" dirty="0"/>
            </a:br>
            <a:endParaRPr lang="en-US" sz="1600" dirty="0">
              <a:solidFill>
                <a:prstClr val="black"/>
              </a:solidFill>
              <a:latin typeface="Cambria" charset="0"/>
              <a:ea typeface="Cambria" charset="0"/>
              <a:cs typeface="Cambria" charset="0"/>
            </a:endParaRPr>
          </a:p>
        </p:txBody>
      </p:sp>
      <p:pic>
        <p:nvPicPr>
          <p:cNvPr id="2050" name="Picture 2" descr="https://lh6.googleusercontent.com/EMaFKrXxnE6UqEDi6HVoXWOIAWNSARyxvGK5I-hyDGZNEIet69CNnCy1gPve_iAamo_ydTVbo-pAu6dur-LokK9JlyaTTJhwVjcm_MPn8yFSy39si1SSsHilSH8X0NyMzj-sDykpIrg">
            <a:extLst>
              <a:ext uri="{FF2B5EF4-FFF2-40B4-BE49-F238E27FC236}">
                <a16:creationId xmlns:a16="http://schemas.microsoft.com/office/drawing/2014/main" xmlns="" id="{F5325E81-D45B-4C5F-BA0B-3E31CA4C3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20" y="4163918"/>
            <a:ext cx="1697516" cy="2179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qE1wx2E9xRE4HNR24BdhTGeThRKtokENeZcA8Fk07-L7v5DJn74NfQKTW8OzjlqvGl6rQJDyxgrjrhibo4pou0bXjppzfC301tPEmJAj2B8p15Fjxywtp6yCEDsCNIc6vKpZpVEv4OA">
            <a:extLst>
              <a:ext uri="{FF2B5EF4-FFF2-40B4-BE49-F238E27FC236}">
                <a16:creationId xmlns:a16="http://schemas.microsoft.com/office/drawing/2014/main" xmlns="" id="{851EA2E5-853C-4D28-BFB9-88754B4DB3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352"/>
          <a:stretch/>
        </p:blipFill>
        <p:spPr bwMode="auto">
          <a:xfrm>
            <a:off x="880920" y="1746442"/>
            <a:ext cx="1894030" cy="215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7041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86</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6" name="Content Placeholder 5"/>
          <p:cNvSpPr txBox="1">
            <a:spLocks/>
          </p:cNvSpPr>
          <p:nvPr/>
        </p:nvSpPr>
        <p:spPr>
          <a:xfrm>
            <a:off x="5623373" y="1610264"/>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21" name="Rectangle 20"/>
          <p:cNvSpPr/>
          <p:nvPr/>
        </p:nvSpPr>
        <p:spPr>
          <a:xfrm>
            <a:off x="3073552" y="5051745"/>
            <a:ext cx="2155847"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Elizabeth </a:t>
            </a:r>
            <a:r>
              <a:rPr lang="en-US" sz="1867" b="1" dirty="0" err="1">
                <a:solidFill>
                  <a:prstClr val="black"/>
                </a:solidFill>
                <a:latin typeface="Cambria" charset="0"/>
                <a:ea typeface="Cambria" charset="0"/>
                <a:cs typeface="Cambria" charset="0"/>
              </a:rPr>
              <a:t>Verzella</a:t>
            </a:r>
            <a:endParaRPr lang="en-US" sz="1867" b="1" dirty="0">
              <a:solidFill>
                <a:prstClr val="black"/>
              </a:solidFill>
            </a:endParaRPr>
          </a:p>
        </p:txBody>
      </p:sp>
      <p:sp>
        <p:nvSpPr>
          <p:cNvPr id="22" name="Text Placeholder 11"/>
          <p:cNvSpPr txBox="1">
            <a:spLocks/>
          </p:cNvSpPr>
          <p:nvPr/>
        </p:nvSpPr>
        <p:spPr>
          <a:xfrm>
            <a:off x="3882743" y="2586650"/>
            <a:ext cx="1214451" cy="428681"/>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rPr>
              <a:t>Dan </a:t>
            </a:r>
            <a:r>
              <a:rPr lang="en-US" sz="1867" b="1" dirty="0" err="1">
                <a:solidFill>
                  <a:prstClr val="black"/>
                </a:solidFill>
                <a:latin typeface="Cambria" charset="0"/>
              </a:rPr>
              <a:t>Tun</a:t>
            </a:r>
            <a:r>
              <a:rPr lang="en-US" sz="1867" b="1" dirty="0">
                <a:solidFill>
                  <a:prstClr val="black"/>
                </a:solidFill>
                <a:latin typeface="Cambria" charset="0"/>
              </a:rPr>
              <a:t> </a:t>
            </a:r>
            <a:endParaRPr lang="en-US" sz="1867" b="1" dirty="0">
              <a:solidFill>
                <a:prstClr val="black"/>
              </a:solidFill>
            </a:endParaRPr>
          </a:p>
        </p:txBody>
      </p:sp>
      <p:sp>
        <p:nvSpPr>
          <p:cNvPr id="24" name="Rectangle 23"/>
          <p:cNvSpPr/>
          <p:nvPr/>
        </p:nvSpPr>
        <p:spPr>
          <a:xfrm>
            <a:off x="5272587" y="1765774"/>
            <a:ext cx="6611753" cy="2062103"/>
          </a:xfrm>
          <a:prstGeom prst="rect">
            <a:avLst/>
          </a:prstGeom>
        </p:spPr>
        <p:txBody>
          <a:bodyPr wrap="square" anchor="t">
            <a:spAutoFit/>
          </a:bodyPr>
          <a:lstStyle/>
          <a:p>
            <a:r>
              <a:rPr lang="en-US" sz="1600" b="1" dirty="0">
                <a:latin typeface="Cambria" panose="02040503050406030204" pitchFamily="18" charset="0"/>
              </a:rPr>
              <a:t>Dan </a:t>
            </a:r>
            <a:r>
              <a:rPr lang="en-US" sz="1600" dirty="0">
                <a:latin typeface="Cambria" panose="02040503050406030204" pitchFamily="18" charset="0"/>
              </a:rPr>
              <a:t>is an undergraduate student pursuing a Bachelors of Business Administration with a concentration in Finance at Loyola University Maryland. He is an international student who is a co-president of the Loyola Investment Banking Club. In addition, he has interned for the International Labor Organization, AXA Advisors, foreign banks, and various charitable organizations. He is currently seeking employment upon graduation and enjoys spending his time with friends, reading, and going to the movies.</a:t>
            </a:r>
          </a:p>
        </p:txBody>
      </p:sp>
      <p:pic>
        <p:nvPicPr>
          <p:cNvPr id="15" name="Picture 14" descr="Macintosh HD:Users:WaiLinHtun:Desktop:Stuff:photoshoot:A.jpg">
            <a:extLst>
              <a:ext uri="{FF2B5EF4-FFF2-40B4-BE49-F238E27FC236}">
                <a16:creationId xmlns:a16="http://schemas.microsoft.com/office/drawing/2014/main" xmlns="" id="{DB215E92-B51D-432D-B1E9-0CB718D1DE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828" y="1721930"/>
            <a:ext cx="1655606" cy="2158120"/>
          </a:xfrm>
          <a:prstGeom prst="rect">
            <a:avLst/>
          </a:prstGeom>
          <a:noFill/>
          <a:ln>
            <a:noFill/>
          </a:ln>
        </p:spPr>
      </p:pic>
      <p:pic>
        <p:nvPicPr>
          <p:cNvPr id="18" name="Picture 17" descr="/Users/elizabethverzella/Desktop/Verazella.jpg">
            <a:extLst>
              <a:ext uri="{FF2B5EF4-FFF2-40B4-BE49-F238E27FC236}">
                <a16:creationId xmlns:a16="http://schemas.microsoft.com/office/drawing/2014/main" xmlns="" id="{B1813302-F235-4150-901F-B810A90452E5}"/>
              </a:ext>
            </a:extLst>
          </p:cNvPr>
          <p:cNvPicPr/>
          <p:nvPr/>
        </p:nvPicPr>
        <p:blipFill rotWithShape="1">
          <a:blip r:embed="rId4" cstate="print">
            <a:extLst>
              <a:ext uri="{28A0092B-C50C-407E-A947-70E740481C1C}">
                <a14:useLocalDpi xmlns:a14="http://schemas.microsoft.com/office/drawing/2010/main" val="0"/>
              </a:ext>
            </a:extLst>
          </a:blip>
          <a:srcRect b="37846"/>
          <a:stretch/>
        </p:blipFill>
        <p:spPr bwMode="auto">
          <a:xfrm>
            <a:off x="791239" y="4126575"/>
            <a:ext cx="2251496" cy="2229994"/>
          </a:xfrm>
          <a:prstGeom prst="rect">
            <a:avLst/>
          </a:prstGeom>
          <a:noFill/>
          <a:ln>
            <a:noFill/>
          </a:ln>
        </p:spPr>
      </p:pic>
      <p:sp>
        <p:nvSpPr>
          <p:cNvPr id="6" name="Rectangle 5">
            <a:extLst>
              <a:ext uri="{FF2B5EF4-FFF2-40B4-BE49-F238E27FC236}">
                <a16:creationId xmlns:a16="http://schemas.microsoft.com/office/drawing/2014/main" xmlns="" id="{24CF7A26-B990-4B3E-B8F2-3878DA966A61}"/>
              </a:ext>
            </a:extLst>
          </p:cNvPr>
          <p:cNvSpPr/>
          <p:nvPr/>
        </p:nvSpPr>
        <p:spPr>
          <a:xfrm>
            <a:off x="5260216" y="3964300"/>
            <a:ext cx="6636493" cy="2554545"/>
          </a:xfrm>
          <a:prstGeom prst="rect">
            <a:avLst/>
          </a:prstGeom>
        </p:spPr>
        <p:txBody>
          <a:bodyPr wrap="square">
            <a:spAutoFit/>
          </a:bodyPr>
          <a:lstStyle/>
          <a:p>
            <a:r>
              <a:rPr lang="en-US" sz="1600" b="1" dirty="0">
                <a:latin typeface="Cambria" panose="02040503050406030204" pitchFamily="18" charset="0"/>
                <a:ea typeface="Calibri" panose="020F0502020204030204" pitchFamily="34" charset="0"/>
                <a:cs typeface="Times New Roman" panose="02020603050405020304" pitchFamily="18" charset="0"/>
              </a:rPr>
              <a:t>Elizabeth </a:t>
            </a:r>
            <a:r>
              <a:rPr lang="en-US" sz="1600" dirty="0">
                <a:latin typeface="Cambria" panose="02040503050406030204" pitchFamily="18" charset="0"/>
                <a:ea typeface="Calibri" panose="020F0502020204030204" pitchFamily="34" charset="0"/>
                <a:cs typeface="Times New Roman" panose="02020603050405020304" pitchFamily="18" charset="0"/>
              </a:rPr>
              <a:t>is an undergraduate student pursuing a Bachelors of Business Administration with a concentration in Finance. In addition to her studies, she is a member of the Division I swimming &amp; diving team at Loyola as well as the Financial Management Association and Student Philanthropy Council. Elizabeth has previously spent two summers as an intern with Philadelphia Insurance Companies at their headquarters near Philadelphia. Following graduation, Elizabeth will be beginning her career at Vanguard within the Fund Financial Services department. Her lifelong dream is to be on the Amazing Race but is still looking for the perfect partner. </a:t>
            </a:r>
          </a:p>
        </p:txBody>
      </p:sp>
    </p:spTree>
    <p:extLst>
      <p:ext uri="{BB962C8B-B14F-4D97-AF65-F5344CB8AC3E}">
        <p14:creationId xmlns:p14="http://schemas.microsoft.com/office/powerpoint/2010/main" val="240778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87</a:t>
            </a:fld>
            <a:endParaRPr lang="en-US" dirty="0">
              <a:solidFill>
                <a:prstClr val="black"/>
              </a:solidFill>
            </a:endParaRPr>
          </a:p>
        </p:txBody>
      </p:sp>
      <p:cxnSp>
        <p:nvCxnSpPr>
          <p:cNvPr id="12" name="Straight Connector 11"/>
          <p:cNvCxnSpPr/>
          <p:nvPr/>
        </p:nvCxnSpPr>
        <p:spPr>
          <a:xfrm>
            <a:off x="744585" y="3991717"/>
            <a:ext cx="43037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324" y="1604513"/>
            <a:ext cx="4234037" cy="5751"/>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7"/>
          <p:cNvSpPr txBox="1">
            <a:spLocks/>
          </p:cNvSpPr>
          <p:nvPr/>
        </p:nvSpPr>
        <p:spPr>
          <a:xfrm>
            <a:off x="933449" y="576735"/>
            <a:ext cx="9956800" cy="740664"/>
          </a:xfrm>
          <a:prstGeom prst="rect">
            <a:avLst/>
          </a:prstGeom>
        </p:spPr>
        <p:txBody>
          <a:bodyPr lIns="121917" tIns="60959" rIns="121917" bIns="60959"/>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r>
              <a:rPr lang="en-US" sz="3000" b="1" dirty="0">
                <a:solidFill>
                  <a:prstClr val="black"/>
                </a:solidFill>
                <a:latin typeface="Cambria" panose="02040503050406030204" pitchFamily="18" charset="0"/>
              </a:rPr>
              <a:t>Biographies</a:t>
            </a:r>
            <a:endParaRPr lang="en-US" sz="3733" dirty="0">
              <a:solidFill>
                <a:prstClr val="black"/>
              </a:solidFill>
              <a:latin typeface="Cambria" panose="02040503050406030204" pitchFamily="18" charset="0"/>
            </a:endParaRPr>
          </a:p>
        </p:txBody>
      </p:sp>
      <p:sp>
        <p:nvSpPr>
          <p:cNvPr id="11" name="Rectangle 10"/>
          <p:cNvSpPr/>
          <p:nvPr/>
        </p:nvSpPr>
        <p:spPr>
          <a:xfrm>
            <a:off x="5266183" y="4187505"/>
            <a:ext cx="6263208" cy="1815882"/>
          </a:xfrm>
          <a:prstGeom prst="rect">
            <a:avLst/>
          </a:prstGeom>
        </p:spPr>
        <p:txBody>
          <a:bodyPr wrap="square" lIns="91440" tIns="45720" rIns="91440" bIns="45720" anchor="t">
            <a:spAutoFit/>
          </a:bodyPr>
          <a:lstStyle/>
          <a:p>
            <a:r>
              <a:rPr lang="en-US" sz="1600" b="1" dirty="0">
                <a:latin typeface="Cambria" panose="02040503050406030204" pitchFamily="18" charset="0"/>
              </a:rPr>
              <a:t>Josh </a:t>
            </a:r>
            <a:r>
              <a:rPr lang="en-US" sz="1600" dirty="0">
                <a:latin typeface="Cambria" panose="02040503050406030204" pitchFamily="18" charset="0"/>
              </a:rPr>
              <a:t>is an undergraduate student pursuing a Bachelors of Business Administration with a double concentration in Finance and Marketing at Loyola University Maryland.  Josh has previously interned with Sony, Fallston Group LLC, CBS, Obsidian Financial Services, and T Rowe Price. Aside from his studies, Josh is involved with Loyola’s Financial Management Association and plans on pursuing a Master of Finance degree after graduation. </a:t>
            </a:r>
          </a:p>
        </p:txBody>
      </p:sp>
      <p:sp>
        <p:nvSpPr>
          <p:cNvPr id="16" name="Content Placeholder 5"/>
          <p:cNvSpPr txBox="1">
            <a:spLocks/>
          </p:cNvSpPr>
          <p:nvPr/>
        </p:nvSpPr>
        <p:spPr>
          <a:xfrm>
            <a:off x="5623373" y="1610264"/>
            <a:ext cx="3924300" cy="2172019"/>
          </a:xfrm>
          <a:prstGeom prst="rect">
            <a:avLst/>
          </a:prstGeom>
        </p:spPr>
        <p:txBody>
          <a:bodyPr lIns="91440" tIns="45720" rIns="91440" bIns="45720"/>
          <a:lstStyle/>
          <a:p>
            <a:pPr marL="342891" indent="-342891">
              <a:spcBef>
                <a:spcPct val="20000"/>
              </a:spcBef>
              <a:defRPr/>
            </a:pPr>
            <a:endParaRPr lang="en-US" sz="1200" dirty="0">
              <a:solidFill>
                <a:prstClr val="black"/>
              </a:solidFill>
            </a:endParaRPr>
          </a:p>
        </p:txBody>
      </p:sp>
      <p:sp>
        <p:nvSpPr>
          <p:cNvPr id="21" name="Rectangle 20"/>
          <p:cNvSpPr/>
          <p:nvPr/>
        </p:nvSpPr>
        <p:spPr>
          <a:xfrm>
            <a:off x="3073552" y="5051745"/>
            <a:ext cx="2094741" cy="379656"/>
          </a:xfrm>
          <a:prstGeom prst="rect">
            <a:avLst/>
          </a:prstGeom>
        </p:spPr>
        <p:txBody>
          <a:bodyPr wrap="none" lIns="91440" tIns="45720" rIns="91440" bIns="45720" anchor="t">
            <a:spAutoFit/>
          </a:bodyPr>
          <a:lstStyle/>
          <a:p>
            <a:pPr marL="342891" indent="-342891">
              <a:spcBef>
                <a:spcPct val="20000"/>
              </a:spcBef>
              <a:defRPr/>
            </a:pPr>
            <a:r>
              <a:rPr lang="en-US" sz="1867" b="1" dirty="0">
                <a:solidFill>
                  <a:prstClr val="black"/>
                </a:solidFill>
                <a:latin typeface="Cambria" charset="0"/>
                <a:ea typeface="Cambria" charset="0"/>
                <a:cs typeface="Cambria" charset="0"/>
              </a:rPr>
              <a:t>Joshua A. Zingaro</a:t>
            </a:r>
            <a:endParaRPr lang="en-US" sz="1867" b="1" dirty="0">
              <a:solidFill>
                <a:prstClr val="black"/>
              </a:solidFill>
            </a:endParaRPr>
          </a:p>
        </p:txBody>
      </p:sp>
      <p:sp>
        <p:nvSpPr>
          <p:cNvPr id="22" name="Text Placeholder 11"/>
          <p:cNvSpPr txBox="1">
            <a:spLocks/>
          </p:cNvSpPr>
          <p:nvPr/>
        </p:nvSpPr>
        <p:spPr>
          <a:xfrm>
            <a:off x="2920821" y="2586650"/>
            <a:ext cx="2109539" cy="428681"/>
          </a:xfrm>
          <a:prstGeom prst="rect">
            <a:avLst/>
          </a:prstGeom>
        </p:spPr>
        <p:txBody>
          <a:bodyPr lIns="91440" tIns="45720" rIns="91440" bIns="45720" anchor="t"/>
          <a:lstStyle/>
          <a:p>
            <a:pPr marL="457178" indent="-457178" defTabSz="1219140">
              <a:spcBef>
                <a:spcPct val="20000"/>
              </a:spcBef>
              <a:defRPr/>
            </a:pPr>
            <a:r>
              <a:rPr lang="en-US" sz="1867" b="1" dirty="0">
                <a:solidFill>
                  <a:prstClr val="black"/>
                </a:solidFill>
                <a:latin typeface="Cambria" charset="0"/>
              </a:rPr>
              <a:t>Brian Wright</a:t>
            </a:r>
            <a:endParaRPr lang="en-US" sz="1867" b="1" dirty="0">
              <a:solidFill>
                <a:prstClr val="black"/>
              </a:solidFill>
            </a:endParaRPr>
          </a:p>
        </p:txBody>
      </p:sp>
      <p:sp>
        <p:nvSpPr>
          <p:cNvPr id="24" name="Rectangle 23"/>
          <p:cNvSpPr/>
          <p:nvPr/>
        </p:nvSpPr>
        <p:spPr>
          <a:xfrm>
            <a:off x="5266183" y="1938541"/>
            <a:ext cx="6611753" cy="1815882"/>
          </a:xfrm>
          <a:prstGeom prst="rect">
            <a:avLst/>
          </a:prstGeom>
        </p:spPr>
        <p:txBody>
          <a:bodyPr wrap="square" anchor="t">
            <a:spAutoFit/>
          </a:bodyPr>
          <a:lstStyle/>
          <a:p>
            <a:r>
              <a:rPr lang="en-US" sz="1600" b="1" dirty="0">
                <a:latin typeface="Cambria" panose="02040503050406030204" pitchFamily="18" charset="0"/>
              </a:rPr>
              <a:t>Brian</a:t>
            </a:r>
            <a:r>
              <a:rPr lang="en-US" sz="1600" dirty="0">
                <a:latin typeface="Cambria" panose="02040503050406030204" pitchFamily="18" charset="0"/>
              </a:rPr>
              <a:t> is an undergraduate student pursuing a Bachelors of Business Administration with a concentration in Finance and a minor in information systems. He is the captain of the rugby club, member of the financial management association, and part of Loyola’s CFA Challenge team. He interned at Morgan Stanley throughout the summer and fall, where he will begin full time after graduating. </a:t>
            </a:r>
            <a:r>
              <a:rPr lang="en-US" sz="1600" dirty="0"/>
              <a:t/>
            </a:r>
            <a:br>
              <a:rPr lang="en-US" sz="1600" dirty="0"/>
            </a:br>
            <a:endParaRPr lang="en-US" sz="1600" dirty="0">
              <a:solidFill>
                <a:prstClr val="black"/>
              </a:solidFill>
              <a:latin typeface="Cambria" charset="0"/>
              <a:ea typeface="Cambria" charset="0"/>
              <a:cs typeface="Cambria" charset="0"/>
            </a:endParaRPr>
          </a:p>
        </p:txBody>
      </p:sp>
      <p:pic>
        <p:nvPicPr>
          <p:cNvPr id="3074" name="Picture 2" descr="https://lh6.googleusercontent.com/vepMV8eykN5w3UX1wRAaN8kEdMwEqA6DJ6MldllikFRffsAe9NoXHF6tk-k5FgG7I9vEvRa5B6Q-1SWRQJqJ_4SplZqXm2UP61NCdO3oZfQOa7TZUNaQmog0U_k40nxw5SDkz7c1qKE">
            <a:extLst>
              <a:ext uri="{FF2B5EF4-FFF2-40B4-BE49-F238E27FC236}">
                <a16:creationId xmlns:a16="http://schemas.microsoft.com/office/drawing/2014/main" xmlns="" id="{2D2587BF-D954-4801-BDC9-3AC99F213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575" y="1777253"/>
            <a:ext cx="1427614" cy="21384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posing for the camera&#10;&#10;Description generated with very high confidence">
            <a:extLst>
              <a:ext uri="{FF2B5EF4-FFF2-40B4-BE49-F238E27FC236}">
                <a16:creationId xmlns:a16="http://schemas.microsoft.com/office/drawing/2014/main" xmlns="" id="{BC104DE4-7160-4E69-8C8F-7601312B6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396" y="4041334"/>
            <a:ext cx="1363047" cy="2373106"/>
          </a:xfrm>
          <a:prstGeom prst="rect">
            <a:avLst/>
          </a:prstGeom>
        </p:spPr>
      </p:pic>
    </p:spTree>
    <p:extLst>
      <p:ext uri="{BB962C8B-B14F-4D97-AF65-F5344CB8AC3E}">
        <p14:creationId xmlns:p14="http://schemas.microsoft.com/office/powerpoint/2010/main" val="1798604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7"/>
          <p:cNvSpPr>
            <a:spLocks noGrp="1"/>
          </p:cNvSpPr>
          <p:nvPr>
            <p:ph type="sldNum" sz="quarter" idx="12"/>
          </p:nvPr>
        </p:nvSpPr>
        <p:spPr>
          <a:xfrm>
            <a:off x="11464637" y="6386829"/>
            <a:ext cx="609600" cy="471171"/>
          </a:xfrm>
          <a:prstGeom prst="rect">
            <a:avLst/>
          </a:prstGeom>
        </p:spPr>
        <p:txBody>
          <a:bodyPr lIns="91440" tIns="45720" rIns="91440" bIns="45720" anchor="ctr" anchorCtr="0"/>
          <a:lstStyle/>
          <a:p>
            <a:fld id="{C4C5411A-C02D-49EF-A313-6C2D6A9C6A32}" type="slidenum">
              <a:rPr lang="en-US" smtClean="0">
                <a:solidFill>
                  <a:prstClr val="black"/>
                </a:solidFill>
                <a:latin typeface="Cambria" charset="0"/>
                <a:ea typeface="Cambria" charset="0"/>
                <a:cs typeface="Cambria" charset="0"/>
              </a:rPr>
              <a:pPr/>
              <a:t>88</a:t>
            </a:fld>
            <a:endParaRPr lang="en-US"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275"/>
            <a:ext cx="2881939" cy="2870411"/>
          </a:xfrm>
          <a:prstGeom prst="rect">
            <a:avLst/>
          </a:prstGeom>
        </p:spPr>
      </p:pic>
      <p:pic>
        <p:nvPicPr>
          <p:cNvPr id="19" name="Picture 2"/>
          <p:cNvPicPr>
            <a:picLocks noChangeAspect="1" noChangeArrowheads="1"/>
          </p:cNvPicPr>
          <p:nvPr/>
        </p:nvPicPr>
        <p:blipFill>
          <a:blip r:embed="rId4" cstate="print"/>
          <a:srcRect l="1424"/>
          <a:stretch>
            <a:fillRect/>
          </a:stretch>
        </p:blipFill>
        <p:spPr bwMode="auto">
          <a:xfrm>
            <a:off x="0" y="3053079"/>
            <a:ext cx="12192000" cy="3333750"/>
          </a:xfrm>
          <a:prstGeom prst="rect">
            <a:avLst/>
          </a:prstGeom>
          <a:noFill/>
          <a:ln>
            <a:noFill/>
          </a:ln>
        </p:spPr>
      </p:pic>
      <p:pic>
        <p:nvPicPr>
          <p:cNvPr id="7" name="Picture 6">
            <a:extLst>
              <a:ext uri="{FF2B5EF4-FFF2-40B4-BE49-F238E27FC236}">
                <a16:creationId xmlns:a16="http://schemas.microsoft.com/office/drawing/2014/main" xmlns="" id="{55738E64-1949-4F0C-B841-7BEDAD499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9280" y="71275"/>
            <a:ext cx="2905138" cy="2874150"/>
          </a:xfrm>
          <a:prstGeom prst="rect">
            <a:avLst/>
          </a:prstGeom>
        </p:spPr>
      </p:pic>
      <p:pic>
        <p:nvPicPr>
          <p:cNvPr id="9" name="Picture 8">
            <a:extLst>
              <a:ext uri="{FF2B5EF4-FFF2-40B4-BE49-F238E27FC236}">
                <a16:creationId xmlns:a16="http://schemas.microsoft.com/office/drawing/2014/main" xmlns="" id="{58DE9344-A808-4406-9A64-BAA8699DA6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7983" y="71275"/>
            <a:ext cx="3154017" cy="2870411"/>
          </a:xfrm>
          <a:prstGeom prst="rect">
            <a:avLst/>
          </a:prstGeom>
        </p:spPr>
      </p:pic>
      <p:pic>
        <p:nvPicPr>
          <p:cNvPr id="13" name="Picture 12">
            <a:extLst>
              <a:ext uri="{FF2B5EF4-FFF2-40B4-BE49-F238E27FC236}">
                <a16:creationId xmlns:a16="http://schemas.microsoft.com/office/drawing/2014/main" xmlns="" id="{81F4A152-4E24-40DE-89FF-BF88C15D14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5504" y="67536"/>
            <a:ext cx="2820211" cy="2874150"/>
          </a:xfrm>
          <a:prstGeom prst="rect">
            <a:avLst/>
          </a:prstGeom>
        </p:spPr>
      </p:pic>
    </p:spTree>
    <p:extLst>
      <p:ext uri="{BB962C8B-B14F-4D97-AF65-F5344CB8AC3E}">
        <p14:creationId xmlns:p14="http://schemas.microsoft.com/office/powerpoint/2010/main" val="131395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99273" y="6490855"/>
            <a:ext cx="508000" cy="228600"/>
          </a:xfrm>
        </p:spPr>
        <p:txBody>
          <a:bodyPr/>
          <a:lstStyle/>
          <a:p>
            <a:fld id="{C4C5411A-C02D-49EF-A313-6C2D6A9C6A32}" type="slidenum">
              <a:rPr lang="en-US" smtClean="0">
                <a:solidFill>
                  <a:prstClr val="black"/>
                </a:solidFill>
                <a:latin typeface="Cambria" charset="0"/>
                <a:ea typeface="Cambria" charset="0"/>
                <a:cs typeface="Cambria" charset="0"/>
              </a:rPr>
              <a:pPr/>
              <a:t>9</a:t>
            </a:fld>
            <a:endParaRPr lang="en-US" dirty="0">
              <a:solidFill>
                <a:prstClr val="black"/>
              </a:solidFill>
            </a:endParaRPr>
          </a:p>
        </p:txBody>
      </p:sp>
      <p:sp>
        <p:nvSpPr>
          <p:cNvPr id="12" name="Title 7"/>
          <p:cNvSpPr>
            <a:spLocks noGrp="1"/>
          </p:cNvSpPr>
          <p:nvPr>
            <p:ph type="title"/>
          </p:nvPr>
        </p:nvSpPr>
        <p:spPr>
          <a:xfrm>
            <a:off x="796985" y="491336"/>
            <a:ext cx="9956800" cy="740664"/>
          </a:xfrm>
        </p:spPr>
        <p:txBody>
          <a:bodyPr/>
          <a:lstStyle/>
          <a:p>
            <a:r>
              <a:rPr lang="en-US" sz="3000" b="1" dirty="0">
                <a:latin typeface="Cambria" panose="02040503050406030204" pitchFamily="18" charset="0"/>
              </a:rPr>
              <a:t>Major Indices Returns</a:t>
            </a:r>
          </a:p>
        </p:txBody>
      </p:sp>
      <p:sp>
        <p:nvSpPr>
          <p:cNvPr id="21" name="Shape 186"/>
          <p:cNvSpPr/>
          <p:nvPr/>
        </p:nvSpPr>
        <p:spPr>
          <a:xfrm>
            <a:off x="6624189" y="1558299"/>
            <a:ext cx="2550800" cy="652163"/>
          </a:xfrm>
          <a:prstGeom prst="rect">
            <a:avLst/>
          </a:prstGeom>
          <a:solidFill>
            <a:srgbClr val="005A3C"/>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pPr algn="ctr"/>
            <a:r>
              <a:rPr lang="en" sz="2400" b="1">
                <a:solidFill>
                  <a:srgbClr val="D2D2D2"/>
                </a:solidFill>
                <a:latin typeface="Cambria" panose="02040503050406030204" pitchFamily="18" charset="0"/>
              </a:rPr>
              <a:t>3-Month Return</a:t>
            </a:r>
            <a:endParaRPr lang="en" sz="2400" b="1" dirty="0">
              <a:latin typeface="Cambria" panose="02040503050406030204" pitchFamily="18" charset="0"/>
            </a:endParaRPr>
          </a:p>
        </p:txBody>
      </p:sp>
      <p:sp>
        <p:nvSpPr>
          <p:cNvPr id="30" name="Shape 195"/>
          <p:cNvSpPr/>
          <p:nvPr/>
        </p:nvSpPr>
        <p:spPr>
          <a:xfrm>
            <a:off x="10408636" y="2602074"/>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1" name="Shape 196"/>
          <p:cNvSpPr/>
          <p:nvPr/>
        </p:nvSpPr>
        <p:spPr>
          <a:xfrm>
            <a:off x="10408636" y="3658756"/>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2" name="Shape 197"/>
          <p:cNvSpPr/>
          <p:nvPr/>
        </p:nvSpPr>
        <p:spPr>
          <a:xfrm>
            <a:off x="10408636" y="4873707"/>
            <a:ext cx="1275600" cy="740800"/>
          </a:xfrm>
          <a:prstGeom prst="roundRect">
            <a:avLst>
              <a:gd name="adj" fmla="val 16667"/>
            </a:avLst>
          </a:prstGeom>
          <a:solidFill>
            <a:srgbClr val="D2D2D2"/>
          </a:solidFill>
          <a:ln w="9525" cap="flat" cmpd="sng">
            <a:solidFill>
              <a:schemeClr val="tx1"/>
            </a:solidFill>
            <a:prstDash val="solid"/>
            <a:round/>
            <a:headEnd type="none" w="med" len="med"/>
            <a:tailEnd type="none" w="med" len="med"/>
          </a:ln>
        </p:spPr>
        <p:txBody>
          <a:bodyPr lIns="121900" tIns="121900" rIns="121900" bIns="121900" anchor="ctr" anchorCtr="0">
            <a:noAutofit/>
          </a:bodyPr>
          <a:lstStyle/>
          <a:p>
            <a:endParaRPr sz="2400"/>
          </a:p>
        </p:txBody>
      </p:sp>
      <p:sp>
        <p:nvSpPr>
          <p:cNvPr id="33" name="Shape 198"/>
          <p:cNvSpPr txBox="1"/>
          <p:nvPr/>
        </p:nvSpPr>
        <p:spPr>
          <a:xfrm>
            <a:off x="10369409" y="2628088"/>
            <a:ext cx="1275600" cy="575600"/>
          </a:xfrm>
          <a:prstGeom prst="rect">
            <a:avLst/>
          </a:prstGeom>
          <a:noFill/>
          <a:ln>
            <a:noFill/>
          </a:ln>
        </p:spPr>
        <p:txBody>
          <a:bodyPr lIns="121900" tIns="121900" rIns="121900" bIns="121900" anchor="t" anchorCtr="0">
            <a:noAutofit/>
          </a:bodyPr>
          <a:lstStyle/>
          <a:p>
            <a:pPr algn="ctr"/>
            <a:r>
              <a:rPr lang="en" sz="1600" b="1" dirty="0">
                <a:latin typeface="Cambria" panose="02040503050406030204" pitchFamily="18" charset="0"/>
              </a:rPr>
              <a:t>  </a:t>
            </a:r>
            <a:r>
              <a:rPr lang="en" sz="1600" b="1" u="sng" dirty="0">
                <a:latin typeface="Cambria" panose="02040503050406030204" pitchFamily="18" charset="0"/>
              </a:rPr>
              <a:t>S&amp;P</a:t>
            </a:r>
            <a:endParaRPr lang="en" sz="1467" b="1" u="sng" dirty="0">
              <a:latin typeface="Cambria" panose="02040503050406030204" pitchFamily="18" charset="0"/>
            </a:endParaRPr>
          </a:p>
          <a:p>
            <a:pPr algn="ctr"/>
            <a:r>
              <a:rPr lang="en" sz="1600" b="1" dirty="0">
                <a:solidFill>
                  <a:srgbClr val="005A3C"/>
                </a:solidFill>
                <a:latin typeface="Cambria" panose="02040503050406030204" pitchFamily="18" charset="0"/>
              </a:rPr>
              <a:t>+7.5%</a:t>
            </a:r>
            <a:endParaRPr lang="en" sz="1467" b="1" dirty="0">
              <a:latin typeface="Cambria" panose="02040503050406030204" pitchFamily="18" charset="0"/>
            </a:endParaRPr>
          </a:p>
        </p:txBody>
      </p:sp>
      <p:sp>
        <p:nvSpPr>
          <p:cNvPr id="34" name="Shape 199"/>
          <p:cNvSpPr txBox="1"/>
          <p:nvPr/>
        </p:nvSpPr>
        <p:spPr>
          <a:xfrm>
            <a:off x="10369409" y="3670648"/>
            <a:ext cx="1296400" cy="7408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DJI</a:t>
            </a:r>
          </a:p>
          <a:p>
            <a:pPr algn="ctr"/>
            <a:r>
              <a:rPr lang="en" sz="1600" b="1" dirty="0">
                <a:solidFill>
                  <a:srgbClr val="005A3C"/>
                </a:solidFill>
                <a:latin typeface="Cambria" panose="02040503050406030204" pitchFamily="18" charset="0"/>
              </a:rPr>
              <a:t>+11.39%</a:t>
            </a:r>
            <a:endParaRPr lang="en" sz="1600" b="1" dirty="0">
              <a:latin typeface="Cambria" panose="02040503050406030204" pitchFamily="18" charset="0"/>
            </a:endParaRPr>
          </a:p>
        </p:txBody>
      </p:sp>
      <p:sp>
        <p:nvSpPr>
          <p:cNvPr id="35" name="Shape 200"/>
          <p:cNvSpPr txBox="1"/>
          <p:nvPr/>
        </p:nvSpPr>
        <p:spPr>
          <a:xfrm>
            <a:off x="10471436" y="4914576"/>
            <a:ext cx="1212800" cy="575600"/>
          </a:xfrm>
          <a:prstGeom prst="rect">
            <a:avLst/>
          </a:prstGeom>
          <a:noFill/>
          <a:ln>
            <a:noFill/>
          </a:ln>
        </p:spPr>
        <p:txBody>
          <a:bodyPr lIns="121900" tIns="121900" rIns="121900" bIns="121900" anchor="t" anchorCtr="0">
            <a:noAutofit/>
          </a:bodyPr>
          <a:lstStyle/>
          <a:p>
            <a:pPr algn="ctr"/>
            <a:r>
              <a:rPr lang="en" sz="1600" b="1" u="sng" dirty="0">
                <a:latin typeface="Cambria" panose="02040503050406030204" pitchFamily="18" charset="0"/>
              </a:rPr>
              <a:t>NASDAQ</a:t>
            </a:r>
          </a:p>
          <a:p>
            <a:pPr algn="ctr"/>
            <a:r>
              <a:rPr lang="en" sz="1600" b="1" dirty="0">
                <a:solidFill>
                  <a:srgbClr val="005A3C"/>
                </a:solidFill>
                <a:latin typeface="Cambria" panose="02040503050406030204" pitchFamily="18" charset="0"/>
              </a:rPr>
              <a:t>+7.5%</a:t>
            </a:r>
            <a:endParaRPr lang="en" sz="1600" b="1" dirty="0">
              <a:latin typeface="Cambria" panose="02040503050406030204" pitchFamily="18" charset="0"/>
            </a:endParaRPr>
          </a:p>
        </p:txBody>
      </p:sp>
      <p:sp>
        <p:nvSpPr>
          <p:cNvPr id="18" name="Shape 177"/>
          <p:cNvSpPr/>
          <p:nvPr/>
        </p:nvSpPr>
        <p:spPr>
          <a:xfrm rot="10800000">
            <a:off x="9526661" y="2275089"/>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179"/>
          <p:cNvSpPr/>
          <p:nvPr/>
        </p:nvSpPr>
        <p:spPr>
          <a:xfrm rot="10800000">
            <a:off x="9489748" y="3368353"/>
            <a:ext cx="1065100" cy="899067"/>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sp>
        <p:nvSpPr>
          <p:cNvPr id="28" name="Shape 193"/>
          <p:cNvSpPr/>
          <p:nvPr/>
        </p:nvSpPr>
        <p:spPr>
          <a:xfrm rot="10800000">
            <a:off x="9526661" y="4565528"/>
            <a:ext cx="1065100" cy="899065"/>
          </a:xfrm>
          <a:prstGeom prst="flowChartMerge">
            <a:avLst/>
          </a:prstGeom>
          <a:solidFill>
            <a:srgbClr val="005A3C"/>
          </a:solidFill>
          <a:ln w="9525" cap="flat" cmpd="sng">
            <a:solidFill>
              <a:srgbClr val="D2D2D2"/>
            </a:solidFill>
            <a:prstDash val="solid"/>
            <a:round/>
            <a:headEnd type="none" w="med" len="med"/>
            <a:tailEnd type="none" w="med" len="med"/>
          </a:ln>
        </p:spPr>
        <p:txBody>
          <a:bodyPr lIns="121900" tIns="121900" rIns="121900" bIns="121900" anchor="ctr" anchorCtr="0">
            <a:noAutofit/>
          </a:bodyPr>
          <a:lstStyle/>
          <a:p>
            <a:endParaRPr sz="2400"/>
          </a:p>
        </p:txBody>
      </p:sp>
      <p:pic>
        <p:nvPicPr>
          <p:cNvPr id="16" name="image6.png">
            <a:extLst>
              <a:ext uri="{FF2B5EF4-FFF2-40B4-BE49-F238E27FC236}">
                <a16:creationId xmlns:a16="http://schemas.microsoft.com/office/drawing/2014/main" xmlns="" id="{ECEFEA82-0766-4CE8-826E-FC1B582D87A9}"/>
              </a:ext>
            </a:extLst>
          </p:cNvPr>
          <p:cNvPicPr/>
          <p:nvPr/>
        </p:nvPicPr>
        <p:blipFill>
          <a:blip r:embed="rId3"/>
          <a:srcRect/>
          <a:stretch>
            <a:fillRect/>
          </a:stretch>
        </p:blipFill>
        <p:spPr>
          <a:xfrm>
            <a:off x="526192" y="2210462"/>
            <a:ext cx="8648798" cy="3901724"/>
          </a:xfrm>
          <a:prstGeom prst="rect">
            <a:avLst/>
          </a:prstGeom>
          <a:ln/>
        </p:spPr>
      </p:pic>
      <p:sp>
        <p:nvSpPr>
          <p:cNvPr id="2" name="Rectangle 1">
            <a:extLst>
              <a:ext uri="{FF2B5EF4-FFF2-40B4-BE49-F238E27FC236}">
                <a16:creationId xmlns:a16="http://schemas.microsoft.com/office/drawing/2014/main" xmlns="" id="{039B9DE5-443E-4012-9A32-703699CDD1B7}"/>
              </a:ext>
            </a:extLst>
          </p:cNvPr>
          <p:cNvSpPr/>
          <p:nvPr/>
        </p:nvSpPr>
        <p:spPr>
          <a:xfrm>
            <a:off x="526192" y="6069091"/>
            <a:ext cx="1658724" cy="286617"/>
          </a:xfrm>
          <a:prstGeom prst="rect">
            <a:avLst/>
          </a:prstGeom>
        </p:spPr>
        <p:txBody>
          <a:bodyPr wrap="none">
            <a:spAutoFit/>
          </a:bodyPr>
          <a:lstStyle/>
          <a:p>
            <a:pPr>
              <a:lnSpc>
                <a:spcPct val="115000"/>
              </a:lnSpc>
            </a:pPr>
            <a:r>
              <a:rPr lang="en-US" sz="1200" dirty="0">
                <a:solidFill>
                  <a:srgbClr val="000000"/>
                </a:solidFill>
                <a:latin typeface="Cambria" panose="02040503050406030204" pitchFamily="18" charset="0"/>
                <a:ea typeface="Times New Roman" panose="02020603050405020304" pitchFamily="18" charset="0"/>
              </a:rPr>
              <a:t>Source: Yahoo Finance</a:t>
            </a:r>
            <a:endParaRPr lang="en-US" sz="1200" dirty="0">
              <a:solidFill>
                <a:srgbClr val="000000"/>
              </a:solidFill>
              <a:effectLst/>
              <a:latin typeface="Cambria" panose="02040503050406030204" pitchFamily="18" charset="0"/>
              <a:ea typeface="Arial" panose="020B0604020202020204" pitchFamily="34" charset="0"/>
            </a:endParaRPr>
          </a:p>
        </p:txBody>
      </p:sp>
    </p:spTree>
    <p:extLst>
      <p:ext uri="{BB962C8B-B14F-4D97-AF65-F5344CB8AC3E}">
        <p14:creationId xmlns:p14="http://schemas.microsoft.com/office/powerpoint/2010/main" val="7339558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Custom 1">
      <a:dk1>
        <a:srgbClr val="006857"/>
      </a:dk1>
      <a:lt1>
        <a:srgbClr val="FFFFFF"/>
      </a:lt1>
      <a:dk2>
        <a:srgbClr val="000000"/>
      </a:dk2>
      <a:lt2>
        <a:srgbClr val="C8C8C8"/>
      </a:lt2>
      <a:accent1>
        <a:srgbClr val="0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1149</TotalTime>
  <Words>8555</Words>
  <Application>Microsoft Office PowerPoint</Application>
  <PresentationFormat>Widescreen</PresentationFormat>
  <Paragraphs>1235</Paragraphs>
  <Slides>88</Slides>
  <Notes>31</Notes>
  <HiddenSlides>0</HiddenSlides>
  <MMClips>0</MMClips>
  <ScaleCrop>false</ScaleCrop>
  <HeadingPairs>
    <vt:vector size="8" baseType="variant">
      <vt:variant>
        <vt:lpstr>Fonts Used</vt:lpstr>
      </vt:variant>
      <vt:variant>
        <vt:i4>9</vt:i4>
      </vt:variant>
      <vt:variant>
        <vt:lpstr>Theme</vt:lpstr>
      </vt:variant>
      <vt:variant>
        <vt:i4>10</vt:i4>
      </vt:variant>
      <vt:variant>
        <vt:lpstr>Embedded OLE Servers</vt:lpstr>
      </vt:variant>
      <vt:variant>
        <vt:i4>1</vt:i4>
      </vt:variant>
      <vt:variant>
        <vt:lpstr>Slide Titles</vt:lpstr>
      </vt:variant>
      <vt:variant>
        <vt:i4>88</vt:i4>
      </vt:variant>
    </vt:vector>
  </HeadingPairs>
  <TitlesOfParts>
    <vt:vector size="108" baseType="lpstr">
      <vt:lpstr>MS PGothic</vt:lpstr>
      <vt:lpstr>Adobe Myungjo Std M</vt:lpstr>
      <vt:lpstr>Arial</vt:lpstr>
      <vt:lpstr>Arial Black</vt:lpstr>
      <vt:lpstr>Calibri</vt:lpstr>
      <vt:lpstr>Cambria</vt:lpstr>
      <vt:lpstr>Georgia</vt:lpstr>
      <vt:lpstr>Times New Roman</vt:lpstr>
      <vt:lpstr>Wingdings</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Worksheet</vt:lpstr>
      <vt:lpstr>PowerPoint Presentation</vt:lpstr>
      <vt:lpstr>TABLE OF CONTENTS</vt:lpstr>
      <vt:lpstr>overview</vt:lpstr>
      <vt:lpstr>Sellinger Applied Portfolio Overview</vt:lpstr>
      <vt:lpstr>Sellinger Applied Portfolio Overview</vt:lpstr>
      <vt:lpstr>Economic Conditions</vt:lpstr>
      <vt:lpstr>Market Overview</vt:lpstr>
      <vt:lpstr>Major Indices Returns</vt:lpstr>
      <vt:lpstr>Major Indices Returns</vt:lpstr>
      <vt:lpstr>Federal Reserve Policy</vt:lpstr>
      <vt:lpstr>Employment</vt:lpstr>
      <vt:lpstr>International News</vt:lpstr>
      <vt:lpstr>Sector summaries</vt:lpstr>
      <vt:lpstr>Consumer Discretionary</vt:lpstr>
      <vt:lpstr>Consumer Staples</vt:lpstr>
      <vt:lpstr>Energy</vt:lpstr>
      <vt:lpstr>Financials</vt:lpstr>
      <vt:lpstr>Healthcare </vt:lpstr>
      <vt:lpstr>Industrials</vt:lpstr>
      <vt:lpstr>Information Technology</vt:lpstr>
      <vt:lpstr>Materials</vt:lpstr>
      <vt:lpstr>Telecommunications Services</vt:lpstr>
      <vt:lpstr>Utilities</vt:lpstr>
      <vt:lpstr>Sector Allocation</vt:lpstr>
      <vt:lpstr>Portfolio strategy &amp; composition</vt:lpstr>
      <vt:lpstr>Growth Strategy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Strategy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Analysis </vt:lpstr>
      <vt:lpstr>PowerPoint Presentation</vt:lpstr>
      <vt:lpstr>PowerPoint Presentation</vt:lpstr>
      <vt:lpstr>PowerPoint Presentation</vt:lpstr>
      <vt:lpstr>PowerPoint Presentation</vt:lpstr>
      <vt:lpstr>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biographies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Loyola University Maryland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Derek Anderson</dc:creator>
  <cp:lastModifiedBy>KSAS-IT</cp:lastModifiedBy>
  <cp:revision>136</cp:revision>
  <dcterms:created xsi:type="dcterms:W3CDTF">2016-04-29T17:50:33Z</dcterms:created>
  <dcterms:modified xsi:type="dcterms:W3CDTF">2017-12-19T00:32:48Z</dcterms:modified>
</cp:coreProperties>
</file>